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2" r:id="rId16"/>
    <p:sldId id="271" r:id="rId17"/>
    <p:sldId id="273" r:id="rId18"/>
    <p:sldId id="274" r:id="rId19"/>
    <p:sldId id="275" r:id="rId20"/>
    <p:sldId id="276" r:id="rId21"/>
    <p:sldId id="277" r:id="rId22"/>
    <p:sldId id="278" r:id="rId23"/>
    <p:sldId id="286" r:id="rId24"/>
    <p:sldId id="287" r:id="rId25"/>
    <p:sldId id="288" r:id="rId26"/>
    <p:sldId id="279" r:id="rId27"/>
    <p:sldId id="280" r:id="rId28"/>
    <p:sldId id="281" r:id="rId29"/>
    <p:sldId id="282" r:id="rId30"/>
    <p:sldId id="283" r:id="rId31"/>
    <p:sldId id="284" r:id="rId32"/>
    <p:sldId id="285" r:id="rId33"/>
    <p:sldId id="289"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Ödev-1" id="{04E7928B-BED8-43DC-AE9B-370ADB38BC69}">
          <p14:sldIdLst>
            <p14:sldId id="256"/>
            <p14:sldId id="258"/>
            <p14:sldId id="259"/>
            <p14:sldId id="260"/>
            <p14:sldId id="261"/>
            <p14:sldId id="262"/>
          </p14:sldIdLst>
        </p14:section>
        <p14:section name="Ödev-2" id="{B137AA8D-FA01-447D-8854-BAAC0B41F2A9}">
          <p14:sldIdLst>
            <p14:sldId id="263"/>
            <p14:sldId id="264"/>
            <p14:sldId id="265"/>
            <p14:sldId id="267"/>
            <p14:sldId id="266"/>
            <p14:sldId id="268"/>
            <p14:sldId id="269"/>
            <p14:sldId id="270"/>
            <p14:sldId id="272"/>
            <p14:sldId id="271"/>
          </p14:sldIdLst>
        </p14:section>
        <p14:section name="Ödev-3" id="{4838D1F7-E4F0-4CBF-A49B-38FAD0996B63}">
          <p14:sldIdLst>
            <p14:sldId id="273"/>
            <p14:sldId id="274"/>
            <p14:sldId id="275"/>
            <p14:sldId id="276"/>
          </p14:sldIdLst>
        </p14:section>
        <p14:section name="Ödev-4" id="{F466D2F3-65F7-43B5-8FE7-3C199BC3AB0F}">
          <p14:sldIdLst>
            <p14:sldId id="277"/>
            <p14:sldId id="278"/>
            <p14:sldId id="286"/>
            <p14:sldId id="287"/>
            <p14:sldId id="288"/>
            <p14:sldId id="279"/>
            <p14:sldId id="280"/>
            <p14:sldId id="281"/>
            <p14:sldId id="282"/>
            <p14:sldId id="283"/>
            <p14:sldId id="284"/>
            <p14:sldId id="285"/>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3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C978AA92-FABB-455D-9472-B299AED8DB0B}"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33723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978AA92-FABB-455D-9472-B299AED8DB0B}" type="datetimeFigureOut">
              <a:rPr lang="tr-TR" smtClean="0"/>
              <a:t>23.05.2021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426765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7367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8529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4155148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78AA92-FABB-455D-9472-B299AED8DB0B}" type="datetimeFigureOut">
              <a:rPr lang="tr-TR" smtClean="0"/>
              <a:t>23.05.2021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3877840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78AA92-FABB-455D-9472-B299AED8DB0B}" type="datetimeFigureOut">
              <a:rPr lang="tr-TR" smtClean="0"/>
              <a:t>23.05.2021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873448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978AA92-FABB-455D-9472-B299AED8DB0B}"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81826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978AA92-FABB-455D-9472-B299AED8DB0B}"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77431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C978AA92-FABB-455D-9472-B299AED8DB0B}"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34692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978AA92-FABB-455D-9472-B299AED8DB0B}" type="datetimeFigureOut">
              <a:rPr lang="tr-TR" smtClean="0"/>
              <a:t>23.05.2021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31482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978AA92-FABB-455D-9472-B299AED8DB0B}" type="datetimeFigureOut">
              <a:rPr lang="tr-TR" smtClean="0"/>
              <a:t>23.05.2021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68667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978AA92-FABB-455D-9472-B299AED8DB0B}" type="datetimeFigureOut">
              <a:rPr lang="tr-TR" smtClean="0"/>
              <a:t>23.05.2021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62151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C978AA92-FABB-455D-9472-B299AED8DB0B}" type="datetimeFigureOut">
              <a:rPr lang="tr-TR" smtClean="0"/>
              <a:t>23.05.2021</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82169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78AA92-FABB-455D-9472-B299AED8DB0B}" type="datetimeFigureOut">
              <a:rPr lang="tr-TR" smtClean="0"/>
              <a:t>23.05.2021</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290664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C978AA92-FABB-455D-9472-B299AED8DB0B}" type="datetimeFigureOut">
              <a:rPr lang="tr-TR" smtClean="0"/>
              <a:t>23.05.2021</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313373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978AA92-FABB-455D-9472-B299AED8DB0B}" type="datetimeFigureOut">
              <a:rPr lang="tr-TR" smtClean="0"/>
              <a:t>23.05.2021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FE954F-6209-4795-8D17-08312B55068A}" type="slidenum">
              <a:rPr lang="tr-TR" smtClean="0"/>
              <a:t>‹#›</a:t>
            </a:fld>
            <a:endParaRPr lang="tr-TR"/>
          </a:p>
        </p:txBody>
      </p:sp>
    </p:spTree>
    <p:extLst>
      <p:ext uri="{BB962C8B-B14F-4D97-AF65-F5344CB8AC3E}">
        <p14:creationId xmlns:p14="http://schemas.microsoft.com/office/powerpoint/2010/main" val="15139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78AA92-FABB-455D-9472-B299AED8DB0B}" type="datetimeFigureOut">
              <a:rPr lang="tr-TR" smtClean="0"/>
              <a:t>23.05.2021</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FE954F-6209-4795-8D17-08312B55068A}" type="slidenum">
              <a:rPr lang="tr-TR" smtClean="0"/>
              <a:t>‹#›</a:t>
            </a:fld>
            <a:endParaRPr lang="tr-TR"/>
          </a:p>
        </p:txBody>
      </p:sp>
    </p:spTree>
    <p:extLst>
      <p:ext uri="{BB962C8B-B14F-4D97-AF65-F5344CB8AC3E}">
        <p14:creationId xmlns:p14="http://schemas.microsoft.com/office/powerpoint/2010/main" val="2314934634"/>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siberci.com/stack-ve-heap-farklari-nedir/" TargetMode="External"/><Relationship Id="rId3" Type="http://schemas.openxmlformats.org/officeDocument/2006/relationships/hyperlink" Target="http://www.yazilimtuneli.com/2019/03/programlamaya-giris-ve-algoritmalar_18.html" TargetMode="External"/><Relationship Id="rId7" Type="http://schemas.openxmlformats.org/officeDocument/2006/relationships/hyperlink" Target="https://www.gokhan-gokalp.com/stack-heap-kavramlari/" TargetMode="External"/><Relationship Id="rId2" Type="http://schemas.openxmlformats.org/officeDocument/2006/relationships/hyperlink" Target="https://algoritmaveprogramlama.wordpress.com/2013/09/21/yazilim-hatalari/" TargetMode="External"/><Relationship Id="rId1" Type="http://schemas.openxmlformats.org/officeDocument/2006/relationships/slideLayout" Target="../slideLayouts/slideLayout2.xml"/><Relationship Id="rId6" Type="http://schemas.openxmlformats.org/officeDocument/2006/relationships/hyperlink" Target="https://medium.com/t%C3%BCrkiye/stack-ve-heap-kavram%C4%B1-59adcb29d454" TargetMode="External"/><Relationship Id="rId5" Type="http://schemas.openxmlformats.org/officeDocument/2006/relationships/hyperlink" Target="https://docplayer.biz.tr/5982722-Java-7-java-8-yenilikleri-ve-ozellikleri.html" TargetMode="External"/><Relationship Id="rId4" Type="http://schemas.openxmlformats.org/officeDocument/2006/relationships/hyperlink" Target="https://ozgununlu.com/blog-detay/yazilim-hatalari-nelerdir" TargetMode="External"/><Relationship Id="rId9" Type="http://schemas.openxmlformats.org/officeDocument/2006/relationships/hyperlink" Target="https://medium.com/yigit-xcodeproj/stack-ve-heap-arasindaki-fark-nedir-stack-vs-heap-c61e3d463dd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hyperlink" Target="https://farukgenc.com/java/java-8-yenilikleri-bolum-1.html" TargetMode="External"/><Relationship Id="rId2" Type="http://schemas.openxmlformats.org/officeDocument/2006/relationships/hyperlink" Target="https://docplayer.biz.tr/5982722-Java-7-java-8-yenilikleri-ve-ozellikleri.html" TargetMode="External"/><Relationship Id="rId1" Type="http://schemas.openxmlformats.org/officeDocument/2006/relationships/slideLayout" Target="../slideLayouts/slideLayout2.xml"/><Relationship Id="rId4" Type="http://schemas.openxmlformats.org/officeDocument/2006/relationships/hyperlink" Target="https://www.linkedin.com/pulse/20140409042429-11833655-java-8-ile-gelen-yenilikler/?originalSubdomain=t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gokhana.medium.com/solid-nedir-solid-yaz%C4%B1l%C4%B1m-prensipleri-nelerdir-40fb9450408e" TargetMode="External"/><Relationship Id="rId3" Type="http://schemas.openxmlformats.org/officeDocument/2006/relationships/hyperlink" Target="https://medium.com/i%CC%87yi-programlama/singleton-design-pattern-nedir-6f9ab8ea2e32" TargetMode="External"/><Relationship Id="rId7" Type="http://schemas.openxmlformats.org/officeDocument/2006/relationships/hyperlink" Target="https://ufukuzun.wordpress.com/category/clean-code/" TargetMode="External"/><Relationship Id="rId2" Type="http://schemas.openxmlformats.org/officeDocument/2006/relationships/hyperlink" Target="https://metinalniacik.medium.com/singleton-design-pattern-tasar%C4%B1m-%C3%B6r%C3%BCnt%C3%BCs%C3%BC-b7221929dc26" TargetMode="External"/><Relationship Id="rId1" Type="http://schemas.openxmlformats.org/officeDocument/2006/relationships/slideLayout" Target="../slideLayouts/slideLayout2.xml"/><Relationship Id="rId6" Type="http://schemas.openxmlformats.org/officeDocument/2006/relationships/hyperlink" Target="https://blog.finartz.com/temiz-kod-prensipleri-clean-code-principles-b%C3%B6l%C3%BCm-1-e585dd442f8f" TargetMode="External"/><Relationship Id="rId5" Type="http://schemas.openxmlformats.org/officeDocument/2006/relationships/hyperlink" Target="http://www.kurumsaljava.com/" TargetMode="External"/><Relationship Id="rId4" Type="http://schemas.openxmlformats.org/officeDocument/2006/relationships/hyperlink" Target="http://devnot.com/2015/prensip-sahibi-yazilimlar-1-kiss-yagni/" TargetMode="External"/><Relationship Id="rId9" Type="http://schemas.openxmlformats.org/officeDocument/2006/relationships/hyperlink" Target="https://medium.com/@PeopleBox/agile-nedir-scrum-nedir-ba%C5%9Far%C4%B1l%C4%B1-proje-y%C3%B6netimi-y%C3%B6ntemleri-nelerdir-64c4ae723496"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0"/>
            <a:ext cx="9144000" cy="979714"/>
          </a:xfrm>
        </p:spPr>
        <p:txBody>
          <a:bodyPr>
            <a:normAutofit fontScale="90000"/>
          </a:bodyPr>
          <a:lstStyle/>
          <a:p>
            <a:r>
              <a:rPr lang="tr-TR" dirty="0" smtClean="0"/>
              <a:t>Ödev-1</a:t>
            </a:r>
            <a:endParaRPr lang="tr-TR" dirty="0"/>
          </a:p>
        </p:txBody>
      </p:sp>
      <p:sp>
        <p:nvSpPr>
          <p:cNvPr id="3" name="Alt Başlık 2"/>
          <p:cNvSpPr>
            <a:spLocks noGrp="1"/>
          </p:cNvSpPr>
          <p:nvPr>
            <p:ph type="subTitle" idx="1"/>
          </p:nvPr>
        </p:nvSpPr>
        <p:spPr>
          <a:xfrm>
            <a:off x="1524000" y="1227909"/>
            <a:ext cx="9144000" cy="5630091"/>
          </a:xfrm>
        </p:spPr>
        <p:txBody>
          <a:bodyPr>
            <a:normAutofit/>
          </a:bodyPr>
          <a:lstStyle/>
          <a:p>
            <a:r>
              <a:rPr lang="tr-TR" dirty="0" smtClean="0">
                <a:solidFill>
                  <a:schemeClr val="tx1"/>
                </a:solidFill>
              </a:rPr>
              <a:t>1- Java nedir özellikleri diğer dillerden farkı nelerdir ?</a:t>
            </a:r>
          </a:p>
          <a:p>
            <a:r>
              <a:rPr lang="tr-TR" dirty="0" smtClean="0">
                <a:solidFill>
                  <a:schemeClr val="tx1"/>
                </a:solidFill>
              </a:rPr>
              <a:t>2- </a:t>
            </a:r>
            <a:r>
              <a:rPr lang="tr-TR" dirty="0" err="1" smtClean="0">
                <a:solidFill>
                  <a:schemeClr val="tx1"/>
                </a:solidFill>
              </a:rPr>
              <a:t>İnterpreter</a:t>
            </a:r>
            <a:r>
              <a:rPr lang="tr-TR" dirty="0" smtClean="0">
                <a:solidFill>
                  <a:schemeClr val="tx1"/>
                </a:solidFill>
              </a:rPr>
              <a:t> nedir ?</a:t>
            </a:r>
          </a:p>
          <a:p>
            <a:r>
              <a:rPr lang="tr-TR" dirty="0" smtClean="0">
                <a:solidFill>
                  <a:schemeClr val="tx1"/>
                </a:solidFill>
              </a:rPr>
              <a:t>3- Compiler nedir ?</a:t>
            </a:r>
          </a:p>
          <a:p>
            <a:r>
              <a:rPr lang="tr-TR" dirty="0" smtClean="0">
                <a:solidFill>
                  <a:schemeClr val="tx1"/>
                </a:solidFill>
              </a:rPr>
              <a:t>4- JDK – JRE – JVM arasındaki farklar nelerdir?</a:t>
            </a:r>
          </a:p>
          <a:p>
            <a:r>
              <a:rPr lang="tr-TR" dirty="0" smtClean="0">
                <a:solidFill>
                  <a:schemeClr val="tx1"/>
                </a:solidFill>
              </a:rPr>
              <a:t>5- Java 5 gelen özellikler nelerdir ?</a:t>
            </a:r>
          </a:p>
          <a:p>
            <a:r>
              <a:rPr lang="tr-TR" dirty="0" smtClean="0">
                <a:solidFill>
                  <a:schemeClr val="tx1"/>
                </a:solidFill>
              </a:rPr>
              <a:t>6- Java 6 gelen özellikler nelerdir ?</a:t>
            </a:r>
            <a:endParaRPr lang="tr-TR" dirty="0">
              <a:solidFill>
                <a:schemeClr val="tx1"/>
              </a:solidFill>
            </a:endParaRPr>
          </a:p>
        </p:txBody>
      </p:sp>
    </p:spTree>
    <p:extLst>
      <p:ext uri="{BB962C8B-B14F-4D97-AF65-F5344CB8AC3E}">
        <p14:creationId xmlns:p14="http://schemas.microsoft.com/office/powerpoint/2010/main" val="23635566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7288" y="0"/>
            <a:ext cx="9404723" cy="1400530"/>
          </a:xfrm>
        </p:spPr>
        <p:txBody>
          <a:bodyPr/>
          <a:lstStyle/>
          <a:p>
            <a:r>
              <a:rPr lang="tr-TR" dirty="0" smtClean="0"/>
              <a:t>Örnek:</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927462"/>
            <a:ext cx="8882743" cy="5316583"/>
          </a:xfrm>
        </p:spPr>
      </p:pic>
    </p:spTree>
    <p:extLst>
      <p:ext uri="{BB962C8B-B14F-4D97-AF65-F5344CB8AC3E}">
        <p14:creationId xmlns:p14="http://schemas.microsoft.com/office/powerpoint/2010/main" val="2737805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718458"/>
            <a:ext cx="8946541" cy="5822496"/>
          </a:xfrm>
        </p:spPr>
        <p:txBody>
          <a:bodyPr/>
          <a:lstStyle/>
          <a:p>
            <a:pPr marL="0" indent="0">
              <a:buNone/>
            </a:pPr>
            <a:r>
              <a:rPr lang="tr-TR" dirty="0" smtClean="0"/>
              <a:t>B-) Run – Time </a:t>
            </a:r>
            <a:r>
              <a:rPr lang="tr-TR" dirty="0" err="1" smtClean="0"/>
              <a:t>Error</a:t>
            </a:r>
            <a:r>
              <a:rPr lang="tr-TR" dirty="0" smtClean="0"/>
              <a:t> (Çalışma Zamanı Hataları): Programın çalıştırılması sırasında karşılaşılan hatalardır. Programcının ele alamadığı birtakım aykırı durumlar ortaya çıktığında programın işletim sistemi tarafından kesilmesi ile ortaya çıkar. Bu tip hatalarda çoğunlukla çalışan işletim sisteminin dili ile verilir. Eğer bu tip hataları kullanıcı ele almışsa, program programcının vereceği mesajlarla ve uygun şekilde sonlandırılabilir. Bu tip hataların nerelerde ve hangi şartlarda ortaya çıkabileceğin bazen kestirmek zor olabilir.</a:t>
            </a:r>
          </a:p>
          <a:p>
            <a:pPr marL="0" indent="0">
              <a:buNone/>
            </a:pPr>
            <a:r>
              <a:rPr lang="tr-TR" dirty="0" smtClean="0"/>
              <a:t>Örneğin; olmayan bir dosya açmaya çalışmak, var olan bir dosyanın üzerine yazmaya çalışmak, olmayan bir bellek kaynağından bellek ayırtmaya çalışmak.</a:t>
            </a:r>
          </a:p>
          <a:p>
            <a:pPr marL="0"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429" y="4235904"/>
            <a:ext cx="3810000" cy="2305050"/>
          </a:xfrm>
          <a:prstGeom prst="rect">
            <a:avLst/>
          </a:prstGeom>
        </p:spPr>
      </p:pic>
    </p:spTree>
    <p:extLst>
      <p:ext uri="{BB962C8B-B14F-4D97-AF65-F5344CB8AC3E}">
        <p14:creationId xmlns:p14="http://schemas.microsoft.com/office/powerpoint/2010/main" val="3788255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31966" y="548640"/>
            <a:ext cx="9300754" cy="5721531"/>
          </a:xfrm>
        </p:spPr>
        <p:txBody>
          <a:bodyPr/>
          <a:lstStyle/>
          <a:p>
            <a:pPr marL="0" indent="0">
              <a:buNone/>
            </a:pPr>
            <a:r>
              <a:rPr lang="tr-TR" dirty="0" smtClean="0"/>
              <a:t>C-) </a:t>
            </a:r>
            <a:r>
              <a:rPr lang="tr-TR" dirty="0" err="1" smtClean="0"/>
              <a:t>Logic</a:t>
            </a:r>
            <a:r>
              <a:rPr lang="tr-TR" dirty="0" smtClean="0"/>
              <a:t> </a:t>
            </a:r>
            <a:r>
              <a:rPr lang="tr-TR" dirty="0" err="1" smtClean="0"/>
              <a:t>Error</a:t>
            </a:r>
            <a:r>
              <a:rPr lang="tr-TR" dirty="0"/>
              <a:t> </a:t>
            </a:r>
            <a:r>
              <a:rPr lang="tr-TR" dirty="0" smtClean="0"/>
              <a:t>(</a:t>
            </a:r>
            <a:r>
              <a:rPr lang="tr-TR" dirty="0" err="1" smtClean="0"/>
              <a:t>Bug</a:t>
            </a:r>
            <a:r>
              <a:rPr lang="tr-TR" dirty="0" smtClean="0"/>
              <a:t>) – Mantıksal Hatalar(Böcek): Karşılaşılabilecek en tehlikeli hatadır. Programlama mantığında birtakım şeylerin yanlış düşünülmesinden kaynaklanır. Hata test aşamasında ortaya çıkar. Hesaplanması gereken veya bulunması gereken değerlerin eksik veya yanlış hesaplanması ile tespit edilir. Bu sorunun giderilebilmesi için analiz aşamasına kadar geri dönülmesi gerekmektedir. </a:t>
            </a:r>
          </a:p>
          <a:p>
            <a:pPr marL="0" indent="0">
              <a:buNone/>
            </a:pPr>
            <a:r>
              <a:rPr lang="tr-TR" dirty="0" smtClean="0"/>
              <a:t>Örneğin, hesaplanması gereken veya bulunması gereken değerlerin eksik veya yanlış hesaplanması.</a:t>
            </a:r>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2570311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243713"/>
            <a:ext cx="9404723" cy="971133"/>
          </a:xfrm>
        </p:spPr>
        <p:txBody>
          <a:bodyPr/>
          <a:lstStyle/>
          <a:p>
            <a:r>
              <a:rPr lang="tr-TR" dirty="0"/>
              <a:t>3-Heap </a:t>
            </a:r>
            <a:r>
              <a:rPr lang="tr-TR" dirty="0" err="1"/>
              <a:t>memory</a:t>
            </a:r>
            <a:r>
              <a:rPr lang="tr-TR" dirty="0"/>
              <a:t> nedir bize ne gibi avantajları vardır ?</a:t>
            </a:r>
            <a:br>
              <a:rPr lang="tr-TR" dirty="0"/>
            </a:br>
            <a:endParaRPr lang="tr-TR" dirty="0"/>
          </a:p>
        </p:txBody>
      </p:sp>
      <p:sp>
        <p:nvSpPr>
          <p:cNvPr id="3" name="İçerik Yer Tutucusu 2"/>
          <p:cNvSpPr>
            <a:spLocks noGrp="1"/>
          </p:cNvSpPr>
          <p:nvPr>
            <p:ph idx="1"/>
          </p:nvPr>
        </p:nvSpPr>
        <p:spPr>
          <a:xfrm>
            <a:off x="645130" y="1763486"/>
            <a:ext cx="9404723" cy="4484913"/>
          </a:xfrm>
        </p:spPr>
        <p:txBody>
          <a:bodyPr/>
          <a:lstStyle/>
          <a:p>
            <a:pPr marL="0" indent="0">
              <a:buNone/>
            </a:pPr>
            <a:r>
              <a:rPr lang="tr-TR" dirty="0" smtClean="0"/>
              <a:t>Boyutu büyük ya da belli olmayan verileri saklamak için kullanılan </a:t>
            </a:r>
            <a:r>
              <a:rPr lang="tr-TR" dirty="0" err="1" smtClean="0"/>
              <a:t>segmenttir</a:t>
            </a:r>
            <a:r>
              <a:rPr lang="tr-TR" dirty="0" smtClean="0"/>
              <a:t>. </a:t>
            </a:r>
            <a:r>
              <a:rPr lang="tr-TR" dirty="0" err="1" smtClean="0"/>
              <a:t>RAM’in</a:t>
            </a:r>
            <a:r>
              <a:rPr lang="tr-TR" dirty="0" smtClean="0"/>
              <a:t> mantıksal bölümüdür. Referans değerleri saklanmaktadır. Sakladığımız verinin yaşam süresini kontrol etmek istediğimiz zamanlarda kullanırız.</a:t>
            </a:r>
          </a:p>
          <a:p>
            <a:pPr marL="0" indent="0">
              <a:buNone/>
            </a:pPr>
            <a:r>
              <a:rPr lang="tr-TR" u="sng" dirty="0" err="1" smtClean="0"/>
              <a:t>Heap</a:t>
            </a:r>
            <a:r>
              <a:rPr lang="tr-TR" u="sng" dirty="0" smtClean="0"/>
              <a:t> Memory Avantajları:</a:t>
            </a:r>
          </a:p>
          <a:p>
            <a:pPr marL="0" indent="0">
              <a:buNone/>
            </a:pPr>
            <a:r>
              <a:rPr lang="tr-TR" dirty="0" smtClean="0"/>
              <a:t>Boyut olarak sınırlamaz.</a:t>
            </a:r>
          </a:p>
          <a:p>
            <a:pPr marL="0" indent="0">
              <a:buNone/>
            </a:pPr>
            <a:r>
              <a:rPr lang="tr-TR" dirty="0" smtClean="0"/>
              <a:t>Ayırdığın veriye erişim kısıtlı değildir yani veriyi silmediğiniz taktirde istediğiniz yerde ayrılan verinin saklanıldığı yerin adresi bulunduğu sürece o veriye erişebilirsiniz</a:t>
            </a:r>
          </a:p>
        </p:txBody>
      </p:sp>
    </p:spTree>
    <p:extLst>
      <p:ext uri="{BB962C8B-B14F-4D97-AF65-F5344CB8AC3E}">
        <p14:creationId xmlns:p14="http://schemas.microsoft.com/office/powerpoint/2010/main" val="194458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165335"/>
            <a:ext cx="9404723" cy="1400530"/>
          </a:xfrm>
        </p:spPr>
        <p:txBody>
          <a:bodyPr/>
          <a:lstStyle/>
          <a:p>
            <a:r>
              <a:rPr lang="tr-TR" dirty="0"/>
              <a:t>4-Stack </a:t>
            </a:r>
            <a:r>
              <a:rPr lang="tr-TR" dirty="0" err="1"/>
              <a:t>memory</a:t>
            </a:r>
            <a:r>
              <a:rPr lang="tr-TR" dirty="0"/>
              <a:t> nedir bize ne gibi avantajları vardır ?</a:t>
            </a:r>
          </a:p>
        </p:txBody>
      </p:sp>
      <p:sp>
        <p:nvSpPr>
          <p:cNvPr id="3" name="İçerik Yer Tutucusu 2"/>
          <p:cNvSpPr>
            <a:spLocks noGrp="1"/>
          </p:cNvSpPr>
          <p:nvPr>
            <p:ph idx="1"/>
          </p:nvPr>
        </p:nvSpPr>
        <p:spPr>
          <a:xfrm>
            <a:off x="645130" y="1737360"/>
            <a:ext cx="9404723" cy="4511039"/>
          </a:xfrm>
        </p:spPr>
        <p:txBody>
          <a:bodyPr/>
          <a:lstStyle/>
          <a:p>
            <a:pPr marL="0" indent="0">
              <a:buNone/>
            </a:pPr>
            <a:r>
              <a:rPr lang="tr-TR" dirty="0" smtClean="0"/>
              <a:t>Programdaki aktif fonksiyonların </a:t>
            </a:r>
            <a:r>
              <a:rPr lang="tr-TR" dirty="0" err="1" smtClean="0"/>
              <a:t>Stack</a:t>
            </a:r>
            <a:r>
              <a:rPr lang="tr-TR" dirty="0" smtClean="0"/>
              <a:t> </a:t>
            </a:r>
            <a:r>
              <a:rPr lang="tr-TR" dirty="0" err="1" smtClean="0"/>
              <a:t>frame’lerini</a:t>
            </a:r>
            <a:r>
              <a:rPr lang="tr-TR" dirty="0" smtClean="0"/>
              <a:t> üst üste yığın halinde saklar, fonksiyon bitince de o fonksiyonun </a:t>
            </a:r>
            <a:r>
              <a:rPr lang="tr-TR" dirty="0" err="1" smtClean="0"/>
              <a:t>Stack</a:t>
            </a:r>
            <a:r>
              <a:rPr lang="tr-TR" dirty="0" smtClean="0"/>
              <a:t> </a:t>
            </a:r>
            <a:r>
              <a:rPr lang="tr-TR" dirty="0" err="1" smtClean="0"/>
              <a:t>frame’i</a:t>
            </a:r>
            <a:r>
              <a:rPr lang="tr-TR" dirty="0" smtClean="0"/>
              <a:t> </a:t>
            </a:r>
            <a:r>
              <a:rPr lang="tr-TR" dirty="0" err="1" smtClean="0"/>
              <a:t>Stack</a:t>
            </a:r>
            <a:r>
              <a:rPr lang="tr-TR" dirty="0" smtClean="0"/>
              <a:t> </a:t>
            </a:r>
            <a:r>
              <a:rPr lang="tr-TR" dirty="0" err="1" smtClean="0"/>
              <a:t>segmentlerinden</a:t>
            </a:r>
            <a:r>
              <a:rPr lang="tr-TR" dirty="0" smtClean="0"/>
              <a:t> çıkarılır (pop), </a:t>
            </a:r>
            <a:r>
              <a:rPr lang="tr-TR" dirty="0" err="1" smtClean="0"/>
              <a:t>Stack</a:t>
            </a:r>
            <a:r>
              <a:rPr lang="tr-TR" dirty="0" smtClean="0"/>
              <a:t> </a:t>
            </a:r>
            <a:r>
              <a:rPr lang="tr-TR" dirty="0" err="1" smtClean="0"/>
              <a:t>frame’i</a:t>
            </a:r>
            <a:r>
              <a:rPr lang="tr-TR" dirty="0" smtClean="0"/>
              <a:t> fonksiyonun parametreleri ve yerel (</a:t>
            </a:r>
            <a:r>
              <a:rPr lang="tr-TR" dirty="0" err="1" smtClean="0"/>
              <a:t>local</a:t>
            </a:r>
            <a:r>
              <a:rPr lang="tr-TR" dirty="0" smtClean="0"/>
              <a:t>) değişkenlerinin tümünü içerir. Değer tipleri, </a:t>
            </a:r>
            <a:r>
              <a:rPr lang="tr-TR" dirty="0" err="1" smtClean="0"/>
              <a:t>pointer</a:t>
            </a:r>
            <a:r>
              <a:rPr lang="tr-TR" dirty="0" smtClean="0"/>
              <a:t> ve adresler saklanır.</a:t>
            </a:r>
          </a:p>
          <a:p>
            <a:pPr marL="0" indent="0">
              <a:buNone/>
            </a:pPr>
            <a:r>
              <a:rPr lang="tr-TR" u="sng" dirty="0" err="1" smtClean="0"/>
              <a:t>Stack</a:t>
            </a:r>
            <a:r>
              <a:rPr lang="tr-TR" u="sng" dirty="0" smtClean="0"/>
              <a:t> Memory Avantajları:</a:t>
            </a:r>
          </a:p>
          <a:p>
            <a:pPr marL="0" indent="0">
              <a:buNone/>
            </a:pPr>
            <a:r>
              <a:rPr lang="tr-TR" dirty="0" smtClean="0"/>
              <a:t>LIFO mantığında çalışır, yani son gelen ilk olarak çıkar.</a:t>
            </a:r>
          </a:p>
          <a:p>
            <a:pPr marL="0" indent="0">
              <a:buNone/>
            </a:pPr>
            <a:r>
              <a:rPr lang="tr-TR" dirty="0" err="1" smtClean="0"/>
              <a:t>Heap’e</a:t>
            </a:r>
            <a:r>
              <a:rPr lang="tr-TR" dirty="0" smtClean="0"/>
              <a:t> göre oldukça hızlıdır. Ulaşılmak istenilen veriler art arda sıralanmış olur.</a:t>
            </a:r>
          </a:p>
          <a:p>
            <a:pPr marL="0" indent="0">
              <a:buNone/>
            </a:pPr>
            <a:r>
              <a:rPr lang="tr-TR" dirty="0" smtClean="0"/>
              <a:t>Yönetimi nispeten kolaydır.</a:t>
            </a:r>
          </a:p>
          <a:p>
            <a:pPr marL="0" indent="0">
              <a:buNone/>
            </a:pPr>
            <a:endParaRPr lang="tr-TR" u="sng" dirty="0" smtClean="0"/>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1144365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64124" y="563752"/>
            <a:ext cx="8946541" cy="5902362"/>
          </a:xfrm>
        </p:spPr>
        <p:txBody>
          <a:bodyPr>
            <a:normAutofit lnSpcReduction="10000"/>
          </a:bodyPr>
          <a:lstStyle/>
          <a:p>
            <a:pPr marL="0" indent="0">
              <a:buNone/>
            </a:pPr>
            <a:r>
              <a:rPr lang="tr-TR" dirty="0" smtClean="0"/>
              <a:t>                                                         </a:t>
            </a:r>
            <a:r>
              <a:rPr lang="tr-TR" dirty="0" err="1" smtClean="0"/>
              <a:t>Stack</a:t>
            </a:r>
            <a:r>
              <a:rPr lang="tr-TR" dirty="0" smtClean="0"/>
              <a:t>                     </a:t>
            </a:r>
            <a:r>
              <a:rPr lang="tr-TR" dirty="0" err="1" smtClean="0"/>
              <a:t>Heap</a:t>
            </a:r>
            <a:r>
              <a:rPr lang="tr-TR" dirty="0" smtClean="0"/>
              <a:t>                                   </a:t>
            </a:r>
          </a:p>
          <a:p>
            <a:pPr marL="0" indent="0">
              <a:buNone/>
            </a:pPr>
            <a:endParaRPr lang="tr-TR" dirty="0"/>
          </a:p>
          <a:p>
            <a:pPr marL="0" indent="0">
              <a:buNone/>
            </a:pPr>
            <a:r>
              <a:rPr lang="tr-TR" dirty="0" err="1" smtClean="0"/>
              <a:t>İnt</a:t>
            </a:r>
            <a:r>
              <a:rPr lang="tr-TR" dirty="0" smtClean="0"/>
              <a:t> a = 5;                                                 5</a:t>
            </a:r>
          </a:p>
          <a:p>
            <a:pPr marL="0" indent="0">
              <a:buNone/>
            </a:pPr>
            <a:r>
              <a:rPr lang="tr-TR" dirty="0" smtClean="0"/>
              <a:t>                                                                    a</a:t>
            </a:r>
            <a:endParaRPr lang="tr-TR" dirty="0"/>
          </a:p>
          <a:p>
            <a:pPr marL="0" indent="0">
              <a:buNone/>
            </a:pPr>
            <a:r>
              <a:rPr lang="tr-TR" dirty="0" err="1" smtClean="0"/>
              <a:t>İnt</a:t>
            </a:r>
            <a:r>
              <a:rPr lang="tr-TR" dirty="0" smtClean="0"/>
              <a:t> b = a;                                                 5</a:t>
            </a:r>
          </a:p>
          <a:p>
            <a:pPr marL="0" indent="0">
              <a:buNone/>
            </a:pPr>
            <a:r>
              <a:rPr lang="tr-TR" dirty="0" smtClean="0"/>
              <a:t>                                                                    b</a:t>
            </a:r>
          </a:p>
          <a:p>
            <a:pPr marL="0" indent="0">
              <a:buNone/>
            </a:pPr>
            <a:r>
              <a:rPr lang="tr-TR" dirty="0" err="1" smtClean="0"/>
              <a:t>Person</a:t>
            </a:r>
            <a:r>
              <a:rPr lang="tr-TR" dirty="0" smtClean="0"/>
              <a:t> p1 = </a:t>
            </a:r>
            <a:r>
              <a:rPr lang="tr-TR" dirty="0" err="1" smtClean="0"/>
              <a:t>new</a:t>
            </a:r>
            <a:r>
              <a:rPr lang="tr-TR" dirty="0" smtClean="0"/>
              <a:t> </a:t>
            </a:r>
            <a:r>
              <a:rPr lang="tr-TR" dirty="0" err="1" smtClean="0"/>
              <a:t>Person</a:t>
            </a:r>
            <a:r>
              <a:rPr lang="tr-TR" dirty="0" smtClean="0"/>
              <a:t>();                   @</a:t>
            </a:r>
          </a:p>
          <a:p>
            <a:pPr marL="0" indent="0">
              <a:buNone/>
            </a:pPr>
            <a:r>
              <a:rPr lang="tr-TR" dirty="0" smtClean="0"/>
              <a:t>                                                                    p1</a:t>
            </a:r>
            <a:endParaRPr lang="tr-TR" dirty="0"/>
          </a:p>
          <a:p>
            <a:pPr marL="0" indent="0">
              <a:buNone/>
            </a:pPr>
            <a:r>
              <a:rPr lang="tr-TR" dirty="0" err="1"/>
              <a:t>Person</a:t>
            </a:r>
            <a:r>
              <a:rPr lang="tr-TR" dirty="0"/>
              <a:t> </a:t>
            </a:r>
            <a:r>
              <a:rPr lang="tr-TR" dirty="0" smtClean="0"/>
              <a:t>p2 </a:t>
            </a:r>
            <a:r>
              <a:rPr lang="tr-TR" dirty="0"/>
              <a:t>= </a:t>
            </a:r>
            <a:r>
              <a:rPr lang="tr-TR" dirty="0" smtClean="0"/>
              <a:t>p1;                                      @</a:t>
            </a:r>
            <a:endParaRPr lang="tr-TR" dirty="0"/>
          </a:p>
          <a:p>
            <a:pPr marL="0" indent="0">
              <a:buNone/>
            </a:pPr>
            <a:r>
              <a:rPr lang="tr-TR" dirty="0" smtClean="0"/>
              <a:t>                                                                     p2</a:t>
            </a:r>
          </a:p>
          <a:p>
            <a:pPr marL="0" indent="0">
              <a:buNone/>
            </a:pPr>
            <a:endParaRPr lang="tr-TR" dirty="0" smtClean="0"/>
          </a:p>
          <a:p>
            <a:pPr marL="0" indent="0">
              <a:buNone/>
            </a:pPr>
            <a:endParaRPr lang="tr-TR" dirty="0"/>
          </a:p>
          <a:p>
            <a:pPr marL="0" indent="0">
              <a:buNone/>
            </a:pPr>
            <a:endParaRPr lang="tr-TR" dirty="0" smtClean="0"/>
          </a:p>
          <a:p>
            <a:pPr marL="0" indent="0">
              <a:buNone/>
            </a:pPr>
            <a:r>
              <a:rPr lang="tr-TR" dirty="0"/>
              <a:t> </a:t>
            </a:r>
            <a:r>
              <a:rPr lang="tr-TR" dirty="0" smtClean="0"/>
              <a:t>                                                      Value </a:t>
            </a:r>
            <a:r>
              <a:rPr lang="tr-TR" dirty="0" err="1" smtClean="0"/>
              <a:t>Types</a:t>
            </a:r>
            <a:r>
              <a:rPr lang="tr-TR" dirty="0" smtClean="0"/>
              <a:t>                    </a:t>
            </a:r>
            <a:r>
              <a:rPr lang="tr-TR" dirty="0" err="1" smtClean="0"/>
              <a:t>Referance</a:t>
            </a:r>
            <a:r>
              <a:rPr lang="tr-TR" dirty="0" smtClean="0"/>
              <a:t> </a:t>
            </a:r>
            <a:r>
              <a:rPr lang="tr-TR" dirty="0" err="1" smtClean="0"/>
              <a:t>Types</a:t>
            </a:r>
            <a:endParaRPr lang="tr-TR" dirty="0" smtClean="0"/>
          </a:p>
          <a:p>
            <a:pPr marL="0" indent="0">
              <a:buNone/>
            </a:pPr>
            <a:endParaRPr lang="tr-TR" dirty="0"/>
          </a:p>
        </p:txBody>
      </p:sp>
      <p:sp>
        <p:nvSpPr>
          <p:cNvPr id="4" name="Dikdörtgen 3"/>
          <p:cNvSpPr/>
          <p:nvPr/>
        </p:nvSpPr>
        <p:spPr>
          <a:xfrm>
            <a:off x="4937759" y="1097280"/>
            <a:ext cx="1894115"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p:cNvSpPr/>
          <p:nvPr/>
        </p:nvSpPr>
        <p:spPr>
          <a:xfrm>
            <a:off x="5355771" y="1332411"/>
            <a:ext cx="653143" cy="613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p:cNvSpPr/>
          <p:nvPr/>
        </p:nvSpPr>
        <p:spPr>
          <a:xfrm>
            <a:off x="5355770" y="2267430"/>
            <a:ext cx="653143" cy="500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5355770" y="2900978"/>
            <a:ext cx="653143" cy="613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p:cNvSpPr/>
          <p:nvPr/>
        </p:nvSpPr>
        <p:spPr>
          <a:xfrm>
            <a:off x="5368833" y="3706391"/>
            <a:ext cx="653143" cy="576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9"/>
          <p:cNvSpPr/>
          <p:nvPr/>
        </p:nvSpPr>
        <p:spPr>
          <a:xfrm>
            <a:off x="6831874" y="1097280"/>
            <a:ext cx="4428309"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7249886" y="2495006"/>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7772400" y="2495006"/>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8321040" y="2495741"/>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p:cNvSpPr/>
          <p:nvPr/>
        </p:nvSpPr>
        <p:spPr>
          <a:xfrm>
            <a:off x="8843554" y="2495006"/>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Dikdörtgen 15"/>
          <p:cNvSpPr/>
          <p:nvPr/>
        </p:nvSpPr>
        <p:spPr>
          <a:xfrm>
            <a:off x="10437222" y="2494270"/>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Dikdörtgen 16"/>
          <p:cNvSpPr/>
          <p:nvPr/>
        </p:nvSpPr>
        <p:spPr>
          <a:xfrm>
            <a:off x="9901808" y="2494271"/>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Dikdörtgen 17"/>
          <p:cNvSpPr/>
          <p:nvPr/>
        </p:nvSpPr>
        <p:spPr>
          <a:xfrm>
            <a:off x="9366068" y="2494271"/>
            <a:ext cx="54864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0" name="Düz Ok Bağlayıcısı 19"/>
          <p:cNvCxnSpPr/>
          <p:nvPr/>
        </p:nvCxnSpPr>
        <p:spPr>
          <a:xfrm flipV="1">
            <a:off x="6113417" y="2767596"/>
            <a:ext cx="953589" cy="615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p:cNvCxnSpPr/>
          <p:nvPr/>
        </p:nvCxnSpPr>
        <p:spPr>
          <a:xfrm flipV="1">
            <a:off x="6113417" y="3075438"/>
            <a:ext cx="1227909" cy="1235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612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243712"/>
            <a:ext cx="9404723" cy="1400530"/>
          </a:xfrm>
        </p:spPr>
        <p:txBody>
          <a:bodyPr/>
          <a:lstStyle/>
          <a:p>
            <a:pPr algn="ctr"/>
            <a:r>
              <a:rPr lang="tr-TR" dirty="0" smtClean="0"/>
              <a:t>Kaynakça</a:t>
            </a:r>
            <a:endParaRPr lang="tr-TR" dirty="0"/>
          </a:p>
        </p:txBody>
      </p:sp>
      <p:sp>
        <p:nvSpPr>
          <p:cNvPr id="3" name="İçerik Yer Tutucusu 2"/>
          <p:cNvSpPr>
            <a:spLocks noGrp="1"/>
          </p:cNvSpPr>
          <p:nvPr>
            <p:ph idx="1"/>
          </p:nvPr>
        </p:nvSpPr>
        <p:spPr>
          <a:xfrm>
            <a:off x="645130" y="1644242"/>
            <a:ext cx="9404723" cy="4604157"/>
          </a:xfrm>
        </p:spPr>
        <p:txBody>
          <a:bodyPr>
            <a:normAutofit lnSpcReduction="10000"/>
          </a:bodyPr>
          <a:lstStyle/>
          <a:p>
            <a:pPr marL="0" indent="0">
              <a:buNone/>
            </a:pPr>
            <a:r>
              <a:rPr lang="tr-TR" dirty="0">
                <a:hlinkClick r:id="rId2"/>
              </a:rPr>
              <a:t>https://algoritmaveprogramlama.wordpress.com/2013/09/21/yazilim-hatalari</a:t>
            </a:r>
            <a:r>
              <a:rPr lang="tr-TR" dirty="0" smtClean="0">
                <a:hlinkClick r:id="rId2"/>
              </a:rPr>
              <a:t>/</a:t>
            </a:r>
            <a:endParaRPr lang="tr-TR" dirty="0" smtClean="0"/>
          </a:p>
          <a:p>
            <a:pPr marL="0" indent="0">
              <a:buNone/>
            </a:pPr>
            <a:r>
              <a:rPr lang="tr-TR" dirty="0">
                <a:hlinkClick r:id="rId3"/>
              </a:rPr>
              <a:t>http://</a:t>
            </a:r>
            <a:r>
              <a:rPr lang="tr-TR" dirty="0" smtClean="0">
                <a:hlinkClick r:id="rId3"/>
              </a:rPr>
              <a:t>www.yazilimtuneli.com/2019/03/programlamaya-giris-ve-algoritmalar_18.html</a:t>
            </a:r>
            <a:endParaRPr lang="tr-TR" dirty="0" smtClean="0"/>
          </a:p>
          <a:p>
            <a:pPr marL="0" indent="0">
              <a:buNone/>
            </a:pPr>
            <a:r>
              <a:rPr lang="tr-TR" dirty="0">
                <a:hlinkClick r:id="rId4"/>
              </a:rPr>
              <a:t>https://</a:t>
            </a:r>
            <a:r>
              <a:rPr lang="tr-TR" dirty="0" smtClean="0">
                <a:hlinkClick r:id="rId4"/>
              </a:rPr>
              <a:t>ozgununlu.com/blog-detay/yazilim-hatalari-nelerdir</a:t>
            </a:r>
            <a:endParaRPr lang="tr-TR" dirty="0" smtClean="0"/>
          </a:p>
          <a:p>
            <a:pPr marL="0" indent="0">
              <a:buNone/>
            </a:pPr>
            <a:r>
              <a:rPr lang="tr-TR" dirty="0">
                <a:hlinkClick r:id="rId5"/>
              </a:rPr>
              <a:t>https://</a:t>
            </a:r>
            <a:r>
              <a:rPr lang="tr-TR" dirty="0" smtClean="0">
                <a:hlinkClick r:id="rId5"/>
              </a:rPr>
              <a:t>docplayer.biz.tr/5982722-Java-7-java-8-yenilikleri-ve-ozellikleri.html</a:t>
            </a:r>
            <a:endParaRPr lang="tr-TR" dirty="0" smtClean="0"/>
          </a:p>
          <a:p>
            <a:pPr marL="0" indent="0">
              <a:buNone/>
            </a:pPr>
            <a:r>
              <a:rPr lang="tr-TR" dirty="0">
                <a:hlinkClick r:id="rId6"/>
              </a:rPr>
              <a:t>https://</a:t>
            </a:r>
            <a:r>
              <a:rPr lang="tr-TR" dirty="0" smtClean="0">
                <a:hlinkClick r:id="rId6"/>
              </a:rPr>
              <a:t>medium.com/t%C3%BCrkiye/stack-ve-heap-kavram%C4%B1-59adcb29d454</a:t>
            </a:r>
            <a:endParaRPr lang="tr-TR" dirty="0" smtClean="0"/>
          </a:p>
          <a:p>
            <a:pPr marL="0" indent="0">
              <a:buNone/>
            </a:pPr>
            <a:r>
              <a:rPr lang="tr-TR" dirty="0">
                <a:hlinkClick r:id="rId7"/>
              </a:rPr>
              <a:t>https://www.gokhan-gokalp.com/stack-heap-kavramlari</a:t>
            </a:r>
            <a:r>
              <a:rPr lang="tr-TR" dirty="0" smtClean="0">
                <a:hlinkClick r:id="rId7"/>
              </a:rPr>
              <a:t>/</a:t>
            </a:r>
            <a:endParaRPr lang="tr-TR" dirty="0" smtClean="0"/>
          </a:p>
          <a:p>
            <a:pPr marL="0" indent="0">
              <a:buNone/>
            </a:pPr>
            <a:r>
              <a:rPr lang="tr-TR" dirty="0">
                <a:hlinkClick r:id="rId8"/>
              </a:rPr>
              <a:t>https://siberci.com/stack-ve-heap-farklari-nedir</a:t>
            </a:r>
            <a:r>
              <a:rPr lang="tr-TR" dirty="0" smtClean="0">
                <a:hlinkClick r:id="rId8"/>
              </a:rPr>
              <a:t>/</a:t>
            </a:r>
            <a:endParaRPr lang="tr-TR" dirty="0" smtClean="0"/>
          </a:p>
          <a:p>
            <a:pPr marL="0" indent="0">
              <a:buNone/>
            </a:pPr>
            <a:r>
              <a:rPr lang="tr-TR" dirty="0">
                <a:hlinkClick r:id="rId9"/>
              </a:rPr>
              <a:t>https://</a:t>
            </a:r>
            <a:r>
              <a:rPr lang="tr-TR" dirty="0" smtClean="0">
                <a:hlinkClick r:id="rId9"/>
              </a:rPr>
              <a:t>medium.com/yigit-xcodeproj/stack-ve-heap-arasindaki-fark-nedir-stack-vs-heap-c61e3d463dd7</a:t>
            </a:r>
            <a:endParaRPr lang="tr-TR" dirty="0" smtClean="0"/>
          </a:p>
          <a:p>
            <a:pPr marL="0" indent="0">
              <a:buNone/>
            </a:pPr>
            <a:endParaRPr lang="tr-TR" dirty="0"/>
          </a:p>
        </p:txBody>
      </p:sp>
    </p:spTree>
    <p:extLst>
      <p:ext uri="{BB962C8B-B14F-4D97-AF65-F5344CB8AC3E}">
        <p14:creationId xmlns:p14="http://schemas.microsoft.com/office/powerpoint/2010/main" val="226368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ÖDEV-3</a:t>
            </a:r>
            <a:r>
              <a:rPr lang="tr-TR" dirty="0"/>
              <a:t/>
            </a:r>
            <a:br>
              <a:rPr lang="tr-TR" dirty="0"/>
            </a:br>
            <a:r>
              <a:rPr lang="tr-TR" dirty="0"/>
              <a:t>İrfan Can ÖZTUNÇ</a:t>
            </a:r>
          </a:p>
        </p:txBody>
      </p:sp>
      <p:sp>
        <p:nvSpPr>
          <p:cNvPr id="3" name="İçerik Yer Tutucusu 2"/>
          <p:cNvSpPr>
            <a:spLocks noGrp="1"/>
          </p:cNvSpPr>
          <p:nvPr>
            <p:ph idx="1"/>
          </p:nvPr>
        </p:nvSpPr>
        <p:spPr>
          <a:xfrm>
            <a:off x="646112" y="1853248"/>
            <a:ext cx="9403742" cy="4395151"/>
          </a:xfrm>
        </p:spPr>
        <p:txBody>
          <a:bodyPr/>
          <a:lstStyle/>
          <a:p>
            <a:pPr marL="0" indent="0">
              <a:buNone/>
            </a:pPr>
            <a:r>
              <a:rPr lang="tr-TR" dirty="0"/>
              <a:t>1-Java </a:t>
            </a:r>
            <a:r>
              <a:rPr lang="tr-TR" dirty="0" smtClean="0"/>
              <a:t>8 </a:t>
            </a:r>
            <a:r>
              <a:rPr lang="tr-TR" dirty="0"/>
              <a:t>gelen özellikler nelerdir ?</a:t>
            </a:r>
          </a:p>
          <a:p>
            <a:pPr marL="0" indent="0">
              <a:buNone/>
            </a:pPr>
            <a:endParaRPr lang="tr-TR" dirty="0"/>
          </a:p>
        </p:txBody>
      </p:sp>
    </p:spTree>
    <p:extLst>
      <p:ext uri="{BB962C8B-B14F-4D97-AF65-F5344CB8AC3E}">
        <p14:creationId xmlns:p14="http://schemas.microsoft.com/office/powerpoint/2010/main" val="143322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1-Java </a:t>
            </a:r>
            <a:r>
              <a:rPr lang="tr-TR" dirty="0" smtClean="0"/>
              <a:t>8 </a:t>
            </a:r>
            <a:r>
              <a:rPr lang="tr-TR" dirty="0"/>
              <a:t>gelen özellikler nelerdir ?</a:t>
            </a:r>
            <a:br>
              <a:rPr lang="tr-TR" dirty="0"/>
            </a:br>
            <a:endParaRPr lang="tr-TR" dirty="0"/>
          </a:p>
        </p:txBody>
      </p:sp>
      <p:sp>
        <p:nvSpPr>
          <p:cNvPr id="3" name="İçerik Yer Tutucusu 2"/>
          <p:cNvSpPr>
            <a:spLocks noGrp="1"/>
          </p:cNvSpPr>
          <p:nvPr>
            <p:ph idx="1"/>
          </p:nvPr>
        </p:nvSpPr>
        <p:spPr>
          <a:xfrm>
            <a:off x="646112" y="1423851"/>
            <a:ext cx="9403742" cy="4824549"/>
          </a:xfrm>
        </p:spPr>
        <p:txBody>
          <a:bodyPr/>
          <a:lstStyle/>
          <a:p>
            <a:pPr marL="0" indent="0">
              <a:buNone/>
            </a:pPr>
            <a:r>
              <a:rPr lang="tr-TR" u="sng" dirty="0" smtClean="0"/>
              <a:t>Lamda İfadeleri ve Sanal Genişletme Yöntemleri:</a:t>
            </a:r>
          </a:p>
          <a:p>
            <a:pPr marL="0" indent="0">
              <a:buNone/>
            </a:pPr>
            <a:r>
              <a:rPr lang="tr-TR" dirty="0" smtClean="0"/>
              <a:t>Java SE 8’in öne çıkan özelliği, Lamda ifadelerinin uygulanması ve Java programlama dili ve platformunu destekleyen yönleridir.</a:t>
            </a:r>
          </a:p>
          <a:p>
            <a:pPr marL="0" indent="0">
              <a:buNone/>
            </a:pPr>
            <a:r>
              <a:rPr lang="tr-TR" u="sng" dirty="0" smtClean="0"/>
              <a:t>Tarih ve Saat </a:t>
            </a:r>
            <a:r>
              <a:rPr lang="tr-TR" u="sng" dirty="0" err="1" smtClean="0"/>
              <a:t>API’si</a:t>
            </a:r>
            <a:r>
              <a:rPr lang="tr-TR" u="sng" dirty="0" smtClean="0"/>
              <a:t>:</a:t>
            </a:r>
          </a:p>
          <a:p>
            <a:pPr marL="0" indent="0">
              <a:buNone/>
            </a:pPr>
            <a:r>
              <a:rPr lang="tr-TR" dirty="0" smtClean="0"/>
              <a:t>Bu yeni API, geliştiricilerin tarih ve saati daha doğal, net ve anlaşılması kolay şekilde ele almasına izin vermektedir.</a:t>
            </a:r>
          </a:p>
          <a:p>
            <a:pPr marL="0" indent="0">
              <a:buNone/>
            </a:pPr>
            <a:r>
              <a:rPr lang="tr-TR" u="sng" dirty="0" err="1" smtClean="0"/>
              <a:t>Nashorn</a:t>
            </a:r>
            <a:r>
              <a:rPr lang="tr-TR" u="sng" dirty="0" smtClean="0"/>
              <a:t> </a:t>
            </a:r>
            <a:r>
              <a:rPr lang="tr-TR" u="sng" dirty="0" err="1" smtClean="0"/>
              <a:t>JavaScript</a:t>
            </a:r>
            <a:r>
              <a:rPr lang="tr-TR" u="sng" dirty="0" smtClean="0"/>
              <a:t> Motoru:</a:t>
            </a:r>
          </a:p>
          <a:p>
            <a:pPr marL="0" indent="0">
              <a:buNone/>
            </a:pPr>
            <a:r>
              <a:rPr lang="tr-TR" dirty="0" err="1" smtClean="0"/>
              <a:t>JavaScript</a:t>
            </a:r>
            <a:r>
              <a:rPr lang="tr-TR" dirty="0" smtClean="0"/>
              <a:t> motorunun hafif ve yüksek performanslı yeni bir uygulaması </a:t>
            </a:r>
            <a:r>
              <a:rPr lang="tr-TR" dirty="0" err="1" smtClean="0"/>
              <a:t>JDK’ya</a:t>
            </a:r>
            <a:r>
              <a:rPr lang="tr-TR" dirty="0" smtClean="0"/>
              <a:t> entegre edilmiştir ve mevcut </a:t>
            </a:r>
            <a:r>
              <a:rPr lang="tr-TR" dirty="0" err="1" smtClean="0"/>
              <a:t>API’ler</a:t>
            </a:r>
            <a:r>
              <a:rPr lang="tr-TR" dirty="0" smtClean="0"/>
              <a:t> yoluyla Java uygulamaları tarafından kullanılabilir.</a:t>
            </a:r>
          </a:p>
          <a:p>
            <a:pPr marL="0" indent="0">
              <a:buNone/>
            </a:pPr>
            <a:endParaRPr lang="tr-TR" dirty="0"/>
          </a:p>
        </p:txBody>
      </p:sp>
    </p:spTree>
    <p:extLst>
      <p:ext uri="{BB962C8B-B14F-4D97-AF65-F5344CB8AC3E}">
        <p14:creationId xmlns:p14="http://schemas.microsoft.com/office/powerpoint/2010/main" val="41504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24935" y="718457"/>
            <a:ext cx="8946541" cy="5682343"/>
          </a:xfrm>
        </p:spPr>
        <p:txBody>
          <a:bodyPr/>
          <a:lstStyle/>
          <a:p>
            <a:pPr marL="0" indent="0">
              <a:buNone/>
            </a:pPr>
            <a:r>
              <a:rPr lang="tr-TR" u="sng" dirty="0" smtClean="0"/>
              <a:t>İyileştirilmiş Güvenlik:</a:t>
            </a:r>
          </a:p>
          <a:p>
            <a:pPr marL="0" indent="0">
              <a:buNone/>
            </a:pPr>
            <a:r>
              <a:rPr lang="tr-TR" dirty="0" smtClean="0"/>
              <a:t>Çağırana duyarlı yöntemlerinin mevcut elle yönetilen listesini, bu gibi yöntemleri doğru şekilde tanımlayan bir mekanizmayla değiştirir ve çağıranlarının hatasız şekilde keşfedilmesini sağlar.</a:t>
            </a:r>
            <a:endParaRPr lang="tr-TR" dirty="0"/>
          </a:p>
          <a:p>
            <a:pPr marL="0" indent="0">
              <a:buNone/>
            </a:pPr>
            <a:endParaRPr lang="tr-TR" dirty="0" smtClean="0"/>
          </a:p>
          <a:p>
            <a:pPr marL="0" indent="0">
              <a:buNone/>
            </a:pPr>
            <a:r>
              <a:rPr lang="tr-TR" dirty="0" smtClean="0"/>
              <a:t>Java 8’de çöp toplama ile ilgili dikkate değer tek gelişme Kalıcı Alan (=Perm(</a:t>
            </a:r>
            <a:r>
              <a:rPr lang="tr-TR" dirty="0" err="1" smtClean="0"/>
              <a:t>anent</a:t>
            </a:r>
            <a:r>
              <a:rPr lang="tr-TR" dirty="0" smtClean="0"/>
              <a:t>)Gen(</a:t>
            </a:r>
            <a:r>
              <a:rPr lang="tr-TR" dirty="0" err="1" smtClean="0"/>
              <a:t>eration</a:t>
            </a:r>
            <a:r>
              <a:rPr lang="tr-TR" dirty="0" smtClean="0"/>
              <a:t>)) olarak adlandırılan alanın genel </a:t>
            </a:r>
            <a:r>
              <a:rPr lang="tr-TR" dirty="0" err="1" smtClean="0"/>
              <a:t>Heap</a:t>
            </a:r>
            <a:r>
              <a:rPr lang="tr-TR" dirty="0" smtClean="0"/>
              <a:t> alanına eklenmesidir. Özellikle web uygulamalarında sık yapılan güncellemelerden kaynaklanan bu alanın dolması nedeniyle aldığımız taşma hatasıyla şimdi daha seyrek karşılaşmak mümkün oldu.</a:t>
            </a:r>
          </a:p>
        </p:txBody>
      </p:sp>
    </p:spTree>
    <p:extLst>
      <p:ext uri="{BB962C8B-B14F-4D97-AF65-F5344CB8AC3E}">
        <p14:creationId xmlns:p14="http://schemas.microsoft.com/office/powerpoint/2010/main" val="325672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915035"/>
          </a:xfrm>
        </p:spPr>
        <p:txBody>
          <a:bodyPr>
            <a:normAutofit fontScale="90000"/>
          </a:bodyPr>
          <a:lstStyle/>
          <a:p>
            <a:r>
              <a:rPr lang="tr-TR" dirty="0" smtClean="0">
                <a:solidFill>
                  <a:srgbClr val="0070C0"/>
                </a:solidFill>
              </a:rPr>
              <a:t>2- </a:t>
            </a:r>
            <a:r>
              <a:rPr lang="tr-TR" dirty="0" err="1" smtClean="0">
                <a:solidFill>
                  <a:srgbClr val="0070C0"/>
                </a:solidFill>
              </a:rPr>
              <a:t>İnterpreter</a:t>
            </a:r>
            <a:r>
              <a:rPr lang="tr-TR" dirty="0" smtClean="0">
                <a:solidFill>
                  <a:srgbClr val="0070C0"/>
                </a:solidFill>
              </a:rPr>
              <a:t> nedir ?</a:t>
            </a:r>
            <a:r>
              <a:rPr lang="tr-TR" dirty="0" smtClean="0">
                <a:solidFill>
                  <a:srgbClr val="FF0000"/>
                </a:solidFill>
              </a:rPr>
              <a:t/>
            </a:r>
            <a:br>
              <a:rPr lang="tr-TR" dirty="0" smtClean="0">
                <a:solidFill>
                  <a:srgbClr val="FF0000"/>
                </a:solidFill>
              </a:rPr>
            </a:br>
            <a:endParaRPr lang="tr-TR" dirty="0"/>
          </a:p>
        </p:txBody>
      </p:sp>
      <p:sp>
        <p:nvSpPr>
          <p:cNvPr id="3" name="İçerik Yer Tutucusu 2"/>
          <p:cNvSpPr>
            <a:spLocks noGrp="1"/>
          </p:cNvSpPr>
          <p:nvPr>
            <p:ph idx="1"/>
          </p:nvPr>
        </p:nvSpPr>
        <p:spPr>
          <a:xfrm>
            <a:off x="838200" y="1052444"/>
            <a:ext cx="10515600" cy="5622676"/>
          </a:xfrm>
        </p:spPr>
        <p:txBody>
          <a:bodyPr/>
          <a:lstStyle/>
          <a:p>
            <a:r>
              <a:rPr lang="tr-TR" dirty="0" smtClean="0"/>
              <a:t>Kaynak kodu çalıştırma esnasında adım adım makine diline çeviren ve her adımı çalıştıran programa </a:t>
            </a:r>
            <a:r>
              <a:rPr lang="tr-TR" dirty="0" err="1" smtClean="0"/>
              <a:t>interpreter</a:t>
            </a:r>
            <a:r>
              <a:rPr lang="tr-TR" dirty="0" smtClean="0"/>
              <a:t>(yorumlayıcı) denir.</a:t>
            </a:r>
          </a:p>
          <a:p>
            <a:r>
              <a:rPr lang="tr-TR" dirty="0"/>
              <a:t> </a:t>
            </a:r>
            <a:r>
              <a:rPr lang="tr-TR" dirty="0" smtClean="0"/>
              <a:t>                                                                                         Makine Dili</a:t>
            </a:r>
          </a:p>
          <a:p>
            <a:r>
              <a:rPr lang="tr-TR" dirty="0"/>
              <a:t> </a:t>
            </a:r>
            <a:r>
              <a:rPr lang="tr-TR" dirty="0" smtClean="0"/>
              <a:t>           Yüksek seviyeli                                                      10110001</a:t>
            </a:r>
          </a:p>
          <a:p>
            <a:r>
              <a:rPr lang="tr-TR" dirty="0" smtClean="0"/>
              <a:t>            programlama dili                                                                                         CPU</a:t>
            </a:r>
          </a:p>
          <a:p>
            <a:r>
              <a:rPr lang="tr-TR" dirty="0" smtClean="0"/>
              <a:t>                                                                                        Makine Dili</a:t>
            </a:r>
            <a:endParaRPr lang="tr-TR" dirty="0"/>
          </a:p>
          <a:p>
            <a:r>
              <a:rPr lang="tr-TR" dirty="0" smtClean="0"/>
              <a:t>                   </a:t>
            </a:r>
            <a:r>
              <a:rPr lang="tr-TR" dirty="0" err="1" smtClean="0"/>
              <a:t>int</a:t>
            </a:r>
            <a:r>
              <a:rPr lang="tr-TR" dirty="0" smtClean="0"/>
              <a:t> a = 5;                                                       10011001</a:t>
            </a:r>
          </a:p>
          <a:p>
            <a:r>
              <a:rPr lang="tr-TR" dirty="0"/>
              <a:t> </a:t>
            </a:r>
            <a:r>
              <a:rPr lang="tr-TR" dirty="0" smtClean="0"/>
              <a:t>                  c=</a:t>
            </a:r>
            <a:r>
              <a:rPr lang="tr-TR" dirty="0" err="1" smtClean="0"/>
              <a:t>a+b</a:t>
            </a:r>
            <a:r>
              <a:rPr lang="tr-TR" dirty="0" smtClean="0"/>
              <a:t>;                                            </a:t>
            </a:r>
          </a:p>
          <a:p>
            <a:r>
              <a:rPr lang="tr-TR" dirty="0"/>
              <a:t> </a:t>
            </a:r>
            <a:r>
              <a:rPr lang="tr-TR" dirty="0" smtClean="0"/>
              <a:t>                                                                                          Makine Dili </a:t>
            </a:r>
          </a:p>
          <a:p>
            <a:r>
              <a:rPr lang="tr-TR" dirty="0"/>
              <a:t> </a:t>
            </a:r>
            <a:r>
              <a:rPr lang="tr-TR" dirty="0" smtClean="0"/>
              <a:t>                                                                                       11000101</a:t>
            </a:r>
          </a:p>
        </p:txBody>
      </p:sp>
      <p:sp>
        <p:nvSpPr>
          <p:cNvPr id="5" name="Dikdörtgen 4"/>
          <p:cNvSpPr/>
          <p:nvPr/>
        </p:nvSpPr>
        <p:spPr>
          <a:xfrm>
            <a:off x="1946366" y="2076994"/>
            <a:ext cx="2899954" cy="1554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a:off x="2468880" y="3631474"/>
            <a:ext cx="1946366" cy="1449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Sağ Ok 6"/>
          <p:cNvSpPr/>
          <p:nvPr/>
        </p:nvSpPr>
        <p:spPr>
          <a:xfrm>
            <a:off x="5251269" y="2076994"/>
            <a:ext cx="1685108" cy="1149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Sağ Ok 8"/>
          <p:cNvSpPr/>
          <p:nvPr/>
        </p:nvSpPr>
        <p:spPr>
          <a:xfrm>
            <a:off x="5251269" y="3226526"/>
            <a:ext cx="1685108" cy="1149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 name="Sağ Ok 9"/>
          <p:cNvSpPr/>
          <p:nvPr/>
        </p:nvSpPr>
        <p:spPr>
          <a:xfrm>
            <a:off x="5251269" y="4376058"/>
            <a:ext cx="1685108" cy="1149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7171509" y="1756954"/>
            <a:ext cx="2521131" cy="992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9966960" y="2076994"/>
            <a:ext cx="1528354" cy="3278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7191103" y="3151186"/>
            <a:ext cx="2521131" cy="992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p:cNvSpPr/>
          <p:nvPr/>
        </p:nvSpPr>
        <p:spPr>
          <a:xfrm>
            <a:off x="7210697" y="4454435"/>
            <a:ext cx="2521131" cy="992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371765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Kaynakça</a:t>
            </a:r>
            <a:endParaRPr lang="tr-TR" dirty="0"/>
          </a:p>
        </p:txBody>
      </p:sp>
      <p:sp>
        <p:nvSpPr>
          <p:cNvPr id="3" name="İçerik Yer Tutucusu 2"/>
          <p:cNvSpPr>
            <a:spLocks noGrp="1"/>
          </p:cNvSpPr>
          <p:nvPr>
            <p:ph idx="1"/>
          </p:nvPr>
        </p:nvSpPr>
        <p:spPr/>
        <p:txBody>
          <a:bodyPr/>
          <a:lstStyle/>
          <a:p>
            <a:pPr marL="0" indent="0">
              <a:buNone/>
            </a:pPr>
            <a:r>
              <a:rPr lang="tr-TR" dirty="0">
                <a:hlinkClick r:id="rId2"/>
              </a:rPr>
              <a:t>https://</a:t>
            </a:r>
            <a:r>
              <a:rPr lang="tr-TR" dirty="0" smtClean="0">
                <a:hlinkClick r:id="rId2"/>
              </a:rPr>
              <a:t>docplayer.biz.tr/5982722-Java-7-java-8-yenilikleri-ve-ozellikleri.html</a:t>
            </a:r>
            <a:endParaRPr lang="tr-TR" dirty="0" smtClean="0"/>
          </a:p>
          <a:p>
            <a:pPr marL="0" indent="0">
              <a:buNone/>
            </a:pPr>
            <a:r>
              <a:rPr lang="tr-TR" dirty="0">
                <a:hlinkClick r:id="rId3"/>
              </a:rPr>
              <a:t>https://</a:t>
            </a:r>
            <a:r>
              <a:rPr lang="tr-TR" dirty="0" smtClean="0">
                <a:hlinkClick r:id="rId3"/>
              </a:rPr>
              <a:t>farukgenc.com/java/java-8-yenilikleri-bolum-1.html</a:t>
            </a:r>
            <a:endParaRPr lang="tr-TR" dirty="0" smtClean="0"/>
          </a:p>
          <a:p>
            <a:pPr marL="0" indent="0">
              <a:buNone/>
            </a:pPr>
            <a:r>
              <a:rPr lang="tr-TR">
                <a:hlinkClick r:id="rId4"/>
              </a:rPr>
              <a:t>https://www.linkedin.com/pulse/20140409042429-11833655-java-8-ile-gelen-yenilikler/?</a:t>
            </a:r>
            <a:r>
              <a:rPr lang="tr-TR" smtClean="0">
                <a:hlinkClick r:id="rId4"/>
              </a:rPr>
              <a:t>originalSubdomain=tr</a:t>
            </a:r>
            <a:endParaRPr lang="tr-TR" smtClean="0"/>
          </a:p>
          <a:p>
            <a:pPr marL="0" indent="0">
              <a:buNone/>
            </a:pPr>
            <a:endParaRPr lang="tr-TR"/>
          </a:p>
        </p:txBody>
      </p:sp>
    </p:spTree>
    <p:extLst>
      <p:ext uri="{BB962C8B-B14F-4D97-AF65-F5344CB8AC3E}">
        <p14:creationId xmlns:p14="http://schemas.microsoft.com/office/powerpoint/2010/main" val="1704654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ÖDEV-4</a:t>
            </a:r>
            <a:r>
              <a:rPr lang="tr-TR" dirty="0"/>
              <a:t/>
            </a:r>
            <a:br>
              <a:rPr lang="tr-TR" dirty="0"/>
            </a:br>
            <a:r>
              <a:rPr lang="tr-TR" dirty="0"/>
              <a:t>İrfan Can ÖZTUNÇ</a:t>
            </a:r>
          </a:p>
        </p:txBody>
      </p:sp>
      <p:sp>
        <p:nvSpPr>
          <p:cNvPr id="3" name="İçerik Yer Tutucusu 2"/>
          <p:cNvSpPr>
            <a:spLocks noGrp="1"/>
          </p:cNvSpPr>
          <p:nvPr>
            <p:ph idx="1"/>
          </p:nvPr>
        </p:nvSpPr>
        <p:spPr/>
        <p:txBody>
          <a:bodyPr/>
          <a:lstStyle/>
          <a:p>
            <a:pPr marL="0" indent="0">
              <a:buNone/>
            </a:pPr>
            <a:r>
              <a:rPr lang="tr-TR" dirty="0" smtClean="0"/>
              <a:t>1-Singleton </a:t>
            </a:r>
            <a:r>
              <a:rPr lang="tr-TR" dirty="0"/>
              <a:t>Design </a:t>
            </a:r>
            <a:r>
              <a:rPr lang="tr-TR" dirty="0" err="1"/>
              <a:t>Pattern</a:t>
            </a:r>
            <a:r>
              <a:rPr lang="tr-TR" dirty="0"/>
              <a:t> ve 1tane  Java  </a:t>
            </a:r>
            <a:r>
              <a:rPr lang="tr-TR" dirty="0" smtClean="0"/>
              <a:t>örneği.</a:t>
            </a:r>
          </a:p>
          <a:p>
            <a:pPr marL="0" indent="0">
              <a:buNone/>
            </a:pPr>
            <a:r>
              <a:rPr lang="tr-TR" dirty="0" smtClean="0"/>
              <a:t>2-Kiss</a:t>
            </a:r>
            <a:r>
              <a:rPr lang="tr-TR" dirty="0"/>
              <a:t>, </a:t>
            </a:r>
            <a:r>
              <a:rPr lang="tr-TR" dirty="0" err="1"/>
              <a:t>Yangi</a:t>
            </a:r>
            <a:r>
              <a:rPr lang="tr-TR" dirty="0"/>
              <a:t>, </a:t>
            </a:r>
            <a:r>
              <a:rPr lang="tr-TR" dirty="0" err="1"/>
              <a:t>Dry</a:t>
            </a:r>
            <a:r>
              <a:rPr lang="tr-TR" dirty="0"/>
              <a:t>, </a:t>
            </a:r>
            <a:r>
              <a:rPr lang="tr-TR" dirty="0" err="1"/>
              <a:t>Reuse</a:t>
            </a:r>
            <a:r>
              <a:rPr lang="tr-TR" dirty="0"/>
              <a:t> </a:t>
            </a:r>
            <a:r>
              <a:rPr lang="tr-TR" dirty="0" err="1"/>
              <a:t>Release</a:t>
            </a:r>
            <a:r>
              <a:rPr lang="tr-TR" dirty="0"/>
              <a:t> </a:t>
            </a:r>
            <a:r>
              <a:rPr lang="tr-TR" dirty="0" err="1"/>
              <a:t>Equivalence</a:t>
            </a:r>
            <a:r>
              <a:rPr lang="tr-TR" dirty="0"/>
              <a:t>, </a:t>
            </a:r>
            <a:r>
              <a:rPr lang="tr-TR" dirty="0" err="1"/>
              <a:t>Common</a:t>
            </a:r>
            <a:r>
              <a:rPr lang="tr-TR" dirty="0"/>
              <a:t> </a:t>
            </a:r>
            <a:r>
              <a:rPr lang="tr-TR" dirty="0" err="1"/>
              <a:t>Closure</a:t>
            </a:r>
            <a:r>
              <a:rPr lang="tr-TR" dirty="0"/>
              <a:t> </a:t>
            </a:r>
            <a:r>
              <a:rPr lang="tr-TR" dirty="0" smtClean="0"/>
              <a:t>prensipler ?</a:t>
            </a:r>
          </a:p>
          <a:p>
            <a:pPr marL="0" indent="0">
              <a:buNone/>
            </a:pPr>
            <a:r>
              <a:rPr lang="tr-TR" dirty="0" smtClean="0"/>
              <a:t>3-Clean </a:t>
            </a:r>
            <a:r>
              <a:rPr lang="tr-TR" dirty="0" err="1"/>
              <a:t>codes</a:t>
            </a:r>
            <a:r>
              <a:rPr lang="tr-TR" dirty="0"/>
              <a:t> nedir ? </a:t>
            </a:r>
            <a:r>
              <a:rPr lang="tr-TR" dirty="0" smtClean="0"/>
              <a:t>Kuralları </a:t>
            </a:r>
            <a:r>
              <a:rPr lang="tr-TR" dirty="0"/>
              <a:t>nelerdir? </a:t>
            </a:r>
            <a:endParaRPr lang="tr-TR" dirty="0" smtClean="0"/>
          </a:p>
          <a:p>
            <a:pPr marL="0" indent="0">
              <a:buNone/>
            </a:pPr>
            <a:r>
              <a:rPr lang="tr-TR" dirty="0" smtClean="0"/>
              <a:t>4-S.O.L.I.D</a:t>
            </a:r>
          </a:p>
          <a:p>
            <a:pPr marL="0" indent="0">
              <a:buNone/>
            </a:pPr>
            <a:r>
              <a:rPr lang="tr-TR" dirty="0" smtClean="0"/>
              <a:t>5-Agile </a:t>
            </a:r>
            <a:r>
              <a:rPr lang="tr-TR" dirty="0"/>
              <a:t>/</a:t>
            </a:r>
            <a:r>
              <a:rPr lang="tr-TR" dirty="0" err="1"/>
              <a:t>Scrum</a:t>
            </a:r>
            <a:endParaRPr lang="tr-TR" dirty="0"/>
          </a:p>
        </p:txBody>
      </p:sp>
    </p:spTree>
    <p:extLst>
      <p:ext uri="{BB962C8B-B14F-4D97-AF65-F5344CB8AC3E}">
        <p14:creationId xmlns:p14="http://schemas.microsoft.com/office/powerpoint/2010/main" val="709491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269838"/>
            <a:ext cx="9404723" cy="1323831"/>
          </a:xfrm>
        </p:spPr>
        <p:txBody>
          <a:bodyPr/>
          <a:lstStyle/>
          <a:p>
            <a:r>
              <a:rPr lang="pl-PL" dirty="0"/>
              <a:t>1-Singleton Design Pattern ve 1tane  Java  örneği.</a:t>
            </a:r>
          </a:p>
        </p:txBody>
      </p:sp>
      <p:sp>
        <p:nvSpPr>
          <p:cNvPr id="3" name="İçerik Yer Tutucusu 2"/>
          <p:cNvSpPr>
            <a:spLocks noGrp="1"/>
          </p:cNvSpPr>
          <p:nvPr>
            <p:ph idx="1"/>
          </p:nvPr>
        </p:nvSpPr>
        <p:spPr>
          <a:xfrm>
            <a:off x="646111" y="1737360"/>
            <a:ext cx="9403742" cy="4705305"/>
          </a:xfrm>
        </p:spPr>
        <p:txBody>
          <a:bodyPr/>
          <a:lstStyle/>
          <a:p>
            <a:pPr marL="0" indent="0">
              <a:buNone/>
            </a:pPr>
            <a:r>
              <a:rPr lang="tr-TR" dirty="0" err="1" smtClean="0"/>
              <a:t>Singleton</a:t>
            </a:r>
            <a:r>
              <a:rPr lang="tr-TR" dirty="0" smtClean="0"/>
              <a:t> Design </a:t>
            </a:r>
            <a:r>
              <a:rPr lang="tr-TR" dirty="0" err="1" smtClean="0"/>
              <a:t>Pattern</a:t>
            </a:r>
            <a:r>
              <a:rPr lang="tr-TR" dirty="0"/>
              <a:t>, </a:t>
            </a:r>
            <a:r>
              <a:rPr lang="tr-TR" dirty="0" err="1"/>
              <a:t>creational</a:t>
            </a:r>
            <a:r>
              <a:rPr lang="tr-TR" dirty="0"/>
              <a:t> </a:t>
            </a:r>
            <a:r>
              <a:rPr lang="tr-TR" dirty="0" err="1"/>
              <a:t>design</a:t>
            </a:r>
            <a:r>
              <a:rPr lang="tr-TR" dirty="0"/>
              <a:t> </a:t>
            </a:r>
            <a:r>
              <a:rPr lang="tr-TR" dirty="0" err="1"/>
              <a:t>pattern</a:t>
            </a:r>
            <a:r>
              <a:rPr lang="tr-TR" dirty="0"/>
              <a:t> kategorisindedir.</a:t>
            </a:r>
          </a:p>
          <a:p>
            <a:pPr marL="0" indent="0">
              <a:buNone/>
            </a:pPr>
            <a:r>
              <a:rPr lang="tr-TR" dirty="0"/>
              <a:t>Bu tasarım örüntüsündeki amaç, bir </a:t>
            </a:r>
            <a:r>
              <a:rPr lang="tr-TR" dirty="0" err="1" smtClean="0"/>
              <a:t>classtan</a:t>
            </a:r>
            <a:r>
              <a:rPr lang="tr-TR" dirty="0" smtClean="0"/>
              <a:t> </a:t>
            </a:r>
            <a:r>
              <a:rPr lang="tr-TR" dirty="0"/>
              <a:t>sadece bir </a:t>
            </a:r>
            <a:r>
              <a:rPr lang="tr-TR" dirty="0" err="1"/>
              <a:t>instance</a:t>
            </a:r>
            <a:r>
              <a:rPr lang="tr-TR" dirty="0"/>
              <a:t> yaratılmasını sağlar. Yani herhangi bir </a:t>
            </a:r>
            <a:r>
              <a:rPr lang="tr-TR" dirty="0" err="1" smtClean="0"/>
              <a:t>classtan</a:t>
            </a:r>
            <a:r>
              <a:rPr lang="tr-TR" dirty="0" smtClean="0"/>
              <a:t> </a:t>
            </a:r>
            <a:r>
              <a:rPr lang="tr-TR" dirty="0"/>
              <a:t>bir </a:t>
            </a:r>
            <a:r>
              <a:rPr lang="tr-TR" dirty="0" err="1"/>
              <a:t>instance</a:t>
            </a:r>
            <a:r>
              <a:rPr lang="tr-TR" dirty="0"/>
              <a:t> yaratılmak istendiğinde, eğer daha önce yaratılmış bir </a:t>
            </a:r>
            <a:r>
              <a:rPr lang="tr-TR" dirty="0" err="1"/>
              <a:t>instance</a:t>
            </a:r>
            <a:r>
              <a:rPr lang="tr-TR" dirty="0"/>
              <a:t> yoksa yeni yaratılır. Daha önce yaratılmış ise var olan </a:t>
            </a:r>
            <a:r>
              <a:rPr lang="tr-TR" dirty="0" err="1"/>
              <a:t>instance</a:t>
            </a:r>
            <a:r>
              <a:rPr lang="tr-TR" dirty="0"/>
              <a:t> kullanılır</a:t>
            </a:r>
            <a:r>
              <a:rPr lang="tr-TR" dirty="0" smtClean="0"/>
              <a:t>.</a:t>
            </a:r>
          </a:p>
          <a:p>
            <a:pPr marL="0"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130" y="3604615"/>
            <a:ext cx="9783540" cy="2981741"/>
          </a:xfrm>
          <a:prstGeom prst="rect">
            <a:avLst/>
          </a:prstGeom>
        </p:spPr>
      </p:pic>
    </p:spTree>
    <p:extLst>
      <p:ext uri="{BB962C8B-B14F-4D97-AF65-F5344CB8AC3E}">
        <p14:creationId xmlns:p14="http://schemas.microsoft.com/office/powerpoint/2010/main" val="2241227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510" y="888274"/>
            <a:ext cx="9393833" cy="5512526"/>
          </a:xfrm>
        </p:spPr>
      </p:pic>
    </p:spTree>
    <p:extLst>
      <p:ext uri="{BB962C8B-B14F-4D97-AF65-F5344CB8AC3E}">
        <p14:creationId xmlns:p14="http://schemas.microsoft.com/office/powerpoint/2010/main" val="3254227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rotWithShape="1">
          <a:blip r:embed="rId2">
            <a:extLst>
              <a:ext uri="{28A0092B-C50C-407E-A947-70E740481C1C}">
                <a14:useLocalDpi xmlns:a14="http://schemas.microsoft.com/office/drawing/2010/main" val="0"/>
              </a:ext>
            </a:extLst>
          </a:blip>
          <a:srcRect b="44579"/>
          <a:stretch/>
        </p:blipFill>
        <p:spPr>
          <a:xfrm>
            <a:off x="959621" y="821975"/>
            <a:ext cx="9229725" cy="2208607"/>
          </a:xfrm>
        </p:spPr>
      </p:pic>
      <p:pic>
        <p:nvPicPr>
          <p:cNvPr id="5" name="Resim 4"/>
          <p:cNvPicPr>
            <a:picLocks noChangeAspect="1"/>
          </p:cNvPicPr>
          <p:nvPr/>
        </p:nvPicPr>
        <p:blipFill rotWithShape="1">
          <a:blip r:embed="rId3">
            <a:extLst>
              <a:ext uri="{28A0092B-C50C-407E-A947-70E740481C1C}">
                <a14:useLocalDpi xmlns:a14="http://schemas.microsoft.com/office/drawing/2010/main" val="0"/>
              </a:ext>
            </a:extLst>
          </a:blip>
          <a:srcRect r="6472" b="32109"/>
          <a:stretch/>
        </p:blipFill>
        <p:spPr>
          <a:xfrm>
            <a:off x="959621" y="3213464"/>
            <a:ext cx="9255533" cy="2860766"/>
          </a:xfrm>
          <a:prstGeom prst="rect">
            <a:avLst/>
          </a:prstGeom>
        </p:spPr>
      </p:pic>
    </p:spTree>
    <p:extLst>
      <p:ext uri="{BB962C8B-B14F-4D97-AF65-F5344CB8AC3E}">
        <p14:creationId xmlns:p14="http://schemas.microsoft.com/office/powerpoint/2010/main" val="4124659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000" y="890355"/>
            <a:ext cx="9161463" cy="5471255"/>
          </a:xfrm>
        </p:spPr>
      </p:pic>
    </p:spTree>
    <p:extLst>
      <p:ext uri="{BB962C8B-B14F-4D97-AF65-F5344CB8AC3E}">
        <p14:creationId xmlns:p14="http://schemas.microsoft.com/office/powerpoint/2010/main" val="749194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8545" y="230650"/>
            <a:ext cx="9404723" cy="1400530"/>
          </a:xfrm>
        </p:spPr>
        <p:txBody>
          <a:bodyPr/>
          <a:lstStyle/>
          <a:p>
            <a:pPr marL="0" indent="0"/>
            <a:r>
              <a:rPr lang="tr-TR" dirty="0"/>
              <a:t>2-Kiss, </a:t>
            </a:r>
            <a:r>
              <a:rPr lang="tr-TR" dirty="0" err="1"/>
              <a:t>Yangi</a:t>
            </a:r>
            <a:r>
              <a:rPr lang="tr-TR" dirty="0"/>
              <a:t>, </a:t>
            </a:r>
            <a:r>
              <a:rPr lang="tr-TR" dirty="0" err="1"/>
              <a:t>Dry</a:t>
            </a:r>
            <a:r>
              <a:rPr lang="tr-TR" dirty="0"/>
              <a:t>, </a:t>
            </a:r>
            <a:r>
              <a:rPr lang="tr-TR" dirty="0" err="1"/>
              <a:t>Reuse</a:t>
            </a:r>
            <a:r>
              <a:rPr lang="tr-TR" dirty="0"/>
              <a:t> </a:t>
            </a:r>
            <a:r>
              <a:rPr lang="tr-TR" dirty="0" err="1"/>
              <a:t>Release</a:t>
            </a:r>
            <a:r>
              <a:rPr lang="tr-TR" dirty="0"/>
              <a:t> </a:t>
            </a:r>
            <a:r>
              <a:rPr lang="tr-TR" dirty="0" err="1"/>
              <a:t>Equivalence</a:t>
            </a:r>
            <a:r>
              <a:rPr lang="tr-TR" dirty="0"/>
              <a:t>, </a:t>
            </a:r>
            <a:r>
              <a:rPr lang="tr-TR" dirty="0" err="1"/>
              <a:t>Common</a:t>
            </a:r>
            <a:r>
              <a:rPr lang="tr-TR" dirty="0"/>
              <a:t> </a:t>
            </a:r>
            <a:r>
              <a:rPr lang="tr-TR" dirty="0" err="1"/>
              <a:t>Closure</a:t>
            </a:r>
            <a:r>
              <a:rPr lang="tr-TR" dirty="0"/>
              <a:t> prensipler ?</a:t>
            </a:r>
          </a:p>
        </p:txBody>
      </p:sp>
      <p:sp>
        <p:nvSpPr>
          <p:cNvPr id="3" name="İçerik Yer Tutucusu 2"/>
          <p:cNvSpPr>
            <a:spLocks noGrp="1"/>
          </p:cNvSpPr>
          <p:nvPr>
            <p:ph idx="1"/>
          </p:nvPr>
        </p:nvSpPr>
        <p:spPr>
          <a:xfrm>
            <a:off x="757635" y="2235798"/>
            <a:ext cx="8946541" cy="4195481"/>
          </a:xfrm>
        </p:spPr>
        <p:txBody>
          <a:bodyPr/>
          <a:lstStyle/>
          <a:p>
            <a:pPr marL="0" indent="0">
              <a:buNone/>
            </a:pPr>
            <a:r>
              <a:rPr lang="tr-TR" u="sng" dirty="0" smtClean="0"/>
              <a:t>KISS – </a:t>
            </a:r>
            <a:r>
              <a:rPr lang="tr-TR" u="sng" dirty="0" err="1" smtClean="0">
                <a:solidFill>
                  <a:srgbClr val="FFFF00"/>
                </a:solidFill>
              </a:rPr>
              <a:t>Keep</a:t>
            </a:r>
            <a:r>
              <a:rPr lang="tr-TR" u="sng" dirty="0" smtClean="0">
                <a:solidFill>
                  <a:srgbClr val="FFFF00"/>
                </a:solidFill>
              </a:rPr>
              <a:t> </a:t>
            </a:r>
            <a:r>
              <a:rPr lang="tr-TR" u="sng" dirty="0" err="1" smtClean="0">
                <a:solidFill>
                  <a:srgbClr val="FFFF00"/>
                </a:solidFill>
              </a:rPr>
              <a:t>It</a:t>
            </a:r>
            <a:r>
              <a:rPr lang="tr-TR" u="sng" dirty="0" smtClean="0">
                <a:solidFill>
                  <a:srgbClr val="FFFF00"/>
                </a:solidFill>
              </a:rPr>
              <a:t> </a:t>
            </a:r>
            <a:r>
              <a:rPr lang="tr-TR" u="sng" dirty="0">
                <a:solidFill>
                  <a:srgbClr val="FFFF00"/>
                </a:solidFill>
              </a:rPr>
              <a:t>S</a:t>
            </a:r>
            <a:r>
              <a:rPr lang="tr-TR" u="sng" dirty="0" smtClean="0">
                <a:solidFill>
                  <a:srgbClr val="FFFF00"/>
                </a:solidFill>
              </a:rPr>
              <a:t>imple, </a:t>
            </a:r>
            <a:r>
              <a:rPr lang="tr-TR" u="sng" dirty="0" err="1" smtClean="0">
                <a:solidFill>
                  <a:srgbClr val="FFFF00"/>
                </a:solidFill>
              </a:rPr>
              <a:t>Stupid</a:t>
            </a:r>
            <a:r>
              <a:rPr lang="tr-TR" dirty="0" smtClean="0"/>
              <a:t>: KISS, basitlik ve sadeliğin altını çizen yazılım geliştirme prensibidir. Basitlik, kulağa olumsuz bir durummuş gibi gelse de, karmaşık problemleri çözmek adına çoğu zaman çok kritik bir ihtiyaç haline gelebiliyor. Basit düşünme, düşünebilmek problemin temel sebebini görebilmek adına oldukça önemli. Kolay bir yol ile çözülebilecek problemler ya da başka bir ifade ile, birkaç satır kod ile geliştirilebilecek bir metodu, gereksiz ifadeler ile karmaşık hale sakın getirmeyin der KISS. Bunu derken, ihtiyacı en basit şekilde düşünerek, gerçekten ihtiyaca yönelik özellikleri öne çıkarmanın altını çizer. Bir sistem ne kadar karmaşık olursa, onun sürdürebilirliğini sağlamak o kadar da zor olur. Tabi, bu prensibi ele alırken, kalite özelliklerini mutlaka dikkate almak gerek. Basit olacak diye kalite özelliklerini görmezden gelmek sonuçta ortaya çıkan şey ‘’ basit’’ değil ‘’sığ’’ olur.</a:t>
            </a:r>
            <a:endParaRPr lang="tr-TR" dirty="0"/>
          </a:p>
        </p:txBody>
      </p:sp>
    </p:spTree>
    <p:extLst>
      <p:ext uri="{BB962C8B-B14F-4D97-AF65-F5344CB8AC3E}">
        <p14:creationId xmlns:p14="http://schemas.microsoft.com/office/powerpoint/2010/main" val="345021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64123" y="431075"/>
            <a:ext cx="8946541" cy="5930536"/>
          </a:xfrm>
        </p:spPr>
        <p:txBody>
          <a:bodyPr/>
          <a:lstStyle/>
          <a:p>
            <a:pPr marL="0" indent="0">
              <a:buNone/>
            </a:pPr>
            <a:r>
              <a:rPr lang="tr-TR" u="sng" dirty="0" smtClean="0">
                <a:solidFill>
                  <a:srgbClr val="FFFF00"/>
                </a:solidFill>
              </a:rPr>
              <a:t>YAGNI</a:t>
            </a:r>
            <a:r>
              <a:rPr lang="tr-TR" u="sng" dirty="0" smtClean="0"/>
              <a:t> – </a:t>
            </a:r>
            <a:r>
              <a:rPr lang="tr-TR" u="sng" dirty="0" err="1" smtClean="0"/>
              <a:t>You</a:t>
            </a:r>
            <a:r>
              <a:rPr lang="tr-TR" u="sng" dirty="0" smtClean="0"/>
              <a:t> </a:t>
            </a:r>
            <a:r>
              <a:rPr lang="tr-TR" u="sng" dirty="0" err="1" smtClean="0"/>
              <a:t>Ain’t</a:t>
            </a:r>
            <a:r>
              <a:rPr lang="tr-TR" u="sng" dirty="0" smtClean="0"/>
              <a:t> </a:t>
            </a:r>
            <a:r>
              <a:rPr lang="tr-TR" u="sng" dirty="0" err="1" smtClean="0"/>
              <a:t>Gonna</a:t>
            </a:r>
            <a:r>
              <a:rPr lang="tr-TR" u="sng" dirty="0" smtClean="0"/>
              <a:t> </a:t>
            </a:r>
            <a:r>
              <a:rPr lang="tr-TR" u="sng" dirty="0" err="1" smtClean="0"/>
              <a:t>Need</a:t>
            </a:r>
            <a:r>
              <a:rPr lang="tr-TR" u="sng" dirty="0" smtClean="0"/>
              <a:t> IT: </a:t>
            </a:r>
            <a:r>
              <a:rPr lang="tr-TR" dirty="0" smtClean="0"/>
              <a:t>YAGNI, ihtiyacımız olmayacak şeyleri sisteme dahil etmemeyi söyleyen bir prensip. Geliştirme aşamasında, bazen öngörülü davranıp ileride lazım olabileceğini düşündüğümüz sınıfları, </a:t>
            </a:r>
            <a:r>
              <a:rPr lang="tr-TR" dirty="0" err="1" smtClean="0"/>
              <a:t>metodları</a:t>
            </a:r>
            <a:r>
              <a:rPr lang="tr-TR" dirty="0" smtClean="0"/>
              <a:t> yazarız. Bu, hem ileride lazım olabilir öngörüsü, hem de yaptığımız geliştirmeyi daha büyük görmek istememizden kaynaklanır. E-mail atabilmemizi sağlayan bir sınıf ihtiyacımız olduğu zaman ‘’Öyle bir sınıf yazdım ki, hem SMS atıyor, hem e-mail, hem de </a:t>
            </a:r>
            <a:r>
              <a:rPr lang="tr-TR" dirty="0" err="1" smtClean="0"/>
              <a:t>Push</a:t>
            </a:r>
            <a:r>
              <a:rPr lang="tr-TR" dirty="0" smtClean="0"/>
              <a:t> Notification gönderiyor’’ diye havalara girdiğimizde, zamanı geldiğinde gerçekler tokadı yapıştırır. YAGNI, bu tokadın gelmemesini sağlayan en önemli prensip. Yazılımlara, sanatsal yönümüzü de kullanarak geliştirdiğimiz/eklediğimiz her özellik, temelinde ekstra maliyet olarak karşımıza çıkacaktır. Talep edilmemiş olmasına rağmen, geliştirdiğimiz bu özellikler ek test eforu, </a:t>
            </a:r>
            <a:r>
              <a:rPr lang="tr-TR" dirty="0" err="1" smtClean="0"/>
              <a:t>dökümantasyon</a:t>
            </a:r>
            <a:r>
              <a:rPr lang="tr-TR" dirty="0" smtClean="0"/>
              <a:t> ve sonrasında da bakım kavramlarını da dikkate almamızı gerektirecektir. Ek özellikler ile alengirli bir yazılım yapalım derken, aslında daha karmaşık ve daha da karmaşıklığa giden bir </a:t>
            </a:r>
            <a:r>
              <a:rPr lang="tr-TR" dirty="0" err="1" smtClean="0"/>
              <a:t>bir</a:t>
            </a:r>
            <a:r>
              <a:rPr lang="tr-TR" dirty="0" smtClean="0"/>
              <a:t> yazılım geliştirme ihtimalimiz o kadar artar. O yüzden, ihtiyaç olarak belirtilmemiş geliştirmelerden kaçınmakta her zaman fayda olacaktır. </a:t>
            </a:r>
            <a:endParaRPr lang="tr-TR" u="sng" dirty="0"/>
          </a:p>
        </p:txBody>
      </p:sp>
    </p:spTree>
    <p:extLst>
      <p:ext uri="{BB962C8B-B14F-4D97-AF65-F5344CB8AC3E}">
        <p14:creationId xmlns:p14="http://schemas.microsoft.com/office/powerpoint/2010/main" val="3697599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522514"/>
            <a:ext cx="8946541" cy="5891349"/>
          </a:xfrm>
        </p:spPr>
        <p:txBody>
          <a:bodyPr>
            <a:normAutofit fontScale="92500" lnSpcReduction="20000"/>
          </a:bodyPr>
          <a:lstStyle/>
          <a:p>
            <a:pPr marL="0" indent="0">
              <a:buNone/>
            </a:pPr>
            <a:r>
              <a:rPr lang="tr-TR" u="sng" dirty="0" smtClean="0">
                <a:solidFill>
                  <a:srgbClr val="FFFF00"/>
                </a:solidFill>
              </a:rPr>
              <a:t>DRY – </a:t>
            </a:r>
            <a:r>
              <a:rPr lang="tr-TR" u="sng" dirty="0" err="1" smtClean="0">
                <a:solidFill>
                  <a:srgbClr val="FFFF00"/>
                </a:solidFill>
              </a:rPr>
              <a:t>Don’t</a:t>
            </a:r>
            <a:r>
              <a:rPr lang="tr-TR" u="sng" dirty="0" smtClean="0">
                <a:solidFill>
                  <a:srgbClr val="FFFF00"/>
                </a:solidFill>
              </a:rPr>
              <a:t> </a:t>
            </a:r>
            <a:r>
              <a:rPr lang="tr-TR" u="sng" dirty="0" err="1" smtClean="0">
                <a:solidFill>
                  <a:srgbClr val="FFFF00"/>
                </a:solidFill>
              </a:rPr>
              <a:t>Repeat</a:t>
            </a:r>
            <a:r>
              <a:rPr lang="tr-TR" u="sng" dirty="0" smtClean="0">
                <a:solidFill>
                  <a:srgbClr val="FFFF00"/>
                </a:solidFill>
              </a:rPr>
              <a:t> Yourself:</a:t>
            </a:r>
            <a:r>
              <a:rPr lang="tr-TR" dirty="0" smtClean="0">
                <a:solidFill>
                  <a:srgbClr val="FFFF00"/>
                </a:solidFill>
              </a:rPr>
              <a:t> </a:t>
            </a:r>
            <a:r>
              <a:rPr lang="tr-TR" dirty="0" smtClean="0"/>
              <a:t>DRY prensibine göre programcının kodlama esnasında kod tekrarlarından (</a:t>
            </a:r>
            <a:r>
              <a:rPr lang="tr-TR" dirty="0" err="1" smtClean="0"/>
              <a:t>code</a:t>
            </a:r>
            <a:r>
              <a:rPr lang="tr-TR" dirty="0" smtClean="0"/>
              <a:t> </a:t>
            </a:r>
            <a:r>
              <a:rPr lang="tr-TR" dirty="0" err="1" smtClean="0"/>
              <a:t>duplication</a:t>
            </a:r>
            <a:r>
              <a:rPr lang="tr-TR" dirty="0" smtClean="0"/>
              <a:t>) sakınması gerekmektedir. Kodun kendini tekrarlaması (örneğin </a:t>
            </a:r>
            <a:r>
              <a:rPr lang="tr-TR" dirty="0" err="1" smtClean="0"/>
              <a:t>copy-paste</a:t>
            </a:r>
            <a:r>
              <a:rPr lang="tr-TR" dirty="0" smtClean="0"/>
              <a:t> metodu kullanılarak) yazılım sistemin genelde bakımını ve geliştirmesini zorlaştırır</a:t>
            </a:r>
            <a:r>
              <a:rPr lang="tr-TR" smtClean="0"/>
              <a:t>. </a:t>
            </a:r>
            <a:endParaRPr lang="tr-TR" smtClean="0"/>
          </a:p>
          <a:p>
            <a:pPr marL="0" indent="0">
              <a:buNone/>
            </a:pPr>
            <a:endParaRPr lang="tr-TR" dirty="0" smtClean="0"/>
          </a:p>
          <a:p>
            <a:pPr marL="0" indent="0">
              <a:buNone/>
            </a:pPr>
            <a:r>
              <a:rPr lang="tr-TR" u="sng" dirty="0" smtClean="0">
                <a:solidFill>
                  <a:srgbClr val="FFFF00"/>
                </a:solidFill>
              </a:rPr>
              <a:t>REP – </a:t>
            </a:r>
            <a:r>
              <a:rPr lang="tr-TR" u="sng" dirty="0" err="1" smtClean="0">
                <a:solidFill>
                  <a:srgbClr val="FFFF00"/>
                </a:solidFill>
              </a:rPr>
              <a:t>Reuse</a:t>
            </a:r>
            <a:r>
              <a:rPr lang="tr-TR" u="sng" dirty="0">
                <a:solidFill>
                  <a:srgbClr val="FFFF00"/>
                </a:solidFill>
              </a:rPr>
              <a:t> </a:t>
            </a:r>
            <a:r>
              <a:rPr lang="tr-TR" u="sng" dirty="0" smtClean="0">
                <a:solidFill>
                  <a:srgbClr val="FFFF00"/>
                </a:solidFill>
              </a:rPr>
              <a:t>- </a:t>
            </a:r>
            <a:r>
              <a:rPr lang="tr-TR" u="sng" dirty="0" err="1" smtClean="0">
                <a:solidFill>
                  <a:srgbClr val="FFFF00"/>
                </a:solidFill>
              </a:rPr>
              <a:t>Release</a:t>
            </a:r>
            <a:r>
              <a:rPr lang="tr-TR" u="sng" dirty="0" smtClean="0">
                <a:solidFill>
                  <a:srgbClr val="FFFF00"/>
                </a:solidFill>
              </a:rPr>
              <a:t> </a:t>
            </a:r>
            <a:r>
              <a:rPr lang="tr-TR" u="sng" dirty="0" err="1" smtClean="0">
                <a:solidFill>
                  <a:srgbClr val="FFFF00"/>
                </a:solidFill>
              </a:rPr>
              <a:t>Equivalence</a:t>
            </a:r>
            <a:r>
              <a:rPr lang="tr-TR" u="sng" dirty="0" smtClean="0">
                <a:solidFill>
                  <a:srgbClr val="FFFF00"/>
                </a:solidFill>
              </a:rPr>
              <a:t> </a:t>
            </a:r>
            <a:r>
              <a:rPr lang="tr-TR" u="sng" dirty="0" err="1" smtClean="0">
                <a:solidFill>
                  <a:srgbClr val="FFFF00"/>
                </a:solidFill>
              </a:rPr>
              <a:t>Principle</a:t>
            </a:r>
            <a:r>
              <a:rPr lang="tr-TR" dirty="0" smtClean="0">
                <a:solidFill>
                  <a:srgbClr val="FFFF00"/>
                </a:solidFill>
              </a:rPr>
              <a:t>: </a:t>
            </a:r>
            <a:r>
              <a:rPr lang="tr-TR" dirty="0" smtClean="0"/>
              <a:t>Program modülleri paketler kullanılarak organize edilir. Paketler arasında sınıfların birbirlerini kullanmalarıyla bağımlılıklar oluşur. Eğer paket B bünyesindeki bir sınıf paket A bünyesinde bulunan bir sınıf tarafından kullanılıyorsa, bu paket A’nın paket B’ye bağımlılığı olduğu anlamına gelir. Amaç bu bağımlılıkları ortadan kaldırmak değil, kontrol edilebilir hale getirmek olmalıdır. Bu amaçla paket bazında uygulanabilecek tasarım prensipleri oluşturulmuştur. Bunlardan birisi REP prensibidir. </a:t>
            </a:r>
          </a:p>
          <a:p>
            <a:pPr marL="0" indent="0">
              <a:buNone/>
            </a:pPr>
            <a:r>
              <a:rPr lang="tr-TR" u="sng" dirty="0" smtClean="0">
                <a:solidFill>
                  <a:srgbClr val="FFFF00"/>
                </a:solidFill>
              </a:rPr>
              <a:t>CCP – </a:t>
            </a:r>
            <a:r>
              <a:rPr lang="tr-TR" u="sng" dirty="0" err="1" smtClean="0">
                <a:solidFill>
                  <a:srgbClr val="FFFF00"/>
                </a:solidFill>
              </a:rPr>
              <a:t>Common</a:t>
            </a:r>
            <a:r>
              <a:rPr lang="tr-TR" u="sng" dirty="0" smtClean="0">
                <a:solidFill>
                  <a:srgbClr val="FFFF00"/>
                </a:solidFill>
              </a:rPr>
              <a:t> </a:t>
            </a:r>
            <a:r>
              <a:rPr lang="tr-TR" u="sng" dirty="0" err="1" smtClean="0">
                <a:solidFill>
                  <a:srgbClr val="FFFF00"/>
                </a:solidFill>
              </a:rPr>
              <a:t>Closure</a:t>
            </a:r>
            <a:r>
              <a:rPr lang="tr-TR" u="sng" dirty="0" smtClean="0">
                <a:solidFill>
                  <a:srgbClr val="FFFF00"/>
                </a:solidFill>
              </a:rPr>
              <a:t> </a:t>
            </a:r>
            <a:r>
              <a:rPr lang="tr-TR" u="sng" dirty="0" err="1" smtClean="0">
                <a:solidFill>
                  <a:srgbClr val="FFFF00"/>
                </a:solidFill>
              </a:rPr>
              <a:t>Principle</a:t>
            </a:r>
            <a:r>
              <a:rPr lang="tr-TR" u="sng" dirty="0" smtClean="0"/>
              <a:t>: </a:t>
            </a:r>
            <a:r>
              <a:rPr lang="tr-TR" dirty="0" smtClean="0"/>
              <a:t>Yazılım sistemi müşteri gereksinimleri doğrultusunda zaman içinde değişikliğe uğrar. Meydana gelen değişiklerin sistemde bulunan birçok paketi etkilemesi, sistemin bakıla bilirliğini negatif etkiler. </a:t>
            </a:r>
            <a:r>
              <a:rPr lang="tr-TR" dirty="0" err="1" smtClean="0"/>
              <a:t>CCP’ye</a:t>
            </a:r>
            <a:r>
              <a:rPr lang="tr-TR" dirty="0" smtClean="0"/>
              <a:t> göre yapılan değişikliklerin sistemin büyük bir bölümünü etkilemesini önlemek için, aynı sebepten dolayı değişikliğe uğrayabilecek sınıfların aynı paket içinde yer alması gerekir. CCP daha önce incelediğimiz, sınıflar için uygulanan </a:t>
            </a:r>
            <a:r>
              <a:rPr lang="tr-TR" dirty="0" err="1" smtClean="0"/>
              <a:t>Single</a:t>
            </a:r>
            <a:r>
              <a:rPr lang="tr-TR" dirty="0" smtClean="0"/>
              <a:t> </a:t>
            </a:r>
            <a:r>
              <a:rPr lang="tr-TR" dirty="0" err="1" smtClean="0"/>
              <a:t>Responsibility</a:t>
            </a:r>
            <a:r>
              <a:rPr lang="tr-TR" dirty="0" smtClean="0"/>
              <a:t> (SRP) prensibinin paketler için uygulanan halidir. Her paketin değişmek için sadece bir sebebi olmalıdır. CCP uygulandığı takdirde sistemin bakıla bilirliği artırılır ve test ve yeni sürüm için harcanan zaman ve emek azaltılır.</a:t>
            </a:r>
            <a:endParaRPr lang="tr-TR" u="sng" dirty="0"/>
          </a:p>
        </p:txBody>
      </p:sp>
    </p:spTree>
    <p:extLst>
      <p:ext uri="{BB962C8B-B14F-4D97-AF65-F5344CB8AC3E}">
        <p14:creationId xmlns:p14="http://schemas.microsoft.com/office/powerpoint/2010/main" val="976422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5130" y="335153"/>
            <a:ext cx="9404723" cy="1400530"/>
          </a:xfrm>
        </p:spPr>
        <p:txBody>
          <a:bodyPr/>
          <a:lstStyle/>
          <a:p>
            <a:r>
              <a:rPr lang="tr-TR" dirty="0"/>
              <a:t>3-Clean </a:t>
            </a:r>
            <a:r>
              <a:rPr lang="tr-TR" dirty="0" err="1"/>
              <a:t>codes</a:t>
            </a:r>
            <a:r>
              <a:rPr lang="tr-TR" dirty="0"/>
              <a:t> nedir ? Kuralları nelerdir? </a:t>
            </a:r>
            <a:br>
              <a:rPr lang="tr-TR" dirty="0"/>
            </a:br>
            <a:endParaRPr lang="tr-TR" dirty="0"/>
          </a:p>
        </p:txBody>
      </p:sp>
      <p:sp>
        <p:nvSpPr>
          <p:cNvPr id="3" name="İçerik Yer Tutucusu 2"/>
          <p:cNvSpPr>
            <a:spLocks noGrp="1"/>
          </p:cNvSpPr>
          <p:nvPr>
            <p:ph idx="1"/>
          </p:nvPr>
        </p:nvSpPr>
        <p:spPr>
          <a:xfrm>
            <a:off x="645130" y="1735684"/>
            <a:ext cx="9404723" cy="4512716"/>
          </a:xfrm>
        </p:spPr>
        <p:txBody>
          <a:bodyPr/>
          <a:lstStyle/>
          <a:p>
            <a:pPr marL="0" indent="0">
              <a:buNone/>
            </a:pPr>
            <a:r>
              <a:rPr lang="tr-TR" dirty="0" err="1" smtClean="0"/>
              <a:t>Clean</a:t>
            </a:r>
            <a:r>
              <a:rPr lang="tr-TR" dirty="0" smtClean="0"/>
              <a:t> </a:t>
            </a:r>
            <a:r>
              <a:rPr lang="tr-TR" dirty="0" err="1" smtClean="0"/>
              <a:t>code</a:t>
            </a:r>
            <a:r>
              <a:rPr lang="tr-TR" dirty="0" smtClean="0"/>
              <a:t>, zaten zor olan kodlamayı, insan yapımı zorluklarla daha da zorlaştırmamaktır. Bu anlamda </a:t>
            </a:r>
            <a:r>
              <a:rPr lang="tr-TR" dirty="0" err="1" smtClean="0"/>
              <a:t>clean</a:t>
            </a:r>
            <a:r>
              <a:rPr lang="tr-TR" dirty="0" smtClean="0"/>
              <a:t> </a:t>
            </a:r>
            <a:r>
              <a:rPr lang="tr-TR" dirty="0" err="1" smtClean="0"/>
              <a:t>code</a:t>
            </a:r>
            <a:r>
              <a:rPr lang="tr-TR" dirty="0" smtClean="0"/>
              <a:t>, teknolojiden ve </a:t>
            </a:r>
            <a:r>
              <a:rPr lang="tr-TR" dirty="0" err="1" smtClean="0"/>
              <a:t>sektöreden</a:t>
            </a:r>
            <a:r>
              <a:rPr lang="tr-TR" dirty="0" smtClean="0"/>
              <a:t> bağımsız olarak basit, odaklı, tam ve güvenilir kod yazmaktır.</a:t>
            </a:r>
          </a:p>
          <a:p>
            <a:pPr>
              <a:buFont typeface="Wingdings" panose="05000000000000000000" pitchFamily="2" charset="2"/>
              <a:buChar char="Ø"/>
            </a:pPr>
            <a:r>
              <a:rPr lang="tr-TR" dirty="0" smtClean="0"/>
              <a:t>İsimlendirme</a:t>
            </a:r>
          </a:p>
          <a:p>
            <a:pPr>
              <a:buFont typeface="Wingdings" panose="05000000000000000000" pitchFamily="2" charset="2"/>
              <a:buChar char="Ø"/>
            </a:pPr>
            <a:r>
              <a:rPr lang="tr-TR" dirty="0" smtClean="0"/>
              <a:t>Fonksiyonlar</a:t>
            </a:r>
          </a:p>
          <a:p>
            <a:pPr>
              <a:buFont typeface="Wingdings" panose="05000000000000000000" pitchFamily="2" charset="2"/>
              <a:buChar char="Ø"/>
            </a:pPr>
            <a:r>
              <a:rPr lang="tr-TR" dirty="0" smtClean="0"/>
              <a:t>Yorum Satırları </a:t>
            </a:r>
          </a:p>
          <a:p>
            <a:pPr>
              <a:buFont typeface="Wingdings" panose="05000000000000000000" pitchFamily="2" charset="2"/>
              <a:buChar char="Ø"/>
            </a:pPr>
            <a:r>
              <a:rPr lang="tr-TR" dirty="0" smtClean="0"/>
              <a:t>Sınıflar</a:t>
            </a:r>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353484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0070C0"/>
                </a:solidFill>
              </a:rPr>
              <a:t>3- Compiler nedir ?</a:t>
            </a:r>
          </a:p>
        </p:txBody>
      </p:sp>
      <p:sp>
        <p:nvSpPr>
          <p:cNvPr id="3" name="İçerik Yer Tutucusu 2"/>
          <p:cNvSpPr>
            <a:spLocks noGrp="1"/>
          </p:cNvSpPr>
          <p:nvPr>
            <p:ph idx="1"/>
          </p:nvPr>
        </p:nvSpPr>
        <p:spPr/>
        <p:txBody>
          <a:bodyPr/>
          <a:lstStyle/>
          <a:p>
            <a:r>
              <a:rPr lang="tr-TR" dirty="0" smtClean="0"/>
              <a:t>Bir dilde yazılmış kaynak kodu başka dilde yazılmış koda dönüştüren programa </a:t>
            </a:r>
            <a:r>
              <a:rPr lang="tr-TR" dirty="0" err="1" smtClean="0"/>
              <a:t>compiler</a:t>
            </a:r>
            <a:r>
              <a:rPr lang="tr-TR" dirty="0" smtClean="0"/>
              <a:t>(derleyici) denir.</a:t>
            </a:r>
            <a:endParaRPr lang="tr-TR" dirty="0"/>
          </a:p>
        </p:txBody>
      </p:sp>
    </p:spTree>
    <p:extLst>
      <p:ext uri="{BB962C8B-B14F-4D97-AF65-F5344CB8AC3E}">
        <p14:creationId xmlns:p14="http://schemas.microsoft.com/office/powerpoint/2010/main" val="6142752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827442"/>
          </a:xfrm>
        </p:spPr>
        <p:txBody>
          <a:bodyPr/>
          <a:lstStyle/>
          <a:p>
            <a:r>
              <a:rPr lang="tr-TR" dirty="0"/>
              <a:t>4-S.O.L.I.D</a:t>
            </a:r>
            <a:br>
              <a:rPr lang="tr-TR" dirty="0"/>
            </a:br>
            <a:endParaRPr lang="tr-TR" dirty="0"/>
          </a:p>
        </p:txBody>
      </p:sp>
      <p:sp>
        <p:nvSpPr>
          <p:cNvPr id="3" name="İçerik Yer Tutucusu 2"/>
          <p:cNvSpPr>
            <a:spLocks noGrp="1"/>
          </p:cNvSpPr>
          <p:nvPr>
            <p:ph idx="1"/>
          </p:nvPr>
        </p:nvSpPr>
        <p:spPr>
          <a:xfrm>
            <a:off x="646112" y="1280160"/>
            <a:ext cx="9403742" cy="4968239"/>
          </a:xfrm>
        </p:spPr>
        <p:txBody>
          <a:bodyPr/>
          <a:lstStyle/>
          <a:p>
            <a:pPr marL="0" indent="0">
              <a:buNone/>
            </a:pPr>
            <a:r>
              <a:rPr lang="tr-TR" dirty="0" smtClean="0"/>
              <a:t>SOLID yazılım prensipleri; geliştirilen yazılımın esnek, yeniden kullanılabilir, sürdürülebilir ve anlaşılır olmasını sağlayan, kod tekrarını önleyen ve Robert C. Martin tarafından öne sürülen prensipler bütünüdür. </a:t>
            </a:r>
          </a:p>
          <a:p>
            <a:pPr>
              <a:buFont typeface="Wingdings" panose="05000000000000000000" pitchFamily="2" charset="2"/>
              <a:buChar char="Ø"/>
            </a:pPr>
            <a:r>
              <a:rPr lang="tr-TR" dirty="0" smtClean="0"/>
              <a:t>Geliştirdiğimiz yazılımın gelecekte gereksinimlere kolayca adapte olması,</a:t>
            </a:r>
          </a:p>
          <a:p>
            <a:pPr>
              <a:buFont typeface="Wingdings" panose="05000000000000000000" pitchFamily="2" charset="2"/>
              <a:buChar char="Ø"/>
            </a:pPr>
            <a:r>
              <a:rPr lang="tr-TR" dirty="0" smtClean="0"/>
              <a:t>Yeni özellikleri kodda bir değişikliğe gerek kalmadan kolayca ekleyebileceğimiz,</a:t>
            </a:r>
          </a:p>
          <a:p>
            <a:pPr>
              <a:buFont typeface="Wingdings" panose="05000000000000000000" pitchFamily="2" charset="2"/>
              <a:buChar char="Ø"/>
            </a:pPr>
            <a:r>
              <a:rPr lang="tr-TR" dirty="0" smtClean="0"/>
              <a:t>Yeni gereksinimler karşın kodun üzerinde en az değişimi sağlaması,</a:t>
            </a:r>
          </a:p>
          <a:p>
            <a:pPr>
              <a:buFont typeface="Wingdings" panose="05000000000000000000" pitchFamily="2" charset="2"/>
              <a:buChar char="Ø"/>
            </a:pPr>
            <a:r>
              <a:rPr lang="tr-TR" dirty="0" smtClean="0"/>
              <a:t>Kod üzerinde sürekli düzeltme hatta yeniden yazma gibi sorunların yol açtığı zaman kaybını da minimuma indirmektir.</a:t>
            </a:r>
          </a:p>
          <a:p>
            <a:pPr marL="0" indent="0">
              <a:buNone/>
            </a:pPr>
            <a:r>
              <a:rPr lang="tr-TR" u="sng" dirty="0" smtClean="0"/>
              <a:t>S – </a:t>
            </a:r>
            <a:r>
              <a:rPr lang="tr-TR" u="sng" dirty="0" err="1" smtClean="0"/>
              <a:t>Single</a:t>
            </a:r>
            <a:r>
              <a:rPr lang="tr-TR" u="sng" dirty="0"/>
              <a:t> </a:t>
            </a:r>
            <a:r>
              <a:rPr lang="tr-TR" u="sng" dirty="0" err="1" smtClean="0"/>
              <a:t>Responsibility</a:t>
            </a:r>
            <a:r>
              <a:rPr lang="tr-TR" u="sng" dirty="0" smtClean="0"/>
              <a:t> </a:t>
            </a:r>
            <a:r>
              <a:rPr lang="tr-TR" dirty="0" err="1" smtClean="0"/>
              <a:t>Principle</a:t>
            </a:r>
            <a:r>
              <a:rPr lang="tr-TR" dirty="0" smtClean="0"/>
              <a:t>: Bir sınıf (nesne) yalnızca bir amaç uğruna değiştirilebilir, o da o sınıfa yüklenen sorumluluktur, yani bir sınıfın (</a:t>
            </a:r>
            <a:r>
              <a:rPr lang="tr-TR" dirty="0" err="1" smtClean="0"/>
              <a:t>fonksyona</a:t>
            </a:r>
            <a:r>
              <a:rPr lang="tr-TR" dirty="0" smtClean="0"/>
              <a:t> da indirgenebilir) yapması gereken yalnızca bir işi olması gerekir.</a:t>
            </a:r>
            <a:endParaRPr lang="tr-TR" u="sng" dirty="0" smtClean="0"/>
          </a:p>
        </p:txBody>
      </p:sp>
    </p:spTree>
    <p:extLst>
      <p:ext uri="{BB962C8B-B14F-4D97-AF65-F5344CB8AC3E}">
        <p14:creationId xmlns:p14="http://schemas.microsoft.com/office/powerpoint/2010/main" val="1276217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444137"/>
            <a:ext cx="8946541" cy="5969725"/>
          </a:xfrm>
        </p:spPr>
        <p:txBody>
          <a:bodyPr/>
          <a:lstStyle/>
          <a:p>
            <a:pPr marL="0" indent="0">
              <a:buNone/>
            </a:pPr>
            <a:r>
              <a:rPr lang="tr-TR" u="sng" dirty="0" smtClean="0">
                <a:solidFill>
                  <a:srgbClr val="FFFF00"/>
                </a:solidFill>
              </a:rPr>
              <a:t>O – Open </a:t>
            </a:r>
            <a:r>
              <a:rPr lang="tr-TR" u="sng" dirty="0" err="1" smtClean="0">
                <a:solidFill>
                  <a:srgbClr val="FFFF00"/>
                </a:solidFill>
              </a:rPr>
              <a:t>Closed</a:t>
            </a:r>
            <a:r>
              <a:rPr lang="tr-TR" u="sng" dirty="0" smtClean="0">
                <a:solidFill>
                  <a:srgbClr val="FFFF00"/>
                </a:solidFill>
              </a:rPr>
              <a:t> </a:t>
            </a:r>
            <a:r>
              <a:rPr lang="tr-TR" u="sng" dirty="0" err="1" smtClean="0">
                <a:solidFill>
                  <a:srgbClr val="FFFF00"/>
                </a:solidFill>
              </a:rPr>
              <a:t>Principle</a:t>
            </a:r>
            <a:r>
              <a:rPr lang="tr-TR" u="sng" dirty="0" smtClean="0">
                <a:solidFill>
                  <a:srgbClr val="FFFF00"/>
                </a:solidFill>
              </a:rPr>
              <a:t>:</a:t>
            </a:r>
            <a:r>
              <a:rPr lang="tr-TR" dirty="0" smtClean="0">
                <a:solidFill>
                  <a:srgbClr val="FFFF00"/>
                </a:solidFill>
              </a:rPr>
              <a:t> </a:t>
            </a:r>
            <a:r>
              <a:rPr lang="tr-TR" dirty="0" smtClean="0"/>
              <a:t>Bir sınıf ya da fonksiyon halihazırda var olan özellikleri korumalı ve değişikliğe izin vermemelidir. Yani davranışını değiştirmiyor olmalı ve yeni özellikler kazanabiliyor olmalıdır.</a:t>
            </a:r>
          </a:p>
          <a:p>
            <a:pPr marL="0" indent="0">
              <a:buNone/>
            </a:pPr>
            <a:r>
              <a:rPr lang="tr-TR" u="sng" dirty="0" smtClean="0">
                <a:solidFill>
                  <a:srgbClr val="FFFF00"/>
                </a:solidFill>
              </a:rPr>
              <a:t>L – </a:t>
            </a:r>
            <a:r>
              <a:rPr lang="tr-TR" u="sng" dirty="0" err="1" smtClean="0">
                <a:solidFill>
                  <a:srgbClr val="FFFF00"/>
                </a:solidFill>
              </a:rPr>
              <a:t>Liskov</a:t>
            </a:r>
            <a:r>
              <a:rPr lang="tr-TR" u="sng" dirty="0" smtClean="0">
                <a:solidFill>
                  <a:srgbClr val="FFFF00"/>
                </a:solidFill>
              </a:rPr>
              <a:t> </a:t>
            </a:r>
            <a:r>
              <a:rPr lang="tr-TR" u="sng" dirty="0" err="1" smtClean="0">
                <a:solidFill>
                  <a:srgbClr val="FFFF00"/>
                </a:solidFill>
              </a:rPr>
              <a:t>Substitution</a:t>
            </a:r>
            <a:r>
              <a:rPr lang="tr-TR" u="sng" dirty="0" smtClean="0">
                <a:solidFill>
                  <a:srgbClr val="FFFF00"/>
                </a:solidFill>
              </a:rPr>
              <a:t>:</a:t>
            </a:r>
            <a:r>
              <a:rPr lang="tr-TR" dirty="0" smtClean="0">
                <a:solidFill>
                  <a:srgbClr val="FFFF00"/>
                </a:solidFill>
              </a:rPr>
              <a:t> </a:t>
            </a:r>
            <a:r>
              <a:rPr lang="tr-TR" dirty="0" smtClean="0"/>
              <a:t>Kodlarımızda herhangi bir değişiklik yapmaya gerek duymadan alt sınıfları, türedikleri (üst) sınıfların yerine kullanabilmeliyiz.</a:t>
            </a:r>
          </a:p>
          <a:p>
            <a:pPr marL="0" indent="0">
              <a:buNone/>
            </a:pPr>
            <a:r>
              <a:rPr lang="tr-TR" u="sng" dirty="0" smtClean="0">
                <a:solidFill>
                  <a:srgbClr val="FFFF00"/>
                </a:solidFill>
              </a:rPr>
              <a:t>I – </a:t>
            </a:r>
            <a:r>
              <a:rPr lang="tr-TR" u="sng" dirty="0" err="1" smtClean="0">
                <a:solidFill>
                  <a:srgbClr val="FFFF00"/>
                </a:solidFill>
              </a:rPr>
              <a:t>Interface</a:t>
            </a:r>
            <a:r>
              <a:rPr lang="tr-TR" u="sng" dirty="0" smtClean="0">
                <a:solidFill>
                  <a:srgbClr val="FFFF00"/>
                </a:solidFill>
              </a:rPr>
              <a:t> </a:t>
            </a:r>
            <a:r>
              <a:rPr lang="tr-TR" u="sng" dirty="0" err="1" smtClean="0">
                <a:solidFill>
                  <a:srgbClr val="FFFF00"/>
                </a:solidFill>
              </a:rPr>
              <a:t>Segregation</a:t>
            </a:r>
            <a:r>
              <a:rPr lang="tr-TR" u="sng" dirty="0" smtClean="0">
                <a:solidFill>
                  <a:srgbClr val="FFFF00"/>
                </a:solidFill>
              </a:rPr>
              <a:t> </a:t>
            </a:r>
            <a:r>
              <a:rPr lang="tr-TR" u="sng" dirty="0" err="1" smtClean="0">
                <a:solidFill>
                  <a:srgbClr val="FFFF00"/>
                </a:solidFill>
              </a:rPr>
              <a:t>Principle</a:t>
            </a:r>
            <a:r>
              <a:rPr lang="tr-TR" u="sng" dirty="0" smtClean="0">
                <a:solidFill>
                  <a:srgbClr val="FFFF00"/>
                </a:solidFill>
              </a:rPr>
              <a:t>: </a:t>
            </a:r>
            <a:r>
              <a:rPr lang="tr-TR" dirty="0" smtClean="0"/>
              <a:t>Sorumlulukların hepsini tek bir ara yüze toplamak yerine daha özelleştirilmiş birden fazla ara yüz oluşturmalıyız.</a:t>
            </a:r>
          </a:p>
          <a:p>
            <a:pPr marL="0" indent="0">
              <a:buNone/>
            </a:pPr>
            <a:r>
              <a:rPr lang="tr-TR" u="sng" dirty="0" smtClean="0">
                <a:solidFill>
                  <a:srgbClr val="FFFF00"/>
                </a:solidFill>
              </a:rPr>
              <a:t>D – </a:t>
            </a:r>
            <a:r>
              <a:rPr lang="tr-TR" u="sng" dirty="0" err="1" smtClean="0">
                <a:solidFill>
                  <a:srgbClr val="FFFF00"/>
                </a:solidFill>
              </a:rPr>
              <a:t>Dependency</a:t>
            </a:r>
            <a:r>
              <a:rPr lang="tr-TR" u="sng" dirty="0" smtClean="0">
                <a:solidFill>
                  <a:srgbClr val="FFFF00"/>
                </a:solidFill>
              </a:rPr>
              <a:t> </a:t>
            </a:r>
            <a:r>
              <a:rPr lang="tr-TR" u="sng" dirty="0" err="1" smtClean="0">
                <a:solidFill>
                  <a:srgbClr val="FFFF00"/>
                </a:solidFill>
              </a:rPr>
              <a:t>Inversion</a:t>
            </a:r>
            <a:r>
              <a:rPr lang="tr-TR" u="sng" dirty="0" smtClean="0">
                <a:solidFill>
                  <a:srgbClr val="FFFF00"/>
                </a:solidFill>
              </a:rPr>
              <a:t> </a:t>
            </a:r>
            <a:r>
              <a:rPr lang="tr-TR" u="sng" dirty="0" err="1" smtClean="0">
                <a:solidFill>
                  <a:srgbClr val="FFFF00"/>
                </a:solidFill>
              </a:rPr>
              <a:t>Principle</a:t>
            </a:r>
            <a:r>
              <a:rPr lang="tr-TR" u="sng" dirty="0" smtClean="0"/>
              <a:t>: </a:t>
            </a:r>
            <a:r>
              <a:rPr lang="tr-TR" dirty="0" smtClean="0"/>
              <a:t>Sınıflar arası bağımlılıklar olabildiğince az olmalıdır özellikle üst seviye sınıflar alt seviye sınıflara bağımlı olmamalıdır.</a:t>
            </a:r>
            <a:endParaRPr lang="tr-TR" u="sng" dirty="0" smtClean="0"/>
          </a:p>
        </p:txBody>
      </p:sp>
    </p:spTree>
    <p:extLst>
      <p:ext uri="{BB962C8B-B14F-4D97-AF65-F5344CB8AC3E}">
        <p14:creationId xmlns:p14="http://schemas.microsoft.com/office/powerpoint/2010/main" val="1533815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111" y="452718"/>
            <a:ext cx="9404723" cy="749065"/>
          </a:xfrm>
        </p:spPr>
        <p:txBody>
          <a:bodyPr/>
          <a:lstStyle/>
          <a:p>
            <a:r>
              <a:rPr lang="tr-TR" dirty="0"/>
              <a:t>5-Agile /</a:t>
            </a:r>
            <a:r>
              <a:rPr lang="tr-TR" dirty="0" err="1"/>
              <a:t>Scrum</a:t>
            </a:r>
            <a:r>
              <a:rPr lang="tr-TR" dirty="0"/>
              <a:t/>
            </a:r>
            <a:br>
              <a:rPr lang="tr-TR" dirty="0"/>
            </a:br>
            <a:endParaRPr lang="tr-TR" dirty="0"/>
          </a:p>
        </p:txBody>
      </p:sp>
      <p:sp>
        <p:nvSpPr>
          <p:cNvPr id="3" name="İçerik Yer Tutucusu 2"/>
          <p:cNvSpPr>
            <a:spLocks noGrp="1"/>
          </p:cNvSpPr>
          <p:nvPr>
            <p:ph idx="1"/>
          </p:nvPr>
        </p:nvSpPr>
        <p:spPr>
          <a:xfrm>
            <a:off x="646112" y="1345474"/>
            <a:ext cx="9403742" cy="4902926"/>
          </a:xfrm>
        </p:spPr>
        <p:txBody>
          <a:bodyPr/>
          <a:lstStyle/>
          <a:p>
            <a:pPr marL="0" indent="0">
              <a:buNone/>
            </a:pPr>
            <a:r>
              <a:rPr lang="tr-TR" u="sng" dirty="0" err="1" smtClean="0">
                <a:solidFill>
                  <a:srgbClr val="FFFF00"/>
                </a:solidFill>
              </a:rPr>
              <a:t>Agile</a:t>
            </a:r>
            <a:r>
              <a:rPr lang="tr-TR" u="sng" dirty="0" smtClean="0"/>
              <a:t>: </a:t>
            </a:r>
            <a:r>
              <a:rPr lang="tr-TR" dirty="0" err="1" smtClean="0"/>
              <a:t>Agile</a:t>
            </a:r>
            <a:r>
              <a:rPr lang="tr-TR" dirty="0" smtClean="0"/>
              <a:t> modeli proje yönetimi, yazılım geliştirme sürecinde karşılaşılan problemleri çözmek üzere, tekrarlanan yazılım geliştirme modeli </a:t>
            </a:r>
            <a:r>
              <a:rPr lang="tr-TR" dirty="0" err="1" smtClean="0"/>
              <a:t>taaban</a:t>
            </a:r>
            <a:r>
              <a:rPr lang="tr-TR" dirty="0" smtClean="0"/>
              <a:t> alınarak geliştirilmiş, sık aralıklarla parça parça yazılım teslimatını ve değişikliği teşvik eden bir yazılım geliştirme modeli.</a:t>
            </a:r>
          </a:p>
          <a:p>
            <a:pPr marL="0" indent="0">
              <a:buNone/>
            </a:pPr>
            <a:endParaRPr lang="tr-TR" u="sng" dirty="0"/>
          </a:p>
          <a:p>
            <a:pPr marL="0" indent="0">
              <a:buNone/>
            </a:pPr>
            <a:r>
              <a:rPr lang="tr-TR" u="sng" dirty="0" err="1" smtClean="0">
                <a:solidFill>
                  <a:srgbClr val="FFFF00"/>
                </a:solidFill>
              </a:rPr>
              <a:t>Scrum</a:t>
            </a:r>
            <a:r>
              <a:rPr lang="tr-TR" u="sng" dirty="0" smtClean="0"/>
              <a:t>: </a:t>
            </a:r>
            <a:r>
              <a:rPr lang="tr-TR" dirty="0" smtClean="0"/>
              <a:t>Kendi rehberindeki tanımlaması ‘’İnsanların mümkün olan en yüksek değere sahip ürünleri üretken ve yaratıcı bir şekilde geliştirirken, karmaşık ve adaptasyona açık sorunları ele alabildikleri bir çerçeve’’ olan </a:t>
            </a:r>
            <a:r>
              <a:rPr lang="tr-TR" dirty="0" err="1" smtClean="0"/>
              <a:t>scrum</a:t>
            </a:r>
            <a:r>
              <a:rPr lang="tr-TR" dirty="0" smtClean="0"/>
              <a:t>, </a:t>
            </a:r>
            <a:r>
              <a:rPr lang="tr-TR" dirty="0" err="1" smtClean="0"/>
              <a:t>agile</a:t>
            </a:r>
            <a:r>
              <a:rPr lang="tr-TR" dirty="0" smtClean="0"/>
              <a:t> proje yönetme </a:t>
            </a:r>
            <a:r>
              <a:rPr lang="tr-TR" dirty="0" err="1" smtClean="0"/>
              <a:t>metodlarından</a:t>
            </a:r>
            <a:r>
              <a:rPr lang="tr-TR" dirty="0" smtClean="0"/>
              <a:t> biridir.</a:t>
            </a:r>
            <a:endParaRPr lang="tr-TR" u="sng" dirty="0"/>
          </a:p>
        </p:txBody>
      </p:sp>
    </p:spTree>
    <p:extLst>
      <p:ext uri="{BB962C8B-B14F-4D97-AF65-F5344CB8AC3E}">
        <p14:creationId xmlns:p14="http://schemas.microsoft.com/office/powerpoint/2010/main" val="2856474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KAYNAKÇA</a:t>
            </a:r>
            <a:endParaRPr lang="tr-TR" dirty="0"/>
          </a:p>
        </p:txBody>
      </p:sp>
      <p:sp>
        <p:nvSpPr>
          <p:cNvPr id="3" name="İçerik Yer Tutucusu 2"/>
          <p:cNvSpPr>
            <a:spLocks noGrp="1"/>
          </p:cNvSpPr>
          <p:nvPr>
            <p:ph idx="1"/>
          </p:nvPr>
        </p:nvSpPr>
        <p:spPr>
          <a:xfrm>
            <a:off x="646111" y="1618116"/>
            <a:ext cx="9738859" cy="4834935"/>
          </a:xfrm>
        </p:spPr>
        <p:txBody>
          <a:bodyPr>
            <a:normAutofit lnSpcReduction="10000"/>
          </a:bodyPr>
          <a:lstStyle/>
          <a:p>
            <a:pPr marL="0" indent="0">
              <a:buNone/>
            </a:pPr>
            <a:r>
              <a:rPr lang="tr-TR" dirty="0">
                <a:hlinkClick r:id="rId2"/>
              </a:rPr>
              <a:t>https://metinalniacik.medium.com/singleton-design-pattern-tasar%C4%B1m-%</a:t>
            </a:r>
            <a:r>
              <a:rPr lang="tr-TR" dirty="0" smtClean="0">
                <a:hlinkClick r:id="rId2"/>
              </a:rPr>
              <a:t>C3%B6r%C3%BCnt%C3%BCs%C3%BC-b7221929dc26</a:t>
            </a:r>
            <a:endParaRPr lang="tr-TR" dirty="0" smtClean="0"/>
          </a:p>
          <a:p>
            <a:pPr marL="0" indent="0">
              <a:buNone/>
            </a:pPr>
            <a:r>
              <a:rPr lang="tr-TR" dirty="0">
                <a:hlinkClick r:id="rId3"/>
              </a:rPr>
              <a:t>https://</a:t>
            </a:r>
            <a:r>
              <a:rPr lang="tr-TR" dirty="0" smtClean="0">
                <a:hlinkClick r:id="rId3"/>
              </a:rPr>
              <a:t>medium.com/i%CC%87yi-programlama/singleton-design-pattern-nedir-6f9ab8ea2e32</a:t>
            </a:r>
            <a:endParaRPr lang="tr-TR" dirty="0" smtClean="0"/>
          </a:p>
          <a:p>
            <a:pPr marL="0" indent="0">
              <a:buNone/>
            </a:pPr>
            <a:r>
              <a:rPr lang="tr-TR" dirty="0">
                <a:hlinkClick r:id="rId4"/>
              </a:rPr>
              <a:t>http://devnot.com/2015/prensip-sahibi-yazilimlar-1-kiss-yagni</a:t>
            </a:r>
            <a:r>
              <a:rPr lang="tr-TR" dirty="0" smtClean="0">
                <a:hlinkClick r:id="rId4"/>
              </a:rPr>
              <a:t>/</a:t>
            </a:r>
            <a:endParaRPr lang="tr-TR" dirty="0" smtClean="0"/>
          </a:p>
          <a:p>
            <a:pPr marL="0" indent="0">
              <a:buNone/>
            </a:pPr>
            <a:r>
              <a:rPr lang="tr-TR" dirty="0">
                <a:hlinkClick r:id="rId5"/>
              </a:rPr>
              <a:t>http://www.kurumsaljava.com</a:t>
            </a:r>
            <a:r>
              <a:rPr lang="tr-TR" dirty="0" smtClean="0">
                <a:hlinkClick r:id="rId5"/>
              </a:rPr>
              <a:t>/</a:t>
            </a:r>
            <a:endParaRPr lang="tr-TR" dirty="0" smtClean="0"/>
          </a:p>
          <a:p>
            <a:pPr marL="0" indent="0">
              <a:buNone/>
            </a:pPr>
            <a:r>
              <a:rPr lang="tr-TR" dirty="0">
                <a:hlinkClick r:id="rId6"/>
              </a:rPr>
              <a:t>https://</a:t>
            </a:r>
            <a:r>
              <a:rPr lang="tr-TR" dirty="0" smtClean="0">
                <a:hlinkClick r:id="rId6"/>
              </a:rPr>
              <a:t>blog.finartz.com/temiz-kod-prensipleri-clean-code-principles-b%C3%B6l%C3%BCm-1-e585dd442f8f</a:t>
            </a:r>
            <a:endParaRPr lang="tr-TR" dirty="0" smtClean="0"/>
          </a:p>
          <a:p>
            <a:pPr marL="0" indent="0">
              <a:buNone/>
            </a:pPr>
            <a:r>
              <a:rPr lang="tr-TR" dirty="0">
                <a:hlinkClick r:id="rId7"/>
              </a:rPr>
              <a:t>https://ufukuzun.wordpress.com/category/clean-code</a:t>
            </a:r>
            <a:r>
              <a:rPr lang="tr-TR" dirty="0" smtClean="0">
                <a:hlinkClick r:id="rId7"/>
              </a:rPr>
              <a:t>/</a:t>
            </a:r>
            <a:endParaRPr lang="tr-TR" dirty="0" smtClean="0"/>
          </a:p>
          <a:p>
            <a:pPr marL="0" indent="0">
              <a:buNone/>
            </a:pPr>
            <a:r>
              <a:rPr lang="tr-TR" dirty="0">
                <a:hlinkClick r:id="rId8"/>
              </a:rPr>
              <a:t>https://</a:t>
            </a:r>
            <a:r>
              <a:rPr lang="tr-TR" dirty="0" smtClean="0">
                <a:hlinkClick r:id="rId8"/>
              </a:rPr>
              <a:t>gokhana.medium.com/solid-nedir-solid-yaz%C4%B1l%C4%B1m-prensipleri-nelerdir-40fb9450408e</a:t>
            </a:r>
            <a:endParaRPr lang="tr-TR" dirty="0" smtClean="0"/>
          </a:p>
          <a:p>
            <a:pPr marL="0" indent="0">
              <a:buNone/>
            </a:pPr>
            <a:r>
              <a:rPr lang="tr-TR" dirty="0">
                <a:hlinkClick r:id="rId9"/>
              </a:rPr>
              <a:t>https://medium.com/@</a:t>
            </a:r>
            <a:r>
              <a:rPr lang="tr-TR" dirty="0" smtClean="0">
                <a:hlinkClick r:id="rId9"/>
              </a:rPr>
              <a:t>PeopleBox/agile-nedir-scrum-nedir-ba%C5%9Far%C4%B1l%C4%B1-proje-y%C3%B6netimi-y%C3%B6ntemleri-nelerdir-64c4ae723496</a:t>
            </a:r>
            <a:endParaRPr lang="tr-TR" dirty="0" smtClean="0"/>
          </a:p>
          <a:p>
            <a:pPr marL="0" indent="0">
              <a:buNone/>
            </a:pPr>
            <a:endParaRPr lang="tr-TR" dirty="0"/>
          </a:p>
        </p:txBody>
      </p:sp>
    </p:spTree>
    <p:extLst>
      <p:ext uri="{BB962C8B-B14F-4D97-AF65-F5344CB8AC3E}">
        <p14:creationId xmlns:p14="http://schemas.microsoft.com/office/powerpoint/2010/main" val="2427801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67286"/>
          </a:xfrm>
        </p:spPr>
        <p:txBody>
          <a:bodyPr>
            <a:normAutofit fontScale="90000"/>
          </a:bodyPr>
          <a:lstStyle/>
          <a:p>
            <a:r>
              <a:rPr lang="tr-TR" dirty="0" smtClean="0">
                <a:solidFill>
                  <a:srgbClr val="0070C0"/>
                </a:solidFill>
              </a:rPr>
              <a:t>4- JDK – JRE – JVM arasındaki farklar nelerdir?</a:t>
            </a:r>
            <a:r>
              <a:rPr lang="tr-TR" dirty="0" smtClean="0">
                <a:solidFill>
                  <a:srgbClr val="FF0000"/>
                </a:solidFill>
              </a:rPr>
              <a:t/>
            </a:r>
            <a:br>
              <a:rPr lang="tr-TR" dirty="0" smtClean="0">
                <a:solidFill>
                  <a:srgbClr val="FF0000"/>
                </a:solidFill>
              </a:rPr>
            </a:br>
            <a:endParaRPr lang="tr-TR" dirty="0"/>
          </a:p>
        </p:txBody>
      </p:sp>
      <p:sp>
        <p:nvSpPr>
          <p:cNvPr id="3" name="İçerik Yer Tutucusu 2"/>
          <p:cNvSpPr>
            <a:spLocks noGrp="1"/>
          </p:cNvSpPr>
          <p:nvPr>
            <p:ph idx="1"/>
          </p:nvPr>
        </p:nvSpPr>
        <p:spPr>
          <a:xfrm>
            <a:off x="838200" y="1332412"/>
            <a:ext cx="10515600" cy="5238205"/>
          </a:xfrm>
        </p:spPr>
        <p:txBody>
          <a:bodyPr/>
          <a:lstStyle/>
          <a:p>
            <a:r>
              <a:rPr lang="tr-TR" dirty="0" smtClean="0"/>
              <a:t>JRE, </a:t>
            </a:r>
            <a:r>
              <a:rPr lang="tr-TR" dirty="0" err="1" smtClean="0"/>
              <a:t>JDK’dan</a:t>
            </a:r>
            <a:r>
              <a:rPr lang="tr-TR" dirty="0" smtClean="0"/>
              <a:t> daha küçüktür, bu nedenle daha az disk alanı gerektirir.</a:t>
            </a:r>
          </a:p>
          <a:p>
            <a:r>
              <a:rPr lang="tr-TR" dirty="0" smtClean="0"/>
              <a:t>JDK, JRE ile birlikte çeşitli geliştirme araçları da içerdiği için daha fazla disk alanı gerektirir.</a:t>
            </a:r>
          </a:p>
          <a:p>
            <a:r>
              <a:rPr lang="tr-TR" dirty="0" smtClean="0"/>
              <a:t>JVM, </a:t>
            </a:r>
            <a:r>
              <a:rPr lang="tr-TR" dirty="0" err="1" smtClean="0"/>
              <a:t>Core</a:t>
            </a:r>
            <a:r>
              <a:rPr lang="tr-TR" dirty="0" smtClean="0"/>
              <a:t> kitaplıkları ve Java yazılımında yazılan uygulamaları ve küçük uygulamaları çalıştırmak için diğer ek bileşenleri içerir.</a:t>
            </a:r>
          </a:p>
          <a:p>
            <a:r>
              <a:rPr lang="tr-TR" dirty="0" smtClean="0"/>
              <a:t>JVM soyut bir makinedir.(Fiziksel olarak mevcut değildir.)</a:t>
            </a:r>
          </a:p>
          <a:p>
            <a:r>
              <a:rPr lang="tr-TR" dirty="0" err="1" smtClean="0"/>
              <a:t>JVM’nin</a:t>
            </a:r>
            <a:r>
              <a:rPr lang="tr-TR" dirty="0" smtClean="0"/>
              <a:t> üç kavramı vardır: belirtim, uygulama, örnek.</a:t>
            </a:r>
          </a:p>
          <a:p>
            <a:r>
              <a:rPr lang="tr-TR" dirty="0" smtClean="0"/>
              <a:t>JRE, Java çalışma zamanı ortamıdır.</a:t>
            </a:r>
          </a:p>
        </p:txBody>
      </p:sp>
    </p:spTree>
    <p:extLst>
      <p:ext uri="{BB962C8B-B14F-4D97-AF65-F5344CB8AC3E}">
        <p14:creationId xmlns:p14="http://schemas.microsoft.com/office/powerpoint/2010/main" val="27187219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0070C0"/>
                </a:solidFill>
              </a:rPr>
              <a:t>5- Java 5 gelen özellikler nelerdir ?</a:t>
            </a:r>
            <a:endParaRPr lang="tr-TR" dirty="0">
              <a:solidFill>
                <a:srgbClr val="0070C0"/>
              </a:solidFill>
            </a:endParaRPr>
          </a:p>
        </p:txBody>
      </p:sp>
      <p:sp>
        <p:nvSpPr>
          <p:cNvPr id="3" name="İçerik Yer Tutucusu 2"/>
          <p:cNvSpPr>
            <a:spLocks noGrp="1"/>
          </p:cNvSpPr>
          <p:nvPr>
            <p:ph idx="1"/>
          </p:nvPr>
        </p:nvSpPr>
        <p:spPr/>
        <p:txBody>
          <a:bodyPr/>
          <a:lstStyle/>
          <a:p>
            <a:r>
              <a:rPr lang="tr-TR" dirty="0" err="1" smtClean="0"/>
              <a:t>Generic</a:t>
            </a:r>
            <a:r>
              <a:rPr lang="tr-TR" dirty="0" smtClean="0"/>
              <a:t> Yapılar</a:t>
            </a:r>
          </a:p>
          <a:p>
            <a:r>
              <a:rPr lang="tr-TR" dirty="0" err="1" smtClean="0"/>
              <a:t>Autoboxing</a:t>
            </a:r>
            <a:r>
              <a:rPr lang="tr-TR" dirty="0" smtClean="0"/>
              <a:t>/</a:t>
            </a:r>
            <a:r>
              <a:rPr lang="tr-TR" dirty="0" err="1" smtClean="0"/>
              <a:t>Unboxing</a:t>
            </a:r>
            <a:endParaRPr lang="tr-TR" dirty="0" smtClean="0"/>
          </a:p>
          <a:p>
            <a:r>
              <a:rPr lang="tr-TR" dirty="0" smtClean="0"/>
              <a:t>Gelişmiş </a:t>
            </a:r>
            <a:r>
              <a:rPr lang="tr-TR" dirty="0" err="1" smtClean="0"/>
              <a:t>for</a:t>
            </a:r>
            <a:r>
              <a:rPr lang="tr-TR" dirty="0" smtClean="0"/>
              <a:t> döngüsü</a:t>
            </a:r>
          </a:p>
          <a:p>
            <a:r>
              <a:rPr lang="tr-TR" dirty="0" err="1" smtClean="0"/>
              <a:t>Typesafe</a:t>
            </a:r>
            <a:r>
              <a:rPr lang="tr-TR" dirty="0" smtClean="0"/>
              <a:t> </a:t>
            </a:r>
            <a:r>
              <a:rPr lang="tr-TR" dirty="0" err="1" smtClean="0"/>
              <a:t>Enum</a:t>
            </a:r>
            <a:r>
              <a:rPr lang="tr-TR" dirty="0" smtClean="0"/>
              <a:t>(Güvenli sıralama yapıları)</a:t>
            </a:r>
          </a:p>
          <a:p>
            <a:r>
              <a:rPr lang="tr-TR" dirty="0" err="1" smtClean="0"/>
              <a:t>Varargs</a:t>
            </a:r>
            <a:r>
              <a:rPr lang="tr-TR" dirty="0" smtClean="0"/>
              <a:t>(Değişken sayıda argüman)</a:t>
            </a:r>
          </a:p>
          <a:p>
            <a:r>
              <a:rPr lang="tr-TR" dirty="0" err="1" smtClean="0"/>
              <a:t>Static</a:t>
            </a:r>
            <a:r>
              <a:rPr lang="tr-TR" dirty="0" smtClean="0"/>
              <a:t> </a:t>
            </a:r>
            <a:r>
              <a:rPr lang="tr-TR" dirty="0" err="1" smtClean="0"/>
              <a:t>Import</a:t>
            </a:r>
            <a:endParaRPr lang="tr-TR" dirty="0" smtClean="0"/>
          </a:p>
          <a:p>
            <a:r>
              <a:rPr lang="tr-TR" dirty="0" smtClean="0"/>
              <a:t>Metada(</a:t>
            </a:r>
            <a:r>
              <a:rPr lang="tr-TR" dirty="0" err="1" smtClean="0"/>
              <a:t>Annotations</a:t>
            </a:r>
            <a:r>
              <a:rPr lang="tr-TR" dirty="0" smtClean="0"/>
              <a:t>)</a:t>
            </a:r>
            <a:endParaRPr lang="tr-TR" dirty="0"/>
          </a:p>
        </p:txBody>
      </p:sp>
    </p:spTree>
    <p:extLst>
      <p:ext uri="{BB962C8B-B14F-4D97-AF65-F5344CB8AC3E}">
        <p14:creationId xmlns:p14="http://schemas.microsoft.com/office/powerpoint/2010/main" val="31796952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19538"/>
          </a:xfrm>
        </p:spPr>
        <p:txBody>
          <a:bodyPr>
            <a:normAutofit fontScale="90000"/>
          </a:bodyPr>
          <a:lstStyle/>
          <a:p>
            <a:r>
              <a:rPr lang="tr-TR" dirty="0" smtClean="0">
                <a:solidFill>
                  <a:srgbClr val="0070C0"/>
                </a:solidFill>
              </a:rPr>
              <a:t>6- Java 6 gelen özellikler nelerdir ?</a:t>
            </a:r>
            <a:r>
              <a:rPr lang="tr-TR" dirty="0" smtClean="0">
                <a:solidFill>
                  <a:srgbClr val="FF0000"/>
                </a:solidFill>
              </a:rPr>
              <a:t/>
            </a:r>
            <a:br>
              <a:rPr lang="tr-TR" dirty="0" smtClean="0">
                <a:solidFill>
                  <a:srgbClr val="FF0000"/>
                </a:solidFill>
              </a:rPr>
            </a:br>
            <a:endParaRPr lang="tr-TR" dirty="0"/>
          </a:p>
        </p:txBody>
      </p:sp>
      <p:sp>
        <p:nvSpPr>
          <p:cNvPr id="3" name="İçerik Yer Tutucusu 2"/>
          <p:cNvSpPr>
            <a:spLocks noGrp="1"/>
          </p:cNvSpPr>
          <p:nvPr>
            <p:ph idx="1"/>
          </p:nvPr>
        </p:nvSpPr>
        <p:spPr>
          <a:xfrm>
            <a:off x="838200" y="1293223"/>
            <a:ext cx="10515600" cy="4883740"/>
          </a:xfrm>
        </p:spPr>
        <p:txBody>
          <a:bodyPr/>
          <a:lstStyle/>
          <a:p>
            <a:endParaRPr lang="tr-TR" dirty="0"/>
          </a:p>
        </p:txBody>
      </p:sp>
    </p:spTree>
    <p:extLst>
      <p:ext uri="{BB962C8B-B14F-4D97-AF65-F5344CB8AC3E}">
        <p14:creationId xmlns:p14="http://schemas.microsoft.com/office/powerpoint/2010/main" val="26035390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28830" y="809297"/>
            <a:ext cx="8825658" cy="1818290"/>
          </a:xfrm>
        </p:spPr>
        <p:txBody>
          <a:bodyPr/>
          <a:lstStyle/>
          <a:p>
            <a:pPr algn="ctr"/>
            <a:r>
              <a:rPr lang="tr-TR" dirty="0" smtClean="0"/>
              <a:t>ÖDEV-2</a:t>
            </a:r>
            <a:br>
              <a:rPr lang="tr-TR" dirty="0" smtClean="0"/>
            </a:br>
            <a:r>
              <a:rPr lang="tr-TR" dirty="0" smtClean="0"/>
              <a:t>İrfan Can ÖZTUNÇ</a:t>
            </a:r>
            <a:endParaRPr lang="tr-TR" dirty="0"/>
          </a:p>
        </p:txBody>
      </p:sp>
      <p:sp>
        <p:nvSpPr>
          <p:cNvPr id="3" name="Alt Başlık 2"/>
          <p:cNvSpPr>
            <a:spLocks noGrp="1"/>
          </p:cNvSpPr>
          <p:nvPr>
            <p:ph type="subTitle" idx="1"/>
          </p:nvPr>
        </p:nvSpPr>
        <p:spPr>
          <a:xfrm>
            <a:off x="1154955" y="2764221"/>
            <a:ext cx="8825658" cy="2874579"/>
          </a:xfrm>
        </p:spPr>
        <p:txBody>
          <a:bodyPr/>
          <a:lstStyle/>
          <a:p>
            <a:r>
              <a:rPr lang="tr-TR" dirty="0" smtClean="0"/>
              <a:t>1-Java </a:t>
            </a:r>
            <a:r>
              <a:rPr lang="tr-TR" dirty="0"/>
              <a:t>7 gelen özellikler nelerdir </a:t>
            </a:r>
            <a:r>
              <a:rPr lang="tr-TR" dirty="0" smtClean="0"/>
              <a:t>?</a:t>
            </a:r>
          </a:p>
          <a:p>
            <a:r>
              <a:rPr lang="tr-TR" dirty="0" smtClean="0"/>
              <a:t>2-Error(</a:t>
            </a:r>
            <a:r>
              <a:rPr lang="tr-TR" dirty="0" err="1" smtClean="0"/>
              <a:t>Syntax</a:t>
            </a:r>
            <a:r>
              <a:rPr lang="tr-TR" dirty="0" smtClean="0"/>
              <a:t>  </a:t>
            </a:r>
            <a:r>
              <a:rPr lang="tr-TR" dirty="0" err="1"/>
              <a:t>error</a:t>
            </a:r>
            <a:r>
              <a:rPr lang="tr-TR" dirty="0"/>
              <a:t> </a:t>
            </a:r>
            <a:r>
              <a:rPr lang="tr-TR" dirty="0" smtClean="0"/>
              <a:t>–</a:t>
            </a:r>
            <a:r>
              <a:rPr lang="tr-TR" dirty="0" err="1"/>
              <a:t>runtime</a:t>
            </a:r>
            <a:r>
              <a:rPr lang="tr-TR" dirty="0"/>
              <a:t> </a:t>
            </a:r>
            <a:r>
              <a:rPr lang="tr-TR" dirty="0" err="1"/>
              <a:t>error</a:t>
            </a:r>
            <a:r>
              <a:rPr lang="tr-TR" dirty="0"/>
              <a:t> </a:t>
            </a:r>
            <a:r>
              <a:rPr lang="tr-TR" dirty="0" smtClean="0"/>
              <a:t>-</a:t>
            </a:r>
            <a:r>
              <a:rPr lang="tr-TR" dirty="0" err="1" smtClean="0"/>
              <a:t>Logical</a:t>
            </a:r>
            <a:r>
              <a:rPr lang="tr-TR" dirty="0" smtClean="0"/>
              <a:t> </a:t>
            </a:r>
            <a:r>
              <a:rPr lang="tr-TR" dirty="0" err="1" smtClean="0"/>
              <a:t>error</a:t>
            </a:r>
            <a:r>
              <a:rPr lang="tr-TR" dirty="0" smtClean="0"/>
              <a:t> nedir ? örnek </a:t>
            </a:r>
            <a:r>
              <a:rPr lang="tr-TR" dirty="0"/>
              <a:t>veriniz</a:t>
            </a:r>
            <a:r>
              <a:rPr lang="tr-TR" dirty="0" smtClean="0"/>
              <a:t>)</a:t>
            </a:r>
          </a:p>
          <a:p>
            <a:r>
              <a:rPr lang="tr-TR" dirty="0" smtClean="0"/>
              <a:t>3-Heap </a:t>
            </a:r>
            <a:r>
              <a:rPr lang="tr-TR" dirty="0" err="1"/>
              <a:t>memory</a:t>
            </a:r>
            <a:r>
              <a:rPr lang="tr-TR" dirty="0"/>
              <a:t> nedir bize ne gibi avantajları vardır </a:t>
            </a:r>
            <a:r>
              <a:rPr lang="tr-TR" dirty="0" smtClean="0"/>
              <a:t>?</a:t>
            </a:r>
          </a:p>
          <a:p>
            <a:r>
              <a:rPr lang="tr-TR" dirty="0" smtClean="0"/>
              <a:t>4-Stack </a:t>
            </a:r>
            <a:r>
              <a:rPr lang="tr-TR" dirty="0" err="1"/>
              <a:t>memory</a:t>
            </a:r>
            <a:r>
              <a:rPr lang="tr-TR" dirty="0"/>
              <a:t> nedir bize ne gibi avantajları vardır ?</a:t>
            </a:r>
          </a:p>
        </p:txBody>
      </p:sp>
    </p:spTree>
    <p:extLst>
      <p:ext uri="{BB962C8B-B14F-4D97-AF65-F5344CB8AC3E}">
        <p14:creationId xmlns:p14="http://schemas.microsoft.com/office/powerpoint/2010/main" val="1666507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1-Java 7 gelen özellikler nelerdir ?</a:t>
            </a:r>
            <a:br>
              <a:rPr lang="tr-TR" dirty="0"/>
            </a:br>
            <a:endParaRPr lang="tr-TR" dirty="0"/>
          </a:p>
        </p:txBody>
      </p:sp>
      <p:sp>
        <p:nvSpPr>
          <p:cNvPr id="3" name="İçerik Yer Tutucusu 2"/>
          <p:cNvSpPr>
            <a:spLocks noGrp="1"/>
          </p:cNvSpPr>
          <p:nvPr>
            <p:ph idx="1"/>
          </p:nvPr>
        </p:nvSpPr>
        <p:spPr>
          <a:xfrm>
            <a:off x="483326" y="1645920"/>
            <a:ext cx="9566527" cy="4602479"/>
          </a:xfrm>
        </p:spPr>
        <p:txBody>
          <a:bodyPr/>
          <a:lstStyle/>
          <a:p>
            <a:pPr marL="0" indent="0">
              <a:buNone/>
            </a:pPr>
            <a:r>
              <a:rPr lang="tr-TR" dirty="0" smtClean="0"/>
              <a:t>Performans güçlendirilmiş, kararlılık ve güvenirlik sağlanmış.</a:t>
            </a:r>
          </a:p>
          <a:p>
            <a:pPr marL="0" indent="0">
              <a:buNone/>
            </a:pPr>
            <a:r>
              <a:rPr lang="tr-TR" dirty="0" smtClean="0"/>
              <a:t>Daha zengin internet uygulamaları için Java eklentisine yönelik iyileştirmeler yapılmış.</a:t>
            </a:r>
          </a:p>
          <a:p>
            <a:pPr marL="0" indent="0">
              <a:buNone/>
            </a:pPr>
            <a:r>
              <a:rPr lang="tr-TR" dirty="0" smtClean="0"/>
              <a:t>Java kodu yazma ve optimize etme üzerine dile yenilikler ve iyileştirmeler yapılmış.</a:t>
            </a:r>
          </a:p>
          <a:p>
            <a:pPr marL="0" indent="0">
              <a:buNone/>
            </a:pPr>
            <a:r>
              <a:rPr lang="tr-TR" dirty="0" smtClean="0"/>
              <a:t>Java dışı dilleri daha etkin desteklemek için JVM(Java Virtual Machine) iyileştirmeleri sağlanmıştır.</a:t>
            </a:r>
          </a:p>
          <a:p>
            <a:pPr marL="0" indent="0">
              <a:buNone/>
            </a:pPr>
            <a:endParaRPr lang="tr-TR" dirty="0" smtClean="0"/>
          </a:p>
        </p:txBody>
      </p:sp>
    </p:spTree>
    <p:extLst>
      <p:ext uri="{BB962C8B-B14F-4D97-AF65-F5344CB8AC3E}">
        <p14:creationId xmlns:p14="http://schemas.microsoft.com/office/powerpoint/2010/main" val="2694074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2-Error(</a:t>
            </a:r>
            <a:r>
              <a:rPr lang="tr-TR" dirty="0" err="1"/>
              <a:t>Syntax</a:t>
            </a:r>
            <a:r>
              <a:rPr lang="tr-TR" dirty="0"/>
              <a:t>  </a:t>
            </a:r>
            <a:r>
              <a:rPr lang="tr-TR" dirty="0" err="1"/>
              <a:t>error</a:t>
            </a:r>
            <a:r>
              <a:rPr lang="tr-TR" dirty="0"/>
              <a:t> –</a:t>
            </a:r>
            <a:r>
              <a:rPr lang="tr-TR" dirty="0" err="1"/>
              <a:t>Logical</a:t>
            </a:r>
            <a:r>
              <a:rPr lang="tr-TR" dirty="0"/>
              <a:t> </a:t>
            </a:r>
            <a:r>
              <a:rPr lang="tr-TR" dirty="0" err="1"/>
              <a:t>error</a:t>
            </a:r>
            <a:r>
              <a:rPr lang="tr-TR" dirty="0"/>
              <a:t>- </a:t>
            </a:r>
            <a:r>
              <a:rPr lang="tr-TR" dirty="0" smtClean="0"/>
              <a:t>Runtime </a:t>
            </a:r>
            <a:r>
              <a:rPr lang="tr-TR" dirty="0" err="1"/>
              <a:t>error</a:t>
            </a:r>
            <a:r>
              <a:rPr lang="tr-TR" dirty="0"/>
              <a:t> </a:t>
            </a:r>
            <a:r>
              <a:rPr lang="tr-TR" dirty="0" smtClean="0"/>
              <a:t>nedir </a:t>
            </a:r>
            <a:r>
              <a:rPr lang="tr-TR" dirty="0"/>
              <a:t>örnek veriniz)</a:t>
            </a:r>
            <a:br>
              <a:rPr lang="tr-TR" dirty="0"/>
            </a:br>
            <a:endParaRPr lang="tr-TR" dirty="0"/>
          </a:p>
        </p:txBody>
      </p:sp>
      <p:sp>
        <p:nvSpPr>
          <p:cNvPr id="3" name="İçerik Yer Tutucusu 2"/>
          <p:cNvSpPr>
            <a:spLocks noGrp="1"/>
          </p:cNvSpPr>
          <p:nvPr>
            <p:ph idx="1"/>
          </p:nvPr>
        </p:nvSpPr>
        <p:spPr>
          <a:xfrm>
            <a:off x="646112" y="2011680"/>
            <a:ext cx="9403742" cy="4236719"/>
          </a:xfrm>
        </p:spPr>
        <p:txBody>
          <a:bodyPr/>
          <a:lstStyle/>
          <a:p>
            <a:pPr marL="0" indent="0">
              <a:buNone/>
            </a:pPr>
            <a:r>
              <a:rPr lang="tr-TR" dirty="0" err="1" smtClean="0"/>
              <a:t>Error</a:t>
            </a:r>
            <a:r>
              <a:rPr lang="tr-TR" dirty="0" smtClean="0"/>
              <a:t>, hata anlamına gelir ve yapılan işlemde beklenmedik bir hatayla karşılaşıldığı durumlarda karşımıza çıkar. </a:t>
            </a:r>
          </a:p>
          <a:p>
            <a:pPr marL="0" indent="0">
              <a:buNone/>
            </a:pPr>
            <a:r>
              <a:rPr lang="tr-TR" dirty="0" smtClean="0"/>
              <a:t>A-) </a:t>
            </a:r>
            <a:r>
              <a:rPr lang="tr-TR" dirty="0" err="1" smtClean="0"/>
              <a:t>Syntax</a:t>
            </a:r>
            <a:r>
              <a:rPr lang="tr-TR" dirty="0" smtClean="0"/>
              <a:t> </a:t>
            </a:r>
            <a:r>
              <a:rPr lang="tr-TR" dirty="0" err="1" smtClean="0"/>
              <a:t>Error</a:t>
            </a:r>
            <a:r>
              <a:rPr lang="tr-TR" dirty="0" smtClean="0"/>
              <a:t> (Söz Dizimi Hataları): Yazılan programda programlama dili kurallarına aykırı birtakım ifadelerden dolayı karşılaşılabilecek hatalardır. Düzeltilmesi gayet basit hatalardır. Hatanın bulunduğu satır derleyici tarafından rapor edilir. Eğer bir derlemede </a:t>
            </a:r>
            <a:r>
              <a:rPr lang="tr-TR" dirty="0" err="1" smtClean="0"/>
              <a:t>Syntax</a:t>
            </a:r>
            <a:r>
              <a:rPr lang="tr-TR" dirty="0" smtClean="0"/>
              <a:t> </a:t>
            </a:r>
            <a:r>
              <a:rPr lang="tr-TR" dirty="0" err="1" smtClean="0"/>
              <a:t>Error</a:t>
            </a:r>
            <a:r>
              <a:rPr lang="tr-TR" dirty="0" smtClean="0"/>
              <a:t> alındıysa obje kod üretilememiş demektir.</a:t>
            </a:r>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7719049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20013</TotalTime>
  <Words>1991</Words>
  <Application>Microsoft Office PowerPoint</Application>
  <PresentationFormat>Geniş ekran</PresentationFormat>
  <Paragraphs>156</Paragraphs>
  <Slides>33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33</vt:i4>
      </vt:variant>
    </vt:vector>
  </HeadingPairs>
  <TitlesOfParts>
    <vt:vector size="38" baseType="lpstr">
      <vt:lpstr>Arial</vt:lpstr>
      <vt:lpstr>Century Gothic</vt:lpstr>
      <vt:lpstr>Wingdings</vt:lpstr>
      <vt:lpstr>Wingdings 3</vt:lpstr>
      <vt:lpstr>İyon</vt:lpstr>
      <vt:lpstr>Ödev-1</vt:lpstr>
      <vt:lpstr>2- İnterpreter nedir ? </vt:lpstr>
      <vt:lpstr>3- Compiler nedir ?</vt:lpstr>
      <vt:lpstr>4- JDK – JRE – JVM arasındaki farklar nelerdir? </vt:lpstr>
      <vt:lpstr>5- Java 5 gelen özellikler nelerdir ?</vt:lpstr>
      <vt:lpstr>6- Java 6 gelen özellikler nelerdir ? </vt:lpstr>
      <vt:lpstr>ÖDEV-2 İrfan Can ÖZTUNÇ</vt:lpstr>
      <vt:lpstr>1-Java 7 gelen özellikler nelerdir ? </vt:lpstr>
      <vt:lpstr>2-Error(Syntax  error –Logical error- Runtime error nedir örnek veriniz) </vt:lpstr>
      <vt:lpstr>Örnek:</vt:lpstr>
      <vt:lpstr>PowerPoint Sunusu</vt:lpstr>
      <vt:lpstr>PowerPoint Sunusu</vt:lpstr>
      <vt:lpstr>3-Heap memory nedir bize ne gibi avantajları vardır ? </vt:lpstr>
      <vt:lpstr>4-Stack memory nedir bize ne gibi avantajları vardır ?</vt:lpstr>
      <vt:lpstr>PowerPoint Sunusu</vt:lpstr>
      <vt:lpstr>Kaynakça</vt:lpstr>
      <vt:lpstr>ÖDEV-3 İrfan Can ÖZTUNÇ</vt:lpstr>
      <vt:lpstr>1-Java 8 gelen özellikler nelerdir ? </vt:lpstr>
      <vt:lpstr>PowerPoint Sunusu</vt:lpstr>
      <vt:lpstr>Kaynakça</vt:lpstr>
      <vt:lpstr>ÖDEV-4 İrfan Can ÖZTUNÇ</vt:lpstr>
      <vt:lpstr>1-Singleton Design Pattern ve 1tane  Java  örneği.</vt:lpstr>
      <vt:lpstr>PowerPoint Sunusu</vt:lpstr>
      <vt:lpstr>PowerPoint Sunusu</vt:lpstr>
      <vt:lpstr>PowerPoint Sunusu</vt:lpstr>
      <vt:lpstr>2-Kiss, Yangi, Dry, Reuse Release Equivalence, Common Closure prensipler ?</vt:lpstr>
      <vt:lpstr>PowerPoint Sunusu</vt:lpstr>
      <vt:lpstr>PowerPoint Sunusu</vt:lpstr>
      <vt:lpstr>3-Clean codes nedir ? Kuralları nelerdir?  </vt:lpstr>
      <vt:lpstr>4-S.O.L.I.D </vt:lpstr>
      <vt:lpstr>PowerPoint Sunusu</vt:lpstr>
      <vt:lpstr>5-Agile /Scrum </vt:lpstr>
      <vt:lpstr>KAYNAKÇA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Ödev-1</dc:title>
  <dc:creator>HP</dc:creator>
  <cp:lastModifiedBy>Microsoft hesabı</cp:lastModifiedBy>
  <cp:revision>48</cp:revision>
  <dcterms:created xsi:type="dcterms:W3CDTF">2021-05-01T19:16:09Z</dcterms:created>
  <dcterms:modified xsi:type="dcterms:W3CDTF">2021-05-23T11:14:26Z</dcterms:modified>
</cp:coreProperties>
</file>