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7" r:id="rId1"/>
  </p:sldMasterIdLst>
  <p:sldIdLst>
    <p:sldId id="256" r:id="rId2"/>
    <p:sldId id="258" r:id="rId3"/>
    <p:sldId id="259" r:id="rId4"/>
    <p:sldId id="260" r:id="rId5"/>
    <p:sldId id="261" r:id="rId6"/>
    <p:sldId id="262" r:id="rId7"/>
    <p:sldId id="263" r:id="rId8"/>
    <p:sldId id="264" r:id="rId9"/>
    <p:sldId id="265" r:id="rId10"/>
    <p:sldId id="267" r:id="rId11"/>
    <p:sldId id="266" r:id="rId12"/>
    <p:sldId id="268" r:id="rId13"/>
    <p:sldId id="269" r:id="rId14"/>
    <p:sldId id="270" r:id="rId15"/>
    <p:sldId id="272" r:id="rId16"/>
    <p:sldId id="271" r:id="rId17"/>
    <p:sldId id="273" r:id="rId18"/>
    <p:sldId id="274" r:id="rId19"/>
    <p:sldId id="275" r:id="rId20"/>
    <p:sldId id="276" r:id="rId21"/>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Ödev-1" id="{04E7928B-BED8-43DC-AE9B-370ADB38BC69}">
          <p14:sldIdLst>
            <p14:sldId id="256"/>
            <p14:sldId id="258"/>
            <p14:sldId id="259"/>
            <p14:sldId id="260"/>
            <p14:sldId id="261"/>
            <p14:sldId id="262"/>
          </p14:sldIdLst>
        </p14:section>
        <p14:section name="Ödev-2" id="{B137AA8D-FA01-447D-8854-BAAC0B41F2A9}">
          <p14:sldIdLst>
            <p14:sldId id="263"/>
            <p14:sldId id="264"/>
            <p14:sldId id="265"/>
            <p14:sldId id="267"/>
            <p14:sldId id="266"/>
            <p14:sldId id="268"/>
            <p14:sldId id="269"/>
            <p14:sldId id="270"/>
            <p14:sldId id="272"/>
            <p14:sldId id="271"/>
          </p14:sldIdLst>
        </p14:section>
        <p14:section name="Ödev-3" id="{4838D1F7-E4F0-4CBF-A49B-38FAD0996B63}">
          <p14:sldIdLst>
            <p14:sldId id="273"/>
            <p14:sldId id="274"/>
            <p14:sldId id="275"/>
            <p14:sldId id="27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tr-TR" smtClean="0"/>
              <a:t>Asıl başlık stili için tıklatın</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smtClean="0"/>
              <a:t>Asıl alt başlık stilini düzenlemek için tıklayın</a:t>
            </a:r>
            <a:endParaRPr lang="en-US" dirty="0"/>
          </a:p>
        </p:txBody>
      </p:sp>
      <p:sp>
        <p:nvSpPr>
          <p:cNvPr id="4" name="Date Placeholder 3"/>
          <p:cNvSpPr>
            <a:spLocks noGrp="1"/>
          </p:cNvSpPr>
          <p:nvPr>
            <p:ph type="dt" sz="half" idx="10"/>
          </p:nvPr>
        </p:nvSpPr>
        <p:spPr/>
        <p:txBody>
          <a:bodyPr/>
          <a:lstStyle/>
          <a:p>
            <a:fld id="{C978AA92-FABB-455D-9472-B299AED8DB0B}" type="datetimeFigureOut">
              <a:rPr lang="tr-TR" smtClean="0"/>
              <a:t>8.05.2021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16FE954F-6209-4795-8D17-08312B55068A}" type="slidenum">
              <a:rPr lang="tr-TR" smtClean="0"/>
              <a:t>‹#›</a:t>
            </a:fld>
            <a:endParaRPr lang="tr-TR"/>
          </a:p>
        </p:txBody>
      </p:sp>
    </p:spTree>
    <p:extLst>
      <p:ext uri="{BB962C8B-B14F-4D97-AF65-F5344CB8AC3E}">
        <p14:creationId xmlns:p14="http://schemas.microsoft.com/office/powerpoint/2010/main" val="23372303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Yazılı Panoramik Resim">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tr-TR" smtClean="0"/>
              <a:t>Asıl başlık stili için tıklatın</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smtClean="0"/>
              <a:t>Resim eklemek için simgeyi tıklatın</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5" name="Date Placeholder 4"/>
          <p:cNvSpPr>
            <a:spLocks noGrp="1"/>
          </p:cNvSpPr>
          <p:nvPr>
            <p:ph type="dt" sz="half" idx="10"/>
          </p:nvPr>
        </p:nvSpPr>
        <p:spPr/>
        <p:txBody>
          <a:bodyPr/>
          <a:lstStyle/>
          <a:p>
            <a:fld id="{C978AA92-FABB-455D-9472-B299AED8DB0B}" type="datetimeFigureOut">
              <a:rPr lang="tr-TR" smtClean="0"/>
              <a:t>8.05.2021</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16FE954F-6209-4795-8D17-08312B55068A}" type="slidenum">
              <a:rPr lang="tr-TR" smtClean="0"/>
              <a:t>‹#›</a:t>
            </a:fld>
            <a:endParaRPr lang="tr-TR"/>
          </a:p>
        </p:txBody>
      </p:sp>
    </p:spTree>
    <p:extLst>
      <p:ext uri="{BB962C8B-B14F-4D97-AF65-F5344CB8AC3E}">
        <p14:creationId xmlns:p14="http://schemas.microsoft.com/office/powerpoint/2010/main" val="42676590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tr-TR" smtClean="0"/>
              <a:t>Asıl başlık stili için tıklatın</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4" name="Date Placeholder 3"/>
          <p:cNvSpPr>
            <a:spLocks noGrp="1"/>
          </p:cNvSpPr>
          <p:nvPr>
            <p:ph type="dt" sz="half" idx="10"/>
          </p:nvPr>
        </p:nvSpPr>
        <p:spPr/>
        <p:txBody>
          <a:bodyPr/>
          <a:lstStyle/>
          <a:p>
            <a:fld id="{C978AA92-FABB-455D-9472-B299AED8DB0B}" type="datetimeFigureOut">
              <a:rPr lang="tr-TR" smtClean="0"/>
              <a:t>8.05.2021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16FE954F-6209-4795-8D17-08312B55068A}" type="slidenum">
              <a:rPr lang="tr-TR" smtClean="0"/>
              <a:t>‹#›</a:t>
            </a:fld>
            <a:endParaRPr lang="tr-TR"/>
          </a:p>
        </p:txBody>
      </p:sp>
    </p:spTree>
    <p:extLst>
      <p:ext uri="{BB962C8B-B14F-4D97-AF65-F5344CB8AC3E}">
        <p14:creationId xmlns:p14="http://schemas.microsoft.com/office/powerpoint/2010/main" val="17367996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tr-TR" smtClean="0"/>
              <a:t>Asıl başlık stili için tıklatın</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tr-TR" smtClean="0"/>
              <a:t>Asıl metin stillerini düzenle</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4" name="Date Placeholder 3"/>
          <p:cNvSpPr>
            <a:spLocks noGrp="1"/>
          </p:cNvSpPr>
          <p:nvPr>
            <p:ph type="dt" sz="half" idx="10"/>
          </p:nvPr>
        </p:nvSpPr>
        <p:spPr/>
        <p:txBody>
          <a:bodyPr/>
          <a:lstStyle/>
          <a:p>
            <a:fld id="{C978AA92-FABB-455D-9472-B299AED8DB0B}" type="datetimeFigureOut">
              <a:rPr lang="tr-TR" smtClean="0"/>
              <a:t>8.05.2021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16FE954F-6209-4795-8D17-08312B55068A}" type="slidenum">
              <a:rPr lang="tr-TR" smtClean="0"/>
              <a:t>‹#›</a:t>
            </a:fld>
            <a:endParaRPr lang="tr-TR"/>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7185298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tr-TR" smtClean="0"/>
              <a:t>Asıl başlık stili için tıklatın</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a:t>
            </a:r>
          </a:p>
        </p:txBody>
      </p:sp>
      <p:sp>
        <p:nvSpPr>
          <p:cNvPr id="4" name="Date Placeholder 3"/>
          <p:cNvSpPr>
            <a:spLocks noGrp="1"/>
          </p:cNvSpPr>
          <p:nvPr>
            <p:ph type="dt" sz="half" idx="10"/>
          </p:nvPr>
        </p:nvSpPr>
        <p:spPr/>
        <p:txBody>
          <a:bodyPr/>
          <a:lstStyle/>
          <a:p>
            <a:fld id="{C978AA92-FABB-455D-9472-B299AED8DB0B}" type="datetimeFigureOut">
              <a:rPr lang="tr-TR" smtClean="0"/>
              <a:t>8.05.2021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16FE954F-6209-4795-8D17-08312B55068A}" type="slidenum">
              <a:rPr lang="tr-TR" smtClean="0"/>
              <a:t>‹#›</a:t>
            </a:fld>
            <a:endParaRPr lang="tr-TR"/>
          </a:p>
        </p:txBody>
      </p:sp>
    </p:spTree>
    <p:extLst>
      <p:ext uri="{BB962C8B-B14F-4D97-AF65-F5344CB8AC3E}">
        <p14:creationId xmlns:p14="http://schemas.microsoft.com/office/powerpoint/2010/main" val="41551485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Sütu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tr-TR" smtClean="0"/>
              <a:t>Asıl başlık stili için tıklatın</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C978AA92-FABB-455D-9472-B299AED8DB0B}" type="datetimeFigureOut">
              <a:rPr lang="tr-TR" smtClean="0"/>
              <a:t>8.05.2021</a:t>
            </a:fld>
            <a:endParaRPr lang="tr-TR"/>
          </a:p>
        </p:txBody>
      </p:sp>
      <p:sp>
        <p:nvSpPr>
          <p:cNvPr id="4"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16FE954F-6209-4795-8D17-08312B55068A}" type="slidenum">
              <a:rPr lang="tr-TR" smtClean="0"/>
              <a:t>‹#›</a:t>
            </a:fld>
            <a:endParaRPr lang="tr-TR"/>
          </a:p>
        </p:txBody>
      </p:sp>
    </p:spTree>
    <p:extLst>
      <p:ext uri="{BB962C8B-B14F-4D97-AF65-F5344CB8AC3E}">
        <p14:creationId xmlns:p14="http://schemas.microsoft.com/office/powerpoint/2010/main" val="38778400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Resim Sütu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tr-TR" smtClean="0"/>
              <a:t>Asıl başlık stili için tıklatın</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smtClean="0"/>
              <a:t>Resim eklemek için simgeyi tıklatın</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smtClean="0"/>
              <a:t>Resim eklemek için simgeyi tıklatın</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smtClean="0"/>
              <a:t>Resim eklemek için simgeyi tıklatın</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C978AA92-FABB-455D-9472-B299AED8DB0B}" type="datetimeFigureOut">
              <a:rPr lang="tr-TR" smtClean="0"/>
              <a:t>8.05.2021</a:t>
            </a:fld>
            <a:endParaRPr lang="tr-TR"/>
          </a:p>
        </p:txBody>
      </p:sp>
      <p:sp>
        <p:nvSpPr>
          <p:cNvPr id="4"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16FE954F-6209-4795-8D17-08312B55068A}" type="slidenum">
              <a:rPr lang="tr-TR" smtClean="0"/>
              <a:t>‹#›</a:t>
            </a:fld>
            <a:endParaRPr lang="tr-TR"/>
          </a:p>
        </p:txBody>
      </p:sp>
    </p:spTree>
    <p:extLst>
      <p:ext uri="{BB962C8B-B14F-4D97-AF65-F5344CB8AC3E}">
        <p14:creationId xmlns:p14="http://schemas.microsoft.com/office/powerpoint/2010/main" val="8734484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Vertical Text Placeholder 2"/>
          <p:cNvSpPr>
            <a:spLocks noGrp="1"/>
          </p:cNvSpPr>
          <p:nvPr>
            <p:ph type="body" orient="vert" idx="1"/>
          </p:nvPr>
        </p:nvSpPr>
        <p:spPr/>
        <p:txBody>
          <a:bodyPr vert="eaVert" anchor="t" anchorCtr="0"/>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C978AA92-FABB-455D-9472-B299AED8DB0B}" type="datetimeFigureOut">
              <a:rPr lang="tr-TR" smtClean="0"/>
              <a:t>8.05.2021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16FE954F-6209-4795-8D17-08312B55068A}" type="slidenum">
              <a:rPr lang="tr-TR" smtClean="0"/>
              <a:t>‹#›</a:t>
            </a:fld>
            <a:endParaRPr lang="tr-TR"/>
          </a:p>
        </p:txBody>
      </p:sp>
    </p:spTree>
    <p:extLst>
      <p:ext uri="{BB962C8B-B14F-4D97-AF65-F5344CB8AC3E}">
        <p14:creationId xmlns:p14="http://schemas.microsoft.com/office/powerpoint/2010/main" val="281826330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tr-TR" smtClean="0"/>
              <a:t>Asıl başlık stili için tıklatın</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C978AA92-FABB-455D-9472-B299AED8DB0B}" type="datetimeFigureOut">
              <a:rPr lang="tr-TR" smtClean="0"/>
              <a:t>8.05.2021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16FE954F-6209-4795-8D17-08312B55068A}" type="slidenum">
              <a:rPr lang="tr-TR" smtClean="0"/>
              <a:t>‹#›</a:t>
            </a:fld>
            <a:endParaRPr lang="tr-TR"/>
          </a:p>
        </p:txBody>
      </p:sp>
    </p:spTree>
    <p:extLst>
      <p:ext uri="{BB962C8B-B14F-4D97-AF65-F5344CB8AC3E}">
        <p14:creationId xmlns:p14="http://schemas.microsoft.com/office/powerpoint/2010/main" val="17743186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Content Placeholder 2"/>
          <p:cNvSpPr>
            <a:spLocks noGrp="1"/>
          </p:cNvSpPr>
          <p:nvPr>
            <p:ph idx="1"/>
          </p:nvPr>
        </p:nvSpPr>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7" name="Date Placeholder 3"/>
          <p:cNvSpPr>
            <a:spLocks noGrp="1"/>
          </p:cNvSpPr>
          <p:nvPr>
            <p:ph type="dt" sz="half" idx="10"/>
          </p:nvPr>
        </p:nvSpPr>
        <p:spPr/>
        <p:txBody>
          <a:bodyPr/>
          <a:lstStyle/>
          <a:p>
            <a:fld id="{C978AA92-FABB-455D-9472-B299AED8DB0B}" type="datetimeFigureOut">
              <a:rPr lang="tr-TR" smtClean="0"/>
              <a:t>8.05.2021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16FE954F-6209-4795-8D17-08312B55068A}" type="slidenum">
              <a:rPr lang="tr-TR" smtClean="0"/>
              <a:t>‹#›</a:t>
            </a:fld>
            <a:endParaRPr lang="tr-TR"/>
          </a:p>
        </p:txBody>
      </p:sp>
    </p:spTree>
    <p:extLst>
      <p:ext uri="{BB962C8B-B14F-4D97-AF65-F5344CB8AC3E}">
        <p14:creationId xmlns:p14="http://schemas.microsoft.com/office/powerpoint/2010/main" val="3469270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tr-TR" smtClean="0"/>
              <a:t>Asıl başlık stili için tıklatın</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a:t>
            </a:r>
          </a:p>
        </p:txBody>
      </p:sp>
      <p:sp>
        <p:nvSpPr>
          <p:cNvPr id="4" name="Date Placeholder 3"/>
          <p:cNvSpPr>
            <a:spLocks noGrp="1"/>
          </p:cNvSpPr>
          <p:nvPr>
            <p:ph type="dt" sz="half" idx="10"/>
          </p:nvPr>
        </p:nvSpPr>
        <p:spPr/>
        <p:txBody>
          <a:bodyPr/>
          <a:lstStyle/>
          <a:p>
            <a:fld id="{C978AA92-FABB-455D-9472-B299AED8DB0B}" type="datetimeFigureOut">
              <a:rPr lang="tr-TR" smtClean="0"/>
              <a:t>8.05.2021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16FE954F-6209-4795-8D17-08312B55068A}" type="slidenum">
              <a:rPr lang="tr-TR" smtClean="0"/>
              <a:t>‹#›</a:t>
            </a:fld>
            <a:endParaRPr lang="tr-TR"/>
          </a:p>
        </p:txBody>
      </p:sp>
    </p:spTree>
    <p:extLst>
      <p:ext uri="{BB962C8B-B14F-4D97-AF65-F5344CB8AC3E}">
        <p14:creationId xmlns:p14="http://schemas.microsoft.com/office/powerpoint/2010/main" val="23148228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Date Placeholder 4"/>
          <p:cNvSpPr>
            <a:spLocks noGrp="1"/>
          </p:cNvSpPr>
          <p:nvPr>
            <p:ph type="dt" sz="half" idx="10"/>
          </p:nvPr>
        </p:nvSpPr>
        <p:spPr/>
        <p:txBody>
          <a:bodyPr/>
          <a:lstStyle/>
          <a:p>
            <a:fld id="{C978AA92-FABB-455D-9472-B299AED8DB0B}" type="datetimeFigureOut">
              <a:rPr lang="tr-TR" smtClean="0"/>
              <a:t>8.05.2021</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16FE954F-6209-4795-8D17-08312B55068A}" type="slidenum">
              <a:rPr lang="tr-TR" smtClean="0"/>
              <a:t>‹#›</a:t>
            </a:fld>
            <a:endParaRPr lang="tr-TR"/>
          </a:p>
        </p:txBody>
      </p:sp>
    </p:spTree>
    <p:extLst>
      <p:ext uri="{BB962C8B-B14F-4D97-AF65-F5344CB8AC3E}">
        <p14:creationId xmlns:p14="http://schemas.microsoft.com/office/powerpoint/2010/main" val="6866700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tr-TR" smtClean="0"/>
              <a:t>Asıl başlık stili için tıklatın</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7" name="Date Placeholder 6"/>
          <p:cNvSpPr>
            <a:spLocks noGrp="1"/>
          </p:cNvSpPr>
          <p:nvPr>
            <p:ph type="dt" sz="half" idx="10"/>
          </p:nvPr>
        </p:nvSpPr>
        <p:spPr/>
        <p:txBody>
          <a:bodyPr/>
          <a:lstStyle/>
          <a:p>
            <a:fld id="{C978AA92-FABB-455D-9472-B299AED8DB0B}" type="datetimeFigureOut">
              <a:rPr lang="tr-TR" smtClean="0"/>
              <a:t>8.05.2021</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16FE954F-6209-4795-8D17-08312B55068A}" type="slidenum">
              <a:rPr lang="tr-TR" smtClean="0"/>
              <a:t>‹#›</a:t>
            </a:fld>
            <a:endParaRPr lang="tr-TR"/>
          </a:p>
        </p:txBody>
      </p:sp>
    </p:spTree>
    <p:extLst>
      <p:ext uri="{BB962C8B-B14F-4D97-AF65-F5344CB8AC3E}">
        <p14:creationId xmlns:p14="http://schemas.microsoft.com/office/powerpoint/2010/main" val="16215162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7" name="Date Placeholder 2"/>
          <p:cNvSpPr>
            <a:spLocks noGrp="1"/>
          </p:cNvSpPr>
          <p:nvPr>
            <p:ph type="dt" sz="half" idx="10"/>
          </p:nvPr>
        </p:nvSpPr>
        <p:spPr/>
        <p:txBody>
          <a:bodyPr/>
          <a:lstStyle/>
          <a:p>
            <a:fld id="{C978AA92-FABB-455D-9472-B299AED8DB0B}" type="datetimeFigureOut">
              <a:rPr lang="tr-TR" smtClean="0"/>
              <a:t>8.05.2021</a:t>
            </a:fld>
            <a:endParaRPr lang="tr-TR"/>
          </a:p>
        </p:txBody>
      </p:sp>
      <p:sp>
        <p:nvSpPr>
          <p:cNvPr id="5" name="Footer Placeholder 3"/>
          <p:cNvSpPr>
            <a:spLocks noGrp="1"/>
          </p:cNvSpPr>
          <p:nvPr>
            <p:ph type="ftr" sz="quarter" idx="11"/>
          </p:nvPr>
        </p:nvSpPr>
        <p:spPr/>
        <p:txBody>
          <a:bodyPr/>
          <a:lstStyle/>
          <a:p>
            <a:endParaRPr lang="tr-TR"/>
          </a:p>
        </p:txBody>
      </p:sp>
      <p:sp>
        <p:nvSpPr>
          <p:cNvPr id="6" name="Slide Number Placeholder 4"/>
          <p:cNvSpPr>
            <a:spLocks noGrp="1"/>
          </p:cNvSpPr>
          <p:nvPr>
            <p:ph type="sldNum" sz="quarter" idx="12"/>
          </p:nvPr>
        </p:nvSpPr>
        <p:spPr/>
        <p:txBody>
          <a:bodyPr/>
          <a:lstStyle/>
          <a:p>
            <a:fld id="{16FE954F-6209-4795-8D17-08312B55068A}" type="slidenum">
              <a:rPr lang="tr-TR" smtClean="0"/>
              <a:t>‹#›</a:t>
            </a:fld>
            <a:endParaRPr lang="tr-TR"/>
          </a:p>
        </p:txBody>
      </p:sp>
    </p:spTree>
    <p:extLst>
      <p:ext uri="{BB962C8B-B14F-4D97-AF65-F5344CB8AC3E}">
        <p14:creationId xmlns:p14="http://schemas.microsoft.com/office/powerpoint/2010/main" val="18216968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C978AA92-FABB-455D-9472-B299AED8DB0B}" type="datetimeFigureOut">
              <a:rPr lang="tr-TR" smtClean="0"/>
              <a:t>8.05.2021</a:t>
            </a:fld>
            <a:endParaRPr lang="tr-TR"/>
          </a:p>
        </p:txBody>
      </p:sp>
      <p:sp>
        <p:nvSpPr>
          <p:cNvPr id="5" name="Footer Placeholder 2"/>
          <p:cNvSpPr>
            <a:spLocks noGrp="1"/>
          </p:cNvSpPr>
          <p:nvPr>
            <p:ph type="ftr" sz="quarter" idx="11"/>
          </p:nvPr>
        </p:nvSpPr>
        <p:spPr/>
        <p:txBody>
          <a:bodyPr/>
          <a:lstStyle/>
          <a:p>
            <a:endParaRPr lang="tr-TR"/>
          </a:p>
        </p:txBody>
      </p:sp>
      <p:sp>
        <p:nvSpPr>
          <p:cNvPr id="6" name="Slide Number Placeholder 3"/>
          <p:cNvSpPr>
            <a:spLocks noGrp="1"/>
          </p:cNvSpPr>
          <p:nvPr>
            <p:ph type="sldNum" sz="quarter" idx="12"/>
          </p:nvPr>
        </p:nvSpPr>
        <p:spPr/>
        <p:txBody>
          <a:bodyPr/>
          <a:lstStyle/>
          <a:p>
            <a:fld id="{16FE954F-6209-4795-8D17-08312B55068A}" type="slidenum">
              <a:rPr lang="tr-TR" smtClean="0"/>
              <a:t>‹#›</a:t>
            </a:fld>
            <a:endParaRPr lang="tr-TR"/>
          </a:p>
        </p:txBody>
      </p:sp>
    </p:spTree>
    <p:extLst>
      <p:ext uri="{BB962C8B-B14F-4D97-AF65-F5344CB8AC3E}">
        <p14:creationId xmlns:p14="http://schemas.microsoft.com/office/powerpoint/2010/main" val="29066487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tr-TR" smtClean="0"/>
              <a:t>Asıl başlık stili için tıklatın</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7" name="Date Placeholder 4"/>
          <p:cNvSpPr>
            <a:spLocks noGrp="1"/>
          </p:cNvSpPr>
          <p:nvPr>
            <p:ph type="dt" sz="half" idx="10"/>
          </p:nvPr>
        </p:nvSpPr>
        <p:spPr/>
        <p:txBody>
          <a:bodyPr/>
          <a:lstStyle/>
          <a:p>
            <a:fld id="{C978AA92-FABB-455D-9472-B299AED8DB0B}" type="datetimeFigureOut">
              <a:rPr lang="tr-TR" smtClean="0"/>
              <a:t>8.05.2021</a:t>
            </a:fld>
            <a:endParaRPr lang="tr-TR"/>
          </a:p>
        </p:txBody>
      </p:sp>
      <p:sp>
        <p:nvSpPr>
          <p:cNvPr id="5" name="Footer Placeholder 5"/>
          <p:cNvSpPr>
            <a:spLocks noGrp="1"/>
          </p:cNvSpPr>
          <p:nvPr>
            <p:ph type="ftr" sz="quarter" idx="11"/>
          </p:nvPr>
        </p:nvSpPr>
        <p:spPr/>
        <p:txBody>
          <a:bodyPr/>
          <a:lstStyle/>
          <a:p>
            <a:endParaRPr lang="tr-TR"/>
          </a:p>
        </p:txBody>
      </p:sp>
      <p:sp>
        <p:nvSpPr>
          <p:cNvPr id="6" name="Slide Number Placeholder 6"/>
          <p:cNvSpPr>
            <a:spLocks noGrp="1"/>
          </p:cNvSpPr>
          <p:nvPr>
            <p:ph type="sldNum" sz="quarter" idx="12"/>
          </p:nvPr>
        </p:nvSpPr>
        <p:spPr/>
        <p:txBody>
          <a:bodyPr/>
          <a:lstStyle/>
          <a:p>
            <a:fld id="{16FE954F-6209-4795-8D17-08312B55068A}" type="slidenum">
              <a:rPr lang="tr-TR" smtClean="0"/>
              <a:t>‹#›</a:t>
            </a:fld>
            <a:endParaRPr lang="tr-TR"/>
          </a:p>
        </p:txBody>
      </p:sp>
    </p:spTree>
    <p:extLst>
      <p:ext uri="{BB962C8B-B14F-4D97-AF65-F5344CB8AC3E}">
        <p14:creationId xmlns:p14="http://schemas.microsoft.com/office/powerpoint/2010/main" val="3133731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tr-TR" smtClean="0"/>
              <a:t>Asıl başlık stili için tıklatın</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smtClean="0"/>
              <a:t>Resim eklemek için simgeyi tıklatın</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5" name="Date Placeholder 4"/>
          <p:cNvSpPr>
            <a:spLocks noGrp="1"/>
          </p:cNvSpPr>
          <p:nvPr>
            <p:ph type="dt" sz="half" idx="10"/>
          </p:nvPr>
        </p:nvSpPr>
        <p:spPr/>
        <p:txBody>
          <a:bodyPr/>
          <a:lstStyle/>
          <a:p>
            <a:fld id="{C978AA92-FABB-455D-9472-B299AED8DB0B}" type="datetimeFigureOut">
              <a:rPr lang="tr-TR" smtClean="0"/>
              <a:t>8.05.2021</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16FE954F-6209-4795-8D17-08312B55068A}" type="slidenum">
              <a:rPr lang="tr-TR" smtClean="0"/>
              <a:t>‹#›</a:t>
            </a:fld>
            <a:endParaRPr lang="tr-TR"/>
          </a:p>
        </p:txBody>
      </p:sp>
    </p:spTree>
    <p:extLst>
      <p:ext uri="{BB962C8B-B14F-4D97-AF65-F5344CB8AC3E}">
        <p14:creationId xmlns:p14="http://schemas.microsoft.com/office/powerpoint/2010/main" val="15139916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tr-TR" smtClean="0"/>
              <a:t>Asıl başlık stili için tıklatın</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C978AA92-FABB-455D-9472-B299AED8DB0B}" type="datetimeFigureOut">
              <a:rPr lang="tr-TR" smtClean="0"/>
              <a:t>8.05.2021</a:t>
            </a:fld>
            <a:endParaRPr lang="tr-TR"/>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tr-TR"/>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16FE954F-6209-4795-8D17-08312B55068A}" type="slidenum">
              <a:rPr lang="tr-TR" smtClean="0"/>
              <a:t>‹#›</a:t>
            </a:fld>
            <a:endParaRPr lang="tr-TR"/>
          </a:p>
        </p:txBody>
      </p:sp>
    </p:spTree>
    <p:extLst>
      <p:ext uri="{BB962C8B-B14F-4D97-AF65-F5344CB8AC3E}">
        <p14:creationId xmlns:p14="http://schemas.microsoft.com/office/powerpoint/2010/main" val="2314934634"/>
      </p:ext>
    </p:extLst>
  </p:cSld>
  <p:clrMap bg1="dk1" tx1="lt1" bg2="dk2" tx2="lt2" accent1="accent1" accent2="accent2" accent3="accent3" accent4="accent4" accent5="accent5" accent6="accent6" hlink="hlink" folHlink="folHlink"/>
  <p:sldLayoutIdLst>
    <p:sldLayoutId id="2147483858" r:id="rId1"/>
    <p:sldLayoutId id="2147483859" r:id="rId2"/>
    <p:sldLayoutId id="2147483860" r:id="rId3"/>
    <p:sldLayoutId id="2147483861" r:id="rId4"/>
    <p:sldLayoutId id="2147483862" r:id="rId5"/>
    <p:sldLayoutId id="2147483863" r:id="rId6"/>
    <p:sldLayoutId id="2147483864" r:id="rId7"/>
    <p:sldLayoutId id="2147483865" r:id="rId8"/>
    <p:sldLayoutId id="2147483866" r:id="rId9"/>
    <p:sldLayoutId id="2147483867" r:id="rId10"/>
    <p:sldLayoutId id="2147483868" r:id="rId11"/>
    <p:sldLayoutId id="2147483869" r:id="rId12"/>
    <p:sldLayoutId id="2147483870" r:id="rId13"/>
    <p:sldLayoutId id="2147483871" r:id="rId14"/>
    <p:sldLayoutId id="2147483872" r:id="rId15"/>
    <p:sldLayoutId id="2147483873" r:id="rId16"/>
    <p:sldLayoutId id="2147483874"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hyperlink" Target="https://siberci.com/stack-ve-heap-farklari-nedir/" TargetMode="External"/><Relationship Id="rId3" Type="http://schemas.openxmlformats.org/officeDocument/2006/relationships/hyperlink" Target="http://www.yazilimtuneli.com/2019/03/programlamaya-giris-ve-algoritmalar_18.html" TargetMode="External"/><Relationship Id="rId7" Type="http://schemas.openxmlformats.org/officeDocument/2006/relationships/hyperlink" Target="https://www.gokhan-gokalp.com/stack-heap-kavramlari/" TargetMode="External"/><Relationship Id="rId2" Type="http://schemas.openxmlformats.org/officeDocument/2006/relationships/hyperlink" Target="https://algoritmaveprogramlama.wordpress.com/2013/09/21/yazilim-hatalari/" TargetMode="External"/><Relationship Id="rId1" Type="http://schemas.openxmlformats.org/officeDocument/2006/relationships/slideLayout" Target="../slideLayouts/slideLayout2.xml"/><Relationship Id="rId6" Type="http://schemas.openxmlformats.org/officeDocument/2006/relationships/hyperlink" Target="https://medium.com/t%C3%BCrkiye/stack-ve-heap-kavram%C4%B1-59adcb29d454" TargetMode="External"/><Relationship Id="rId5" Type="http://schemas.openxmlformats.org/officeDocument/2006/relationships/hyperlink" Target="https://docplayer.biz.tr/5982722-Java-7-java-8-yenilikleri-ve-ozellikleri.html" TargetMode="External"/><Relationship Id="rId4" Type="http://schemas.openxmlformats.org/officeDocument/2006/relationships/hyperlink" Target="https://ozgununlu.com/blog-detay/yazilim-hatalari-nelerdir" TargetMode="External"/><Relationship Id="rId9" Type="http://schemas.openxmlformats.org/officeDocument/2006/relationships/hyperlink" Target="https://medium.com/yigit-xcodeproj/stack-ve-heap-arasindaki-fark-nedir-stack-vs-heap-c61e3d463dd7"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20.xml.rels><?xml version="1.0" encoding="UTF-8" standalone="yes"?>
<Relationships xmlns="http://schemas.openxmlformats.org/package/2006/relationships"><Relationship Id="rId3" Type="http://schemas.openxmlformats.org/officeDocument/2006/relationships/hyperlink" Target="https://farukgenc.com/java/java-8-yenilikleri-bolum-1.html" TargetMode="External"/><Relationship Id="rId2" Type="http://schemas.openxmlformats.org/officeDocument/2006/relationships/hyperlink" Target="https://docplayer.biz.tr/5982722-Java-7-java-8-yenilikleri-ve-ozellikleri.html" TargetMode="External"/><Relationship Id="rId1" Type="http://schemas.openxmlformats.org/officeDocument/2006/relationships/slideLayout" Target="../slideLayouts/slideLayout2.xml"/><Relationship Id="rId4" Type="http://schemas.openxmlformats.org/officeDocument/2006/relationships/hyperlink" Target="https://www.linkedin.com/pulse/20140409042429-11833655-java-8-ile-gelen-yenilikler/?originalSubdomain=tr" TargetMode="Externa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4.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5.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Unvan 1"/>
          <p:cNvSpPr>
            <a:spLocks noGrp="1"/>
          </p:cNvSpPr>
          <p:nvPr>
            <p:ph type="ctrTitle"/>
          </p:nvPr>
        </p:nvSpPr>
        <p:spPr>
          <a:xfrm>
            <a:off x="1524000" y="0"/>
            <a:ext cx="9144000" cy="979714"/>
          </a:xfrm>
        </p:spPr>
        <p:txBody>
          <a:bodyPr>
            <a:normAutofit fontScale="90000"/>
          </a:bodyPr>
          <a:lstStyle/>
          <a:p>
            <a:r>
              <a:rPr lang="tr-TR" dirty="0" smtClean="0"/>
              <a:t>Ödev-1</a:t>
            </a:r>
            <a:endParaRPr lang="tr-TR" dirty="0"/>
          </a:p>
        </p:txBody>
      </p:sp>
      <p:sp>
        <p:nvSpPr>
          <p:cNvPr id="3" name="Alt Başlık 2"/>
          <p:cNvSpPr>
            <a:spLocks noGrp="1"/>
          </p:cNvSpPr>
          <p:nvPr>
            <p:ph type="subTitle" idx="1"/>
          </p:nvPr>
        </p:nvSpPr>
        <p:spPr>
          <a:xfrm>
            <a:off x="1524000" y="1227909"/>
            <a:ext cx="9144000" cy="5630091"/>
          </a:xfrm>
        </p:spPr>
        <p:txBody>
          <a:bodyPr>
            <a:normAutofit/>
          </a:bodyPr>
          <a:lstStyle/>
          <a:p>
            <a:r>
              <a:rPr lang="tr-TR" dirty="0" smtClean="0">
                <a:solidFill>
                  <a:schemeClr val="tx1"/>
                </a:solidFill>
              </a:rPr>
              <a:t>1- Java nedir özellikleri diğer dillerden farkı nelerdir ?</a:t>
            </a:r>
          </a:p>
          <a:p>
            <a:r>
              <a:rPr lang="tr-TR" dirty="0" smtClean="0">
                <a:solidFill>
                  <a:schemeClr val="tx1"/>
                </a:solidFill>
              </a:rPr>
              <a:t>2- </a:t>
            </a:r>
            <a:r>
              <a:rPr lang="tr-TR" dirty="0" err="1" smtClean="0">
                <a:solidFill>
                  <a:schemeClr val="tx1"/>
                </a:solidFill>
              </a:rPr>
              <a:t>İnterpreter</a:t>
            </a:r>
            <a:r>
              <a:rPr lang="tr-TR" dirty="0" smtClean="0">
                <a:solidFill>
                  <a:schemeClr val="tx1"/>
                </a:solidFill>
              </a:rPr>
              <a:t> nedir ?</a:t>
            </a:r>
          </a:p>
          <a:p>
            <a:r>
              <a:rPr lang="tr-TR" dirty="0" smtClean="0">
                <a:solidFill>
                  <a:schemeClr val="tx1"/>
                </a:solidFill>
              </a:rPr>
              <a:t>3- Compiler nedir ?</a:t>
            </a:r>
          </a:p>
          <a:p>
            <a:r>
              <a:rPr lang="tr-TR" dirty="0" smtClean="0">
                <a:solidFill>
                  <a:schemeClr val="tx1"/>
                </a:solidFill>
              </a:rPr>
              <a:t>4- JDK – JRE – JVM arasındaki farklar nelerdir?</a:t>
            </a:r>
          </a:p>
          <a:p>
            <a:r>
              <a:rPr lang="tr-TR" dirty="0" smtClean="0">
                <a:solidFill>
                  <a:schemeClr val="tx1"/>
                </a:solidFill>
              </a:rPr>
              <a:t>5- Java 5 gelen özellikler nelerdir ?</a:t>
            </a:r>
          </a:p>
          <a:p>
            <a:r>
              <a:rPr lang="tr-TR" dirty="0" smtClean="0">
                <a:solidFill>
                  <a:schemeClr val="tx1"/>
                </a:solidFill>
              </a:rPr>
              <a:t>6- Java 6 gelen özellikler nelerdir ?</a:t>
            </a:r>
            <a:endParaRPr lang="tr-TR" dirty="0">
              <a:solidFill>
                <a:schemeClr val="tx1"/>
              </a:solidFill>
            </a:endParaRPr>
          </a:p>
        </p:txBody>
      </p:sp>
    </p:spTree>
    <p:extLst>
      <p:ext uri="{BB962C8B-B14F-4D97-AF65-F5344CB8AC3E}">
        <p14:creationId xmlns:p14="http://schemas.microsoft.com/office/powerpoint/2010/main" val="2363556695"/>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267288" y="0"/>
            <a:ext cx="9404723" cy="1400530"/>
          </a:xfrm>
        </p:spPr>
        <p:txBody>
          <a:bodyPr/>
          <a:lstStyle/>
          <a:p>
            <a:r>
              <a:rPr lang="tr-TR" dirty="0" smtClean="0"/>
              <a:t>Örnek:</a:t>
            </a:r>
            <a:endParaRPr lang="tr-TR" dirty="0"/>
          </a:p>
        </p:txBody>
      </p:sp>
      <p:pic>
        <p:nvPicPr>
          <p:cNvPr id="4" name="İçerik Yer Tutucus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97279" y="927462"/>
            <a:ext cx="8882743" cy="5316583"/>
          </a:xfrm>
        </p:spPr>
      </p:pic>
    </p:spTree>
    <p:extLst>
      <p:ext uri="{BB962C8B-B14F-4D97-AF65-F5344CB8AC3E}">
        <p14:creationId xmlns:p14="http://schemas.microsoft.com/office/powerpoint/2010/main" val="273780554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1103312" y="718458"/>
            <a:ext cx="8946541" cy="5822496"/>
          </a:xfrm>
        </p:spPr>
        <p:txBody>
          <a:bodyPr/>
          <a:lstStyle/>
          <a:p>
            <a:pPr marL="0" indent="0">
              <a:buNone/>
            </a:pPr>
            <a:r>
              <a:rPr lang="tr-TR" dirty="0" smtClean="0"/>
              <a:t>B-) Run – Time </a:t>
            </a:r>
            <a:r>
              <a:rPr lang="tr-TR" dirty="0" err="1" smtClean="0"/>
              <a:t>Error</a:t>
            </a:r>
            <a:r>
              <a:rPr lang="tr-TR" dirty="0" smtClean="0"/>
              <a:t> (Çalışma Zamanı Hataları): Programın çalıştırılması sırasında karşılaşılan hatalardır. Programcının ele alamadığı birtakım aykırı durumlar ortaya çıktığında programın işletim sistemi tarafından kesilmesi ile ortaya çıkar. Bu tip hatalarda çoğunlukla çalışan işletim sisteminin dili ile verilir. Eğer bu tip hataları kullanıcı ele almışsa, program programcının vereceği mesajlarla ve uygun şekilde sonlandırılabilir. Bu tip hataların nerelerde ve hangi şartlarda ortaya çıkabileceğin bazen kestirmek zor olabilir.</a:t>
            </a:r>
          </a:p>
          <a:p>
            <a:pPr marL="0" indent="0">
              <a:buNone/>
            </a:pPr>
            <a:r>
              <a:rPr lang="tr-TR" dirty="0" smtClean="0"/>
              <a:t>Örneğin; olmayan bir dosya açmaya çalışmak, var olan bir dosyanın üzerine yazmaya çalışmak, olmayan bir bellek kaynağından bellek ayırtmaya çalışmak.</a:t>
            </a:r>
          </a:p>
          <a:p>
            <a:pPr marL="0" indent="0">
              <a:buNone/>
            </a:pPr>
            <a:endParaRPr lang="tr-TR" dirty="0"/>
          </a:p>
        </p:txBody>
      </p:sp>
      <p:pic>
        <p:nvPicPr>
          <p:cNvPr id="4" name="Resi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64429" y="4235904"/>
            <a:ext cx="3810000" cy="2305050"/>
          </a:xfrm>
          <a:prstGeom prst="rect">
            <a:avLst/>
          </a:prstGeom>
        </p:spPr>
      </p:pic>
    </p:spTree>
    <p:extLst>
      <p:ext uri="{BB962C8B-B14F-4D97-AF65-F5344CB8AC3E}">
        <p14:creationId xmlns:p14="http://schemas.microsoft.com/office/powerpoint/2010/main" val="378825519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1031966" y="548640"/>
            <a:ext cx="9300754" cy="5721531"/>
          </a:xfrm>
        </p:spPr>
        <p:txBody>
          <a:bodyPr/>
          <a:lstStyle/>
          <a:p>
            <a:pPr marL="0" indent="0">
              <a:buNone/>
            </a:pPr>
            <a:r>
              <a:rPr lang="tr-TR" dirty="0" smtClean="0"/>
              <a:t>C-) </a:t>
            </a:r>
            <a:r>
              <a:rPr lang="tr-TR" dirty="0" err="1" smtClean="0"/>
              <a:t>Logic</a:t>
            </a:r>
            <a:r>
              <a:rPr lang="tr-TR" dirty="0" smtClean="0"/>
              <a:t> </a:t>
            </a:r>
            <a:r>
              <a:rPr lang="tr-TR" dirty="0" err="1" smtClean="0"/>
              <a:t>Error</a:t>
            </a:r>
            <a:r>
              <a:rPr lang="tr-TR" dirty="0"/>
              <a:t> </a:t>
            </a:r>
            <a:r>
              <a:rPr lang="tr-TR" dirty="0" smtClean="0"/>
              <a:t>(</a:t>
            </a:r>
            <a:r>
              <a:rPr lang="tr-TR" dirty="0" err="1" smtClean="0"/>
              <a:t>Bug</a:t>
            </a:r>
            <a:r>
              <a:rPr lang="tr-TR" dirty="0" smtClean="0"/>
              <a:t>) – Mantıksal Hatalar(Böcek): Karşılaşılabilecek en tehlikeli hatadır. Programlama mantığında birtakım şeylerin yanlış düşünülmesinden kaynaklanır. Hata test aşamasında ortaya çıkar. Hesaplanması gereken veya bulunması gereken değerlerin eksik veya yanlış hesaplanması ile tespit edilir. Bu sorunun giderilebilmesi için analiz aşamasına kadar geri dönülmesi gerekmektedir. </a:t>
            </a:r>
          </a:p>
          <a:p>
            <a:pPr marL="0" indent="0">
              <a:buNone/>
            </a:pPr>
            <a:r>
              <a:rPr lang="tr-TR" dirty="0" smtClean="0"/>
              <a:t>Örneğin, hesaplanması gereken veya bulunması gereken değerlerin eksik veya yanlış hesaplanması.</a:t>
            </a:r>
          </a:p>
          <a:p>
            <a:pPr marL="0" indent="0">
              <a:buNone/>
            </a:pPr>
            <a:endParaRPr lang="tr-TR" dirty="0" smtClean="0"/>
          </a:p>
          <a:p>
            <a:pPr marL="0" indent="0">
              <a:buNone/>
            </a:pPr>
            <a:endParaRPr lang="tr-TR" dirty="0"/>
          </a:p>
        </p:txBody>
      </p:sp>
    </p:spTree>
    <p:extLst>
      <p:ext uri="{BB962C8B-B14F-4D97-AF65-F5344CB8AC3E}">
        <p14:creationId xmlns:p14="http://schemas.microsoft.com/office/powerpoint/2010/main" val="257031143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645130" y="243713"/>
            <a:ext cx="9404723" cy="971133"/>
          </a:xfrm>
        </p:spPr>
        <p:txBody>
          <a:bodyPr/>
          <a:lstStyle/>
          <a:p>
            <a:r>
              <a:rPr lang="tr-TR" dirty="0"/>
              <a:t>3-Heap </a:t>
            </a:r>
            <a:r>
              <a:rPr lang="tr-TR" dirty="0" err="1"/>
              <a:t>memory</a:t>
            </a:r>
            <a:r>
              <a:rPr lang="tr-TR" dirty="0"/>
              <a:t> nedir bize ne gibi avantajları vardır ?</a:t>
            </a:r>
            <a:br>
              <a:rPr lang="tr-TR" dirty="0"/>
            </a:br>
            <a:endParaRPr lang="tr-TR" dirty="0"/>
          </a:p>
        </p:txBody>
      </p:sp>
      <p:sp>
        <p:nvSpPr>
          <p:cNvPr id="3" name="İçerik Yer Tutucusu 2"/>
          <p:cNvSpPr>
            <a:spLocks noGrp="1"/>
          </p:cNvSpPr>
          <p:nvPr>
            <p:ph idx="1"/>
          </p:nvPr>
        </p:nvSpPr>
        <p:spPr>
          <a:xfrm>
            <a:off x="645130" y="1763486"/>
            <a:ext cx="9404723" cy="4484913"/>
          </a:xfrm>
        </p:spPr>
        <p:txBody>
          <a:bodyPr/>
          <a:lstStyle/>
          <a:p>
            <a:pPr marL="0" indent="0">
              <a:buNone/>
            </a:pPr>
            <a:r>
              <a:rPr lang="tr-TR" dirty="0" smtClean="0"/>
              <a:t>Boyutu büyük ya da belli olmayan verileri saklamak için kullanılan </a:t>
            </a:r>
            <a:r>
              <a:rPr lang="tr-TR" dirty="0" err="1" smtClean="0"/>
              <a:t>segmenttir</a:t>
            </a:r>
            <a:r>
              <a:rPr lang="tr-TR" dirty="0" smtClean="0"/>
              <a:t>. </a:t>
            </a:r>
            <a:r>
              <a:rPr lang="tr-TR" dirty="0" err="1" smtClean="0"/>
              <a:t>RAM’in</a:t>
            </a:r>
            <a:r>
              <a:rPr lang="tr-TR" dirty="0" smtClean="0"/>
              <a:t> mantıksal bölümüdür. Referans değerleri saklanmaktadır. Sakladığımız verinin yaşam süresini kontrol etmek istediğimiz zamanlarda kullanırız.</a:t>
            </a:r>
          </a:p>
          <a:p>
            <a:pPr marL="0" indent="0">
              <a:buNone/>
            </a:pPr>
            <a:r>
              <a:rPr lang="tr-TR" u="sng" dirty="0" err="1" smtClean="0"/>
              <a:t>Heap</a:t>
            </a:r>
            <a:r>
              <a:rPr lang="tr-TR" u="sng" dirty="0" smtClean="0"/>
              <a:t> Memory Avantajları:</a:t>
            </a:r>
          </a:p>
          <a:p>
            <a:pPr marL="0" indent="0">
              <a:buNone/>
            </a:pPr>
            <a:r>
              <a:rPr lang="tr-TR" dirty="0" smtClean="0"/>
              <a:t>Boyut olarak sınırlamaz.</a:t>
            </a:r>
          </a:p>
          <a:p>
            <a:pPr marL="0" indent="0">
              <a:buNone/>
            </a:pPr>
            <a:r>
              <a:rPr lang="tr-TR" dirty="0" smtClean="0"/>
              <a:t>Ayırdığın veriye erişim kısıtlı değildir yani veriyi silmediğiniz taktirde istediğiniz yerde ayrılan verinin saklanıldığı yerin adresi bulunduğu sürece o veriye erişebilirsiniz</a:t>
            </a:r>
          </a:p>
        </p:txBody>
      </p:sp>
    </p:spTree>
    <p:extLst>
      <p:ext uri="{BB962C8B-B14F-4D97-AF65-F5344CB8AC3E}">
        <p14:creationId xmlns:p14="http://schemas.microsoft.com/office/powerpoint/2010/main" val="19445877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645130" y="165335"/>
            <a:ext cx="9404723" cy="1400530"/>
          </a:xfrm>
        </p:spPr>
        <p:txBody>
          <a:bodyPr/>
          <a:lstStyle/>
          <a:p>
            <a:r>
              <a:rPr lang="tr-TR" dirty="0"/>
              <a:t>4-Stack </a:t>
            </a:r>
            <a:r>
              <a:rPr lang="tr-TR" dirty="0" err="1"/>
              <a:t>memory</a:t>
            </a:r>
            <a:r>
              <a:rPr lang="tr-TR" dirty="0"/>
              <a:t> nedir bize ne gibi avantajları vardır ?</a:t>
            </a:r>
          </a:p>
        </p:txBody>
      </p:sp>
      <p:sp>
        <p:nvSpPr>
          <p:cNvPr id="3" name="İçerik Yer Tutucusu 2"/>
          <p:cNvSpPr>
            <a:spLocks noGrp="1"/>
          </p:cNvSpPr>
          <p:nvPr>
            <p:ph idx="1"/>
          </p:nvPr>
        </p:nvSpPr>
        <p:spPr>
          <a:xfrm>
            <a:off x="645130" y="1737360"/>
            <a:ext cx="9404723" cy="4511039"/>
          </a:xfrm>
        </p:spPr>
        <p:txBody>
          <a:bodyPr/>
          <a:lstStyle/>
          <a:p>
            <a:pPr marL="0" indent="0">
              <a:buNone/>
            </a:pPr>
            <a:r>
              <a:rPr lang="tr-TR" dirty="0" smtClean="0"/>
              <a:t>Programdaki aktif fonksiyonların </a:t>
            </a:r>
            <a:r>
              <a:rPr lang="tr-TR" dirty="0" err="1" smtClean="0"/>
              <a:t>Stack</a:t>
            </a:r>
            <a:r>
              <a:rPr lang="tr-TR" dirty="0" smtClean="0"/>
              <a:t> </a:t>
            </a:r>
            <a:r>
              <a:rPr lang="tr-TR" dirty="0" err="1" smtClean="0"/>
              <a:t>frame’lerini</a:t>
            </a:r>
            <a:r>
              <a:rPr lang="tr-TR" dirty="0" smtClean="0"/>
              <a:t> üst üste yığın halinde saklar, fonksiyon bitince de o fonksiyonun </a:t>
            </a:r>
            <a:r>
              <a:rPr lang="tr-TR" dirty="0" err="1" smtClean="0"/>
              <a:t>Stack</a:t>
            </a:r>
            <a:r>
              <a:rPr lang="tr-TR" dirty="0" smtClean="0"/>
              <a:t> </a:t>
            </a:r>
            <a:r>
              <a:rPr lang="tr-TR" dirty="0" err="1" smtClean="0"/>
              <a:t>frame’i</a:t>
            </a:r>
            <a:r>
              <a:rPr lang="tr-TR" dirty="0" smtClean="0"/>
              <a:t> </a:t>
            </a:r>
            <a:r>
              <a:rPr lang="tr-TR" dirty="0" err="1" smtClean="0"/>
              <a:t>Stack</a:t>
            </a:r>
            <a:r>
              <a:rPr lang="tr-TR" dirty="0" smtClean="0"/>
              <a:t> </a:t>
            </a:r>
            <a:r>
              <a:rPr lang="tr-TR" dirty="0" err="1" smtClean="0"/>
              <a:t>segmentlerinden</a:t>
            </a:r>
            <a:r>
              <a:rPr lang="tr-TR" dirty="0" smtClean="0"/>
              <a:t> çıkarılır (pop), </a:t>
            </a:r>
            <a:r>
              <a:rPr lang="tr-TR" dirty="0" err="1" smtClean="0"/>
              <a:t>Stack</a:t>
            </a:r>
            <a:r>
              <a:rPr lang="tr-TR" dirty="0" smtClean="0"/>
              <a:t> </a:t>
            </a:r>
            <a:r>
              <a:rPr lang="tr-TR" dirty="0" err="1" smtClean="0"/>
              <a:t>frame’i</a:t>
            </a:r>
            <a:r>
              <a:rPr lang="tr-TR" dirty="0" smtClean="0"/>
              <a:t> fonksiyonun parametreleri ve yerel (</a:t>
            </a:r>
            <a:r>
              <a:rPr lang="tr-TR" dirty="0" err="1" smtClean="0"/>
              <a:t>local</a:t>
            </a:r>
            <a:r>
              <a:rPr lang="tr-TR" dirty="0" smtClean="0"/>
              <a:t>) değişkenlerinin tümünü içerir. Değer tipleri, </a:t>
            </a:r>
            <a:r>
              <a:rPr lang="tr-TR" dirty="0" err="1" smtClean="0"/>
              <a:t>pointer</a:t>
            </a:r>
            <a:r>
              <a:rPr lang="tr-TR" dirty="0" smtClean="0"/>
              <a:t> ve adresler saklanır.</a:t>
            </a:r>
          </a:p>
          <a:p>
            <a:pPr marL="0" indent="0">
              <a:buNone/>
            </a:pPr>
            <a:r>
              <a:rPr lang="tr-TR" u="sng" dirty="0" err="1" smtClean="0"/>
              <a:t>Stack</a:t>
            </a:r>
            <a:r>
              <a:rPr lang="tr-TR" u="sng" dirty="0" smtClean="0"/>
              <a:t> Memory Avantajları:</a:t>
            </a:r>
          </a:p>
          <a:p>
            <a:pPr marL="0" indent="0">
              <a:buNone/>
            </a:pPr>
            <a:r>
              <a:rPr lang="tr-TR" dirty="0" smtClean="0"/>
              <a:t>LIFO mantığında çalışır, yani son gelen ilk olarak çıkar.</a:t>
            </a:r>
          </a:p>
          <a:p>
            <a:pPr marL="0" indent="0">
              <a:buNone/>
            </a:pPr>
            <a:r>
              <a:rPr lang="tr-TR" dirty="0" err="1" smtClean="0"/>
              <a:t>Heap’e</a:t>
            </a:r>
            <a:r>
              <a:rPr lang="tr-TR" dirty="0" smtClean="0"/>
              <a:t> göre oldukça hızlıdır. Ulaşılmak istenilen veriler art arda sıralanmış olur.</a:t>
            </a:r>
          </a:p>
          <a:p>
            <a:pPr marL="0" indent="0">
              <a:buNone/>
            </a:pPr>
            <a:r>
              <a:rPr lang="tr-TR" dirty="0" smtClean="0"/>
              <a:t>Yönetimi nispeten kolaydır.</a:t>
            </a:r>
          </a:p>
          <a:p>
            <a:pPr marL="0" indent="0">
              <a:buNone/>
            </a:pPr>
            <a:endParaRPr lang="tr-TR" u="sng" dirty="0" smtClean="0"/>
          </a:p>
          <a:p>
            <a:pPr marL="0" indent="0">
              <a:buNone/>
            </a:pPr>
            <a:endParaRPr lang="tr-TR" dirty="0" smtClean="0"/>
          </a:p>
          <a:p>
            <a:pPr marL="0" indent="0">
              <a:buNone/>
            </a:pPr>
            <a:endParaRPr lang="tr-TR" dirty="0"/>
          </a:p>
        </p:txBody>
      </p:sp>
    </p:spTree>
    <p:extLst>
      <p:ext uri="{BB962C8B-B14F-4D97-AF65-F5344CB8AC3E}">
        <p14:creationId xmlns:p14="http://schemas.microsoft.com/office/powerpoint/2010/main" val="114436592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1064124" y="563752"/>
            <a:ext cx="8946541" cy="5902362"/>
          </a:xfrm>
        </p:spPr>
        <p:txBody>
          <a:bodyPr>
            <a:normAutofit lnSpcReduction="10000"/>
          </a:bodyPr>
          <a:lstStyle/>
          <a:p>
            <a:pPr marL="0" indent="0">
              <a:buNone/>
            </a:pPr>
            <a:r>
              <a:rPr lang="tr-TR" dirty="0" smtClean="0"/>
              <a:t>                                                         </a:t>
            </a:r>
            <a:r>
              <a:rPr lang="tr-TR" dirty="0" err="1" smtClean="0"/>
              <a:t>Stack</a:t>
            </a:r>
            <a:r>
              <a:rPr lang="tr-TR" dirty="0" smtClean="0"/>
              <a:t>                     </a:t>
            </a:r>
            <a:r>
              <a:rPr lang="tr-TR" dirty="0" err="1" smtClean="0"/>
              <a:t>Heap</a:t>
            </a:r>
            <a:r>
              <a:rPr lang="tr-TR" dirty="0" smtClean="0"/>
              <a:t>                                   </a:t>
            </a:r>
          </a:p>
          <a:p>
            <a:pPr marL="0" indent="0">
              <a:buNone/>
            </a:pPr>
            <a:endParaRPr lang="tr-TR" dirty="0"/>
          </a:p>
          <a:p>
            <a:pPr marL="0" indent="0">
              <a:buNone/>
            </a:pPr>
            <a:r>
              <a:rPr lang="tr-TR" dirty="0" err="1" smtClean="0"/>
              <a:t>İnt</a:t>
            </a:r>
            <a:r>
              <a:rPr lang="tr-TR" dirty="0" smtClean="0"/>
              <a:t> a = 5;                                                 5</a:t>
            </a:r>
          </a:p>
          <a:p>
            <a:pPr marL="0" indent="0">
              <a:buNone/>
            </a:pPr>
            <a:r>
              <a:rPr lang="tr-TR" dirty="0" smtClean="0"/>
              <a:t>                                                                    a</a:t>
            </a:r>
            <a:endParaRPr lang="tr-TR" dirty="0"/>
          </a:p>
          <a:p>
            <a:pPr marL="0" indent="0">
              <a:buNone/>
            </a:pPr>
            <a:r>
              <a:rPr lang="tr-TR" dirty="0" err="1" smtClean="0"/>
              <a:t>İnt</a:t>
            </a:r>
            <a:r>
              <a:rPr lang="tr-TR" dirty="0" smtClean="0"/>
              <a:t> b = a;                                                 5</a:t>
            </a:r>
          </a:p>
          <a:p>
            <a:pPr marL="0" indent="0">
              <a:buNone/>
            </a:pPr>
            <a:r>
              <a:rPr lang="tr-TR" dirty="0" smtClean="0"/>
              <a:t>                                                                    b</a:t>
            </a:r>
          </a:p>
          <a:p>
            <a:pPr marL="0" indent="0">
              <a:buNone/>
            </a:pPr>
            <a:r>
              <a:rPr lang="tr-TR" dirty="0" err="1" smtClean="0"/>
              <a:t>Person</a:t>
            </a:r>
            <a:r>
              <a:rPr lang="tr-TR" dirty="0" smtClean="0"/>
              <a:t> p1 = </a:t>
            </a:r>
            <a:r>
              <a:rPr lang="tr-TR" dirty="0" err="1" smtClean="0"/>
              <a:t>new</a:t>
            </a:r>
            <a:r>
              <a:rPr lang="tr-TR" dirty="0" smtClean="0"/>
              <a:t> </a:t>
            </a:r>
            <a:r>
              <a:rPr lang="tr-TR" dirty="0" err="1" smtClean="0"/>
              <a:t>Person</a:t>
            </a:r>
            <a:r>
              <a:rPr lang="tr-TR" dirty="0" smtClean="0"/>
              <a:t>();                   @</a:t>
            </a:r>
          </a:p>
          <a:p>
            <a:pPr marL="0" indent="0">
              <a:buNone/>
            </a:pPr>
            <a:r>
              <a:rPr lang="tr-TR" dirty="0" smtClean="0"/>
              <a:t>                                                                    p1</a:t>
            </a:r>
            <a:endParaRPr lang="tr-TR" dirty="0"/>
          </a:p>
          <a:p>
            <a:pPr marL="0" indent="0">
              <a:buNone/>
            </a:pPr>
            <a:r>
              <a:rPr lang="tr-TR" dirty="0" err="1"/>
              <a:t>Person</a:t>
            </a:r>
            <a:r>
              <a:rPr lang="tr-TR" dirty="0"/>
              <a:t> </a:t>
            </a:r>
            <a:r>
              <a:rPr lang="tr-TR" dirty="0" smtClean="0"/>
              <a:t>p2 </a:t>
            </a:r>
            <a:r>
              <a:rPr lang="tr-TR" dirty="0"/>
              <a:t>= </a:t>
            </a:r>
            <a:r>
              <a:rPr lang="tr-TR" dirty="0" smtClean="0"/>
              <a:t>p1;                                      @</a:t>
            </a:r>
            <a:endParaRPr lang="tr-TR" dirty="0"/>
          </a:p>
          <a:p>
            <a:pPr marL="0" indent="0">
              <a:buNone/>
            </a:pPr>
            <a:r>
              <a:rPr lang="tr-TR" dirty="0" smtClean="0"/>
              <a:t>                                                                     p2</a:t>
            </a:r>
          </a:p>
          <a:p>
            <a:pPr marL="0" indent="0">
              <a:buNone/>
            </a:pPr>
            <a:endParaRPr lang="tr-TR" dirty="0" smtClean="0"/>
          </a:p>
          <a:p>
            <a:pPr marL="0" indent="0">
              <a:buNone/>
            </a:pPr>
            <a:endParaRPr lang="tr-TR" dirty="0"/>
          </a:p>
          <a:p>
            <a:pPr marL="0" indent="0">
              <a:buNone/>
            </a:pPr>
            <a:endParaRPr lang="tr-TR" dirty="0" smtClean="0"/>
          </a:p>
          <a:p>
            <a:pPr marL="0" indent="0">
              <a:buNone/>
            </a:pPr>
            <a:r>
              <a:rPr lang="tr-TR" dirty="0"/>
              <a:t> </a:t>
            </a:r>
            <a:r>
              <a:rPr lang="tr-TR" dirty="0" smtClean="0"/>
              <a:t>                                                      Value </a:t>
            </a:r>
            <a:r>
              <a:rPr lang="tr-TR" dirty="0" err="1" smtClean="0"/>
              <a:t>Types</a:t>
            </a:r>
            <a:r>
              <a:rPr lang="tr-TR" dirty="0" smtClean="0"/>
              <a:t>                    </a:t>
            </a:r>
            <a:r>
              <a:rPr lang="tr-TR" dirty="0" err="1" smtClean="0"/>
              <a:t>Referance</a:t>
            </a:r>
            <a:r>
              <a:rPr lang="tr-TR" dirty="0" smtClean="0"/>
              <a:t> </a:t>
            </a:r>
            <a:r>
              <a:rPr lang="tr-TR" dirty="0" err="1" smtClean="0"/>
              <a:t>Types</a:t>
            </a:r>
            <a:endParaRPr lang="tr-TR" dirty="0" smtClean="0"/>
          </a:p>
          <a:p>
            <a:pPr marL="0" indent="0">
              <a:buNone/>
            </a:pPr>
            <a:endParaRPr lang="tr-TR" dirty="0"/>
          </a:p>
        </p:txBody>
      </p:sp>
      <p:sp>
        <p:nvSpPr>
          <p:cNvPr id="4" name="Dikdörtgen 3"/>
          <p:cNvSpPr/>
          <p:nvPr/>
        </p:nvSpPr>
        <p:spPr>
          <a:xfrm>
            <a:off x="4937759" y="1097280"/>
            <a:ext cx="1894115" cy="4572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5" name="Dikdörtgen 4"/>
          <p:cNvSpPr/>
          <p:nvPr/>
        </p:nvSpPr>
        <p:spPr>
          <a:xfrm>
            <a:off x="5355771" y="1332411"/>
            <a:ext cx="653143" cy="61395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7" name="Dikdörtgen 6"/>
          <p:cNvSpPr/>
          <p:nvPr/>
        </p:nvSpPr>
        <p:spPr>
          <a:xfrm>
            <a:off x="5355770" y="2267430"/>
            <a:ext cx="653143" cy="50016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8" name="Dikdörtgen 7"/>
          <p:cNvSpPr/>
          <p:nvPr/>
        </p:nvSpPr>
        <p:spPr>
          <a:xfrm>
            <a:off x="5355770" y="2900978"/>
            <a:ext cx="653143" cy="61395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9" name="Dikdörtgen 8"/>
          <p:cNvSpPr/>
          <p:nvPr/>
        </p:nvSpPr>
        <p:spPr>
          <a:xfrm>
            <a:off x="5368833" y="3706391"/>
            <a:ext cx="653143" cy="57649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0" name="Dikdörtgen 9"/>
          <p:cNvSpPr/>
          <p:nvPr/>
        </p:nvSpPr>
        <p:spPr>
          <a:xfrm>
            <a:off x="6831874" y="1097280"/>
            <a:ext cx="4428309" cy="4572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1" name="Dikdörtgen 10"/>
          <p:cNvSpPr/>
          <p:nvPr/>
        </p:nvSpPr>
        <p:spPr>
          <a:xfrm>
            <a:off x="7249886" y="2495006"/>
            <a:ext cx="548640" cy="4702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2" name="Dikdörtgen 11"/>
          <p:cNvSpPr/>
          <p:nvPr/>
        </p:nvSpPr>
        <p:spPr>
          <a:xfrm>
            <a:off x="7772400" y="2495006"/>
            <a:ext cx="548640" cy="4702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3" name="Dikdörtgen 12"/>
          <p:cNvSpPr/>
          <p:nvPr/>
        </p:nvSpPr>
        <p:spPr>
          <a:xfrm>
            <a:off x="8321040" y="2495741"/>
            <a:ext cx="548640" cy="4702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4" name="Dikdörtgen 13"/>
          <p:cNvSpPr/>
          <p:nvPr/>
        </p:nvSpPr>
        <p:spPr>
          <a:xfrm>
            <a:off x="8843554" y="2495006"/>
            <a:ext cx="548640" cy="4702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6" name="Dikdörtgen 15"/>
          <p:cNvSpPr/>
          <p:nvPr/>
        </p:nvSpPr>
        <p:spPr>
          <a:xfrm>
            <a:off x="10437222" y="2494270"/>
            <a:ext cx="548640" cy="4702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7" name="Dikdörtgen 16"/>
          <p:cNvSpPr/>
          <p:nvPr/>
        </p:nvSpPr>
        <p:spPr>
          <a:xfrm>
            <a:off x="9901808" y="2494271"/>
            <a:ext cx="548640" cy="4702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8" name="Dikdörtgen 17"/>
          <p:cNvSpPr/>
          <p:nvPr/>
        </p:nvSpPr>
        <p:spPr>
          <a:xfrm>
            <a:off x="9366068" y="2494271"/>
            <a:ext cx="548640" cy="4702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cxnSp>
        <p:nvCxnSpPr>
          <p:cNvPr id="20" name="Düz Ok Bağlayıcısı 19"/>
          <p:cNvCxnSpPr/>
          <p:nvPr/>
        </p:nvCxnSpPr>
        <p:spPr>
          <a:xfrm flipV="1">
            <a:off x="6113417" y="2767596"/>
            <a:ext cx="953589" cy="6156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Düz Ok Bağlayıcısı 21"/>
          <p:cNvCxnSpPr/>
          <p:nvPr/>
        </p:nvCxnSpPr>
        <p:spPr>
          <a:xfrm flipV="1">
            <a:off x="6113417" y="3075438"/>
            <a:ext cx="1227909" cy="12353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8161275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645130" y="243712"/>
            <a:ext cx="9404723" cy="1400530"/>
          </a:xfrm>
        </p:spPr>
        <p:txBody>
          <a:bodyPr/>
          <a:lstStyle/>
          <a:p>
            <a:pPr algn="ctr"/>
            <a:r>
              <a:rPr lang="tr-TR" dirty="0" smtClean="0"/>
              <a:t>Kaynakça</a:t>
            </a:r>
            <a:endParaRPr lang="tr-TR" dirty="0"/>
          </a:p>
        </p:txBody>
      </p:sp>
      <p:sp>
        <p:nvSpPr>
          <p:cNvPr id="3" name="İçerik Yer Tutucusu 2"/>
          <p:cNvSpPr>
            <a:spLocks noGrp="1"/>
          </p:cNvSpPr>
          <p:nvPr>
            <p:ph idx="1"/>
          </p:nvPr>
        </p:nvSpPr>
        <p:spPr>
          <a:xfrm>
            <a:off x="645130" y="1644242"/>
            <a:ext cx="9404723" cy="4604157"/>
          </a:xfrm>
        </p:spPr>
        <p:txBody>
          <a:bodyPr>
            <a:normAutofit lnSpcReduction="10000"/>
          </a:bodyPr>
          <a:lstStyle/>
          <a:p>
            <a:pPr marL="0" indent="0">
              <a:buNone/>
            </a:pPr>
            <a:r>
              <a:rPr lang="tr-TR" dirty="0">
                <a:hlinkClick r:id="rId2"/>
              </a:rPr>
              <a:t>https://algoritmaveprogramlama.wordpress.com/2013/09/21/yazilim-hatalari</a:t>
            </a:r>
            <a:r>
              <a:rPr lang="tr-TR" dirty="0" smtClean="0">
                <a:hlinkClick r:id="rId2"/>
              </a:rPr>
              <a:t>/</a:t>
            </a:r>
            <a:endParaRPr lang="tr-TR" dirty="0" smtClean="0"/>
          </a:p>
          <a:p>
            <a:pPr marL="0" indent="0">
              <a:buNone/>
            </a:pPr>
            <a:r>
              <a:rPr lang="tr-TR" dirty="0">
                <a:hlinkClick r:id="rId3"/>
              </a:rPr>
              <a:t>http://</a:t>
            </a:r>
            <a:r>
              <a:rPr lang="tr-TR" dirty="0" smtClean="0">
                <a:hlinkClick r:id="rId3"/>
              </a:rPr>
              <a:t>www.yazilimtuneli.com/2019/03/programlamaya-giris-ve-algoritmalar_18.html</a:t>
            </a:r>
            <a:endParaRPr lang="tr-TR" dirty="0" smtClean="0"/>
          </a:p>
          <a:p>
            <a:pPr marL="0" indent="0">
              <a:buNone/>
            </a:pPr>
            <a:r>
              <a:rPr lang="tr-TR" dirty="0">
                <a:hlinkClick r:id="rId4"/>
              </a:rPr>
              <a:t>https://</a:t>
            </a:r>
            <a:r>
              <a:rPr lang="tr-TR" dirty="0" smtClean="0">
                <a:hlinkClick r:id="rId4"/>
              </a:rPr>
              <a:t>ozgununlu.com/blog-detay/yazilim-hatalari-nelerdir</a:t>
            </a:r>
            <a:endParaRPr lang="tr-TR" dirty="0" smtClean="0"/>
          </a:p>
          <a:p>
            <a:pPr marL="0" indent="0">
              <a:buNone/>
            </a:pPr>
            <a:r>
              <a:rPr lang="tr-TR" dirty="0">
                <a:hlinkClick r:id="rId5"/>
              </a:rPr>
              <a:t>https://</a:t>
            </a:r>
            <a:r>
              <a:rPr lang="tr-TR" dirty="0" smtClean="0">
                <a:hlinkClick r:id="rId5"/>
              </a:rPr>
              <a:t>docplayer.biz.tr/5982722-Java-7-java-8-yenilikleri-ve-ozellikleri.html</a:t>
            </a:r>
            <a:endParaRPr lang="tr-TR" dirty="0" smtClean="0"/>
          </a:p>
          <a:p>
            <a:pPr marL="0" indent="0">
              <a:buNone/>
            </a:pPr>
            <a:r>
              <a:rPr lang="tr-TR" dirty="0">
                <a:hlinkClick r:id="rId6"/>
              </a:rPr>
              <a:t>https://</a:t>
            </a:r>
            <a:r>
              <a:rPr lang="tr-TR" dirty="0" smtClean="0">
                <a:hlinkClick r:id="rId6"/>
              </a:rPr>
              <a:t>medium.com/t%C3%BCrkiye/stack-ve-heap-kavram%C4%B1-59adcb29d454</a:t>
            </a:r>
            <a:endParaRPr lang="tr-TR" dirty="0" smtClean="0"/>
          </a:p>
          <a:p>
            <a:pPr marL="0" indent="0">
              <a:buNone/>
            </a:pPr>
            <a:r>
              <a:rPr lang="tr-TR" dirty="0">
                <a:hlinkClick r:id="rId7"/>
              </a:rPr>
              <a:t>https://www.gokhan-gokalp.com/stack-heap-kavramlari</a:t>
            </a:r>
            <a:r>
              <a:rPr lang="tr-TR" dirty="0" smtClean="0">
                <a:hlinkClick r:id="rId7"/>
              </a:rPr>
              <a:t>/</a:t>
            </a:r>
            <a:endParaRPr lang="tr-TR" dirty="0" smtClean="0"/>
          </a:p>
          <a:p>
            <a:pPr marL="0" indent="0">
              <a:buNone/>
            </a:pPr>
            <a:r>
              <a:rPr lang="tr-TR" dirty="0">
                <a:hlinkClick r:id="rId8"/>
              </a:rPr>
              <a:t>https://siberci.com/stack-ve-heap-farklari-nedir</a:t>
            </a:r>
            <a:r>
              <a:rPr lang="tr-TR" dirty="0" smtClean="0">
                <a:hlinkClick r:id="rId8"/>
              </a:rPr>
              <a:t>/</a:t>
            </a:r>
            <a:endParaRPr lang="tr-TR" dirty="0" smtClean="0"/>
          </a:p>
          <a:p>
            <a:pPr marL="0" indent="0">
              <a:buNone/>
            </a:pPr>
            <a:r>
              <a:rPr lang="tr-TR" dirty="0">
                <a:hlinkClick r:id="rId9"/>
              </a:rPr>
              <a:t>https://</a:t>
            </a:r>
            <a:r>
              <a:rPr lang="tr-TR" dirty="0" smtClean="0">
                <a:hlinkClick r:id="rId9"/>
              </a:rPr>
              <a:t>medium.com/yigit-xcodeproj/stack-ve-heap-arasindaki-fark-nedir-stack-vs-heap-c61e3d463dd7</a:t>
            </a:r>
            <a:endParaRPr lang="tr-TR" dirty="0" smtClean="0"/>
          </a:p>
          <a:p>
            <a:pPr marL="0" indent="0">
              <a:buNone/>
            </a:pPr>
            <a:endParaRPr lang="tr-TR" dirty="0"/>
          </a:p>
        </p:txBody>
      </p:sp>
    </p:spTree>
    <p:extLst>
      <p:ext uri="{BB962C8B-B14F-4D97-AF65-F5344CB8AC3E}">
        <p14:creationId xmlns:p14="http://schemas.microsoft.com/office/powerpoint/2010/main" val="22636843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pPr algn="ctr"/>
            <a:r>
              <a:rPr lang="tr-TR" dirty="0" smtClean="0"/>
              <a:t>ÖDEV-3</a:t>
            </a:r>
            <a:r>
              <a:rPr lang="tr-TR" dirty="0"/>
              <a:t/>
            </a:r>
            <a:br>
              <a:rPr lang="tr-TR" dirty="0"/>
            </a:br>
            <a:r>
              <a:rPr lang="tr-TR" dirty="0"/>
              <a:t>İrfan Can ÖZTUNÇ</a:t>
            </a:r>
          </a:p>
        </p:txBody>
      </p:sp>
      <p:sp>
        <p:nvSpPr>
          <p:cNvPr id="3" name="İçerik Yer Tutucusu 2"/>
          <p:cNvSpPr>
            <a:spLocks noGrp="1"/>
          </p:cNvSpPr>
          <p:nvPr>
            <p:ph idx="1"/>
          </p:nvPr>
        </p:nvSpPr>
        <p:spPr>
          <a:xfrm>
            <a:off x="646112" y="1853248"/>
            <a:ext cx="9403742" cy="4395151"/>
          </a:xfrm>
        </p:spPr>
        <p:txBody>
          <a:bodyPr/>
          <a:lstStyle/>
          <a:p>
            <a:pPr marL="0" indent="0">
              <a:buNone/>
            </a:pPr>
            <a:r>
              <a:rPr lang="tr-TR" dirty="0"/>
              <a:t>1-Java </a:t>
            </a:r>
            <a:r>
              <a:rPr lang="tr-TR" dirty="0" smtClean="0"/>
              <a:t>8 </a:t>
            </a:r>
            <a:r>
              <a:rPr lang="tr-TR" dirty="0"/>
              <a:t>gelen özellikler nelerdir ?</a:t>
            </a:r>
          </a:p>
          <a:p>
            <a:pPr marL="0" indent="0">
              <a:buNone/>
            </a:pPr>
            <a:endParaRPr lang="tr-TR" dirty="0"/>
          </a:p>
        </p:txBody>
      </p:sp>
    </p:spTree>
    <p:extLst>
      <p:ext uri="{BB962C8B-B14F-4D97-AF65-F5344CB8AC3E}">
        <p14:creationId xmlns:p14="http://schemas.microsoft.com/office/powerpoint/2010/main" val="14332211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1-Java </a:t>
            </a:r>
            <a:r>
              <a:rPr lang="tr-TR" dirty="0" smtClean="0"/>
              <a:t>8 </a:t>
            </a:r>
            <a:r>
              <a:rPr lang="tr-TR" dirty="0"/>
              <a:t>gelen özellikler nelerdir ?</a:t>
            </a:r>
            <a:br>
              <a:rPr lang="tr-TR" dirty="0"/>
            </a:br>
            <a:endParaRPr lang="tr-TR" dirty="0"/>
          </a:p>
        </p:txBody>
      </p:sp>
      <p:sp>
        <p:nvSpPr>
          <p:cNvPr id="3" name="İçerik Yer Tutucusu 2"/>
          <p:cNvSpPr>
            <a:spLocks noGrp="1"/>
          </p:cNvSpPr>
          <p:nvPr>
            <p:ph idx="1"/>
          </p:nvPr>
        </p:nvSpPr>
        <p:spPr>
          <a:xfrm>
            <a:off x="646112" y="1423851"/>
            <a:ext cx="9403742" cy="4824549"/>
          </a:xfrm>
        </p:spPr>
        <p:txBody>
          <a:bodyPr/>
          <a:lstStyle/>
          <a:p>
            <a:pPr marL="0" indent="0">
              <a:buNone/>
            </a:pPr>
            <a:r>
              <a:rPr lang="tr-TR" u="sng" dirty="0" smtClean="0"/>
              <a:t>Lamda İfadeleri ve Sanal Genişletme Yöntemleri:</a:t>
            </a:r>
          </a:p>
          <a:p>
            <a:pPr marL="0" indent="0">
              <a:buNone/>
            </a:pPr>
            <a:r>
              <a:rPr lang="tr-TR" dirty="0" smtClean="0"/>
              <a:t>Java SE 8’in öne çıkan özelliği, Lamda ifadelerinin uygulanması ve Java programlama dili ve platformunu destekleyen yönleridir.</a:t>
            </a:r>
          </a:p>
          <a:p>
            <a:pPr marL="0" indent="0">
              <a:buNone/>
            </a:pPr>
            <a:r>
              <a:rPr lang="tr-TR" u="sng" dirty="0" smtClean="0"/>
              <a:t>Tarih ve Saat </a:t>
            </a:r>
            <a:r>
              <a:rPr lang="tr-TR" u="sng" dirty="0" err="1" smtClean="0"/>
              <a:t>API’si</a:t>
            </a:r>
            <a:r>
              <a:rPr lang="tr-TR" u="sng" dirty="0" smtClean="0"/>
              <a:t>:</a:t>
            </a:r>
          </a:p>
          <a:p>
            <a:pPr marL="0" indent="0">
              <a:buNone/>
            </a:pPr>
            <a:r>
              <a:rPr lang="tr-TR" dirty="0" smtClean="0"/>
              <a:t>Bu yeni API, geliştiricilerin tarih ve saati daha doğal, net ve anlaşılması kolay şekilde ele almasına izin vermektedir.</a:t>
            </a:r>
          </a:p>
          <a:p>
            <a:pPr marL="0" indent="0">
              <a:buNone/>
            </a:pPr>
            <a:r>
              <a:rPr lang="tr-TR" u="sng" dirty="0" err="1" smtClean="0"/>
              <a:t>Nashorn</a:t>
            </a:r>
            <a:r>
              <a:rPr lang="tr-TR" u="sng" dirty="0" smtClean="0"/>
              <a:t> </a:t>
            </a:r>
            <a:r>
              <a:rPr lang="tr-TR" u="sng" dirty="0" err="1" smtClean="0"/>
              <a:t>JavaScript</a:t>
            </a:r>
            <a:r>
              <a:rPr lang="tr-TR" u="sng" dirty="0" smtClean="0"/>
              <a:t> Motoru:</a:t>
            </a:r>
          </a:p>
          <a:p>
            <a:pPr marL="0" indent="0">
              <a:buNone/>
            </a:pPr>
            <a:r>
              <a:rPr lang="tr-TR" dirty="0" err="1" smtClean="0"/>
              <a:t>JavaScript</a:t>
            </a:r>
            <a:r>
              <a:rPr lang="tr-TR" dirty="0" smtClean="0"/>
              <a:t> motorunun hafif ve yüksek performanslı yeni bir uygulaması </a:t>
            </a:r>
            <a:r>
              <a:rPr lang="tr-TR" dirty="0" err="1" smtClean="0"/>
              <a:t>JDK’ya</a:t>
            </a:r>
            <a:r>
              <a:rPr lang="tr-TR" dirty="0" smtClean="0"/>
              <a:t> entegre edilmiştir ve mevcut </a:t>
            </a:r>
            <a:r>
              <a:rPr lang="tr-TR" dirty="0" err="1" smtClean="0"/>
              <a:t>API’ler</a:t>
            </a:r>
            <a:r>
              <a:rPr lang="tr-TR" dirty="0" smtClean="0"/>
              <a:t> yoluyla Java uygulamaları tarafından kullanılabilir.</a:t>
            </a:r>
          </a:p>
          <a:p>
            <a:pPr marL="0" indent="0">
              <a:buNone/>
            </a:pPr>
            <a:endParaRPr lang="tr-TR" dirty="0"/>
          </a:p>
        </p:txBody>
      </p:sp>
    </p:spTree>
    <p:extLst>
      <p:ext uri="{BB962C8B-B14F-4D97-AF65-F5344CB8AC3E}">
        <p14:creationId xmlns:p14="http://schemas.microsoft.com/office/powerpoint/2010/main" val="4150429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1024935" y="718457"/>
            <a:ext cx="8946541" cy="5682343"/>
          </a:xfrm>
        </p:spPr>
        <p:txBody>
          <a:bodyPr/>
          <a:lstStyle/>
          <a:p>
            <a:pPr marL="0" indent="0">
              <a:buNone/>
            </a:pPr>
            <a:r>
              <a:rPr lang="tr-TR" u="sng" dirty="0" smtClean="0"/>
              <a:t>İyileştirilmiş Güvenlik:</a:t>
            </a:r>
          </a:p>
          <a:p>
            <a:pPr marL="0" indent="0">
              <a:buNone/>
            </a:pPr>
            <a:r>
              <a:rPr lang="tr-TR" dirty="0" smtClean="0"/>
              <a:t>Çağırana duyarlı yöntemlerinin mevcut elle yönetilen listesini, bu gibi yöntemleri doğru şekilde tanımlayan bir mekanizmayla değiştirir ve çağıranlarının hatasız şekilde keşfedilmesini sağlar.</a:t>
            </a:r>
            <a:endParaRPr lang="tr-TR" dirty="0"/>
          </a:p>
          <a:p>
            <a:pPr marL="0" indent="0">
              <a:buNone/>
            </a:pPr>
            <a:endParaRPr lang="tr-TR" dirty="0" smtClean="0"/>
          </a:p>
          <a:p>
            <a:pPr marL="0" indent="0">
              <a:buNone/>
            </a:pPr>
            <a:r>
              <a:rPr lang="tr-TR" dirty="0" smtClean="0"/>
              <a:t>Java 8’de çöp toplama ile ilgili dikkate değer tek gelişme Kalıcı Alan (=Perm(</a:t>
            </a:r>
            <a:r>
              <a:rPr lang="tr-TR" dirty="0" err="1" smtClean="0"/>
              <a:t>anent</a:t>
            </a:r>
            <a:r>
              <a:rPr lang="tr-TR" dirty="0" smtClean="0"/>
              <a:t>)Gen(</a:t>
            </a:r>
            <a:r>
              <a:rPr lang="tr-TR" dirty="0" err="1" smtClean="0"/>
              <a:t>eration</a:t>
            </a:r>
            <a:r>
              <a:rPr lang="tr-TR" dirty="0" smtClean="0"/>
              <a:t>)) olarak adlandırılan alanın genel </a:t>
            </a:r>
            <a:r>
              <a:rPr lang="tr-TR" dirty="0" err="1" smtClean="0"/>
              <a:t>Heap</a:t>
            </a:r>
            <a:r>
              <a:rPr lang="tr-TR" dirty="0" smtClean="0"/>
              <a:t> alanına eklenmesidir. Özellikle web uygulamalarında sık yapılan güncellemelerden kaynaklanan bu alanın dolması nedeniyle aldığımız taşma hatasıyla şimdi daha seyrek karşılaşmak mümkün oldu.</a:t>
            </a:r>
          </a:p>
        </p:txBody>
      </p:sp>
    </p:spTree>
    <p:extLst>
      <p:ext uri="{BB962C8B-B14F-4D97-AF65-F5344CB8AC3E}">
        <p14:creationId xmlns:p14="http://schemas.microsoft.com/office/powerpoint/2010/main" val="32567278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5"/>
            <a:ext cx="10515600" cy="915035"/>
          </a:xfrm>
        </p:spPr>
        <p:txBody>
          <a:bodyPr>
            <a:normAutofit fontScale="90000"/>
          </a:bodyPr>
          <a:lstStyle/>
          <a:p>
            <a:r>
              <a:rPr lang="tr-TR" dirty="0" smtClean="0">
                <a:solidFill>
                  <a:srgbClr val="0070C0"/>
                </a:solidFill>
              </a:rPr>
              <a:t>2- </a:t>
            </a:r>
            <a:r>
              <a:rPr lang="tr-TR" dirty="0" err="1" smtClean="0">
                <a:solidFill>
                  <a:srgbClr val="0070C0"/>
                </a:solidFill>
              </a:rPr>
              <a:t>İnterpreter</a:t>
            </a:r>
            <a:r>
              <a:rPr lang="tr-TR" dirty="0" smtClean="0">
                <a:solidFill>
                  <a:srgbClr val="0070C0"/>
                </a:solidFill>
              </a:rPr>
              <a:t> nedir ?</a:t>
            </a:r>
            <a:r>
              <a:rPr lang="tr-TR" dirty="0" smtClean="0">
                <a:solidFill>
                  <a:srgbClr val="FF0000"/>
                </a:solidFill>
              </a:rPr>
              <a:t/>
            </a:r>
            <a:br>
              <a:rPr lang="tr-TR" dirty="0" smtClean="0">
                <a:solidFill>
                  <a:srgbClr val="FF0000"/>
                </a:solidFill>
              </a:rPr>
            </a:br>
            <a:endParaRPr lang="tr-TR" dirty="0"/>
          </a:p>
        </p:txBody>
      </p:sp>
      <p:sp>
        <p:nvSpPr>
          <p:cNvPr id="3" name="İçerik Yer Tutucusu 2"/>
          <p:cNvSpPr>
            <a:spLocks noGrp="1"/>
          </p:cNvSpPr>
          <p:nvPr>
            <p:ph idx="1"/>
          </p:nvPr>
        </p:nvSpPr>
        <p:spPr>
          <a:xfrm>
            <a:off x="838200" y="1052444"/>
            <a:ext cx="10515600" cy="5622676"/>
          </a:xfrm>
        </p:spPr>
        <p:txBody>
          <a:bodyPr/>
          <a:lstStyle/>
          <a:p>
            <a:r>
              <a:rPr lang="tr-TR" dirty="0" smtClean="0"/>
              <a:t>Kaynak kodu çalıştırma esnasında adım adım makine diline çeviren ve her adımı çalıştıran programa </a:t>
            </a:r>
            <a:r>
              <a:rPr lang="tr-TR" dirty="0" err="1" smtClean="0"/>
              <a:t>interpreter</a:t>
            </a:r>
            <a:r>
              <a:rPr lang="tr-TR" dirty="0" smtClean="0"/>
              <a:t>(yorumlayıcı) denir.</a:t>
            </a:r>
          </a:p>
          <a:p>
            <a:r>
              <a:rPr lang="tr-TR" dirty="0"/>
              <a:t> </a:t>
            </a:r>
            <a:r>
              <a:rPr lang="tr-TR" dirty="0" smtClean="0"/>
              <a:t>                                                                                         Makine Dili</a:t>
            </a:r>
          </a:p>
          <a:p>
            <a:r>
              <a:rPr lang="tr-TR" dirty="0"/>
              <a:t> </a:t>
            </a:r>
            <a:r>
              <a:rPr lang="tr-TR" dirty="0" smtClean="0"/>
              <a:t>           Yüksek seviyeli                                                      10110001</a:t>
            </a:r>
          </a:p>
          <a:p>
            <a:r>
              <a:rPr lang="tr-TR" dirty="0" smtClean="0"/>
              <a:t>            programlama dili                                                                                         CPU</a:t>
            </a:r>
          </a:p>
          <a:p>
            <a:r>
              <a:rPr lang="tr-TR" dirty="0" smtClean="0"/>
              <a:t>                                                                                        Makine Dili</a:t>
            </a:r>
            <a:endParaRPr lang="tr-TR" dirty="0"/>
          </a:p>
          <a:p>
            <a:r>
              <a:rPr lang="tr-TR" dirty="0" smtClean="0"/>
              <a:t>                   </a:t>
            </a:r>
            <a:r>
              <a:rPr lang="tr-TR" dirty="0" err="1" smtClean="0"/>
              <a:t>int</a:t>
            </a:r>
            <a:r>
              <a:rPr lang="tr-TR" dirty="0" smtClean="0"/>
              <a:t> a = 5;                                                       10011001</a:t>
            </a:r>
          </a:p>
          <a:p>
            <a:r>
              <a:rPr lang="tr-TR" dirty="0"/>
              <a:t> </a:t>
            </a:r>
            <a:r>
              <a:rPr lang="tr-TR" dirty="0" smtClean="0"/>
              <a:t>                  c=</a:t>
            </a:r>
            <a:r>
              <a:rPr lang="tr-TR" dirty="0" err="1" smtClean="0"/>
              <a:t>a+b</a:t>
            </a:r>
            <a:r>
              <a:rPr lang="tr-TR" dirty="0" smtClean="0"/>
              <a:t>;                                            </a:t>
            </a:r>
          </a:p>
          <a:p>
            <a:r>
              <a:rPr lang="tr-TR" dirty="0"/>
              <a:t> </a:t>
            </a:r>
            <a:r>
              <a:rPr lang="tr-TR" dirty="0" smtClean="0"/>
              <a:t>                                                                                          Makine Dili </a:t>
            </a:r>
          </a:p>
          <a:p>
            <a:r>
              <a:rPr lang="tr-TR" dirty="0"/>
              <a:t> </a:t>
            </a:r>
            <a:r>
              <a:rPr lang="tr-TR" dirty="0" smtClean="0"/>
              <a:t>                                                                                       11000101</a:t>
            </a:r>
          </a:p>
        </p:txBody>
      </p:sp>
      <p:sp>
        <p:nvSpPr>
          <p:cNvPr id="5" name="Dikdörtgen 4"/>
          <p:cNvSpPr/>
          <p:nvPr/>
        </p:nvSpPr>
        <p:spPr>
          <a:xfrm>
            <a:off x="1946366" y="2076994"/>
            <a:ext cx="2899954" cy="15544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6" name="Dikdörtgen 5"/>
          <p:cNvSpPr/>
          <p:nvPr/>
        </p:nvSpPr>
        <p:spPr>
          <a:xfrm>
            <a:off x="2468880" y="3631474"/>
            <a:ext cx="1946366" cy="144997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7" name="Sağ Ok 6"/>
          <p:cNvSpPr/>
          <p:nvPr/>
        </p:nvSpPr>
        <p:spPr>
          <a:xfrm>
            <a:off x="5251269" y="2076994"/>
            <a:ext cx="1685108" cy="11495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9" name="Sağ Ok 8"/>
          <p:cNvSpPr/>
          <p:nvPr/>
        </p:nvSpPr>
        <p:spPr>
          <a:xfrm>
            <a:off x="5251269" y="3226526"/>
            <a:ext cx="1685108" cy="11495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dirty="0"/>
          </a:p>
        </p:txBody>
      </p:sp>
      <p:sp>
        <p:nvSpPr>
          <p:cNvPr id="10" name="Sağ Ok 9"/>
          <p:cNvSpPr/>
          <p:nvPr/>
        </p:nvSpPr>
        <p:spPr>
          <a:xfrm>
            <a:off x="5251269" y="4376058"/>
            <a:ext cx="1685108" cy="11495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1" name="Dikdörtgen 10"/>
          <p:cNvSpPr/>
          <p:nvPr/>
        </p:nvSpPr>
        <p:spPr>
          <a:xfrm>
            <a:off x="7171509" y="1756954"/>
            <a:ext cx="2521131" cy="99277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2" name="Dikdörtgen 11"/>
          <p:cNvSpPr/>
          <p:nvPr/>
        </p:nvSpPr>
        <p:spPr>
          <a:xfrm>
            <a:off x="9966960" y="2076994"/>
            <a:ext cx="1528354" cy="327877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3" name="Dikdörtgen 12"/>
          <p:cNvSpPr/>
          <p:nvPr/>
        </p:nvSpPr>
        <p:spPr>
          <a:xfrm>
            <a:off x="7191103" y="3151186"/>
            <a:ext cx="2521131" cy="99277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4" name="Dikdörtgen 13"/>
          <p:cNvSpPr/>
          <p:nvPr/>
        </p:nvSpPr>
        <p:spPr>
          <a:xfrm>
            <a:off x="7210697" y="4454435"/>
            <a:ext cx="2521131" cy="99277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Tree>
    <p:extLst>
      <p:ext uri="{BB962C8B-B14F-4D97-AF65-F5344CB8AC3E}">
        <p14:creationId xmlns:p14="http://schemas.microsoft.com/office/powerpoint/2010/main" val="1337176515"/>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pPr algn="ctr"/>
            <a:r>
              <a:rPr lang="tr-TR" dirty="0" smtClean="0"/>
              <a:t>Kaynakça</a:t>
            </a:r>
            <a:endParaRPr lang="tr-TR" dirty="0"/>
          </a:p>
        </p:txBody>
      </p:sp>
      <p:sp>
        <p:nvSpPr>
          <p:cNvPr id="3" name="İçerik Yer Tutucusu 2"/>
          <p:cNvSpPr>
            <a:spLocks noGrp="1"/>
          </p:cNvSpPr>
          <p:nvPr>
            <p:ph idx="1"/>
          </p:nvPr>
        </p:nvSpPr>
        <p:spPr/>
        <p:txBody>
          <a:bodyPr/>
          <a:lstStyle/>
          <a:p>
            <a:pPr marL="0" indent="0">
              <a:buNone/>
            </a:pPr>
            <a:r>
              <a:rPr lang="tr-TR" dirty="0">
                <a:hlinkClick r:id="rId2"/>
              </a:rPr>
              <a:t>https://</a:t>
            </a:r>
            <a:r>
              <a:rPr lang="tr-TR" dirty="0" smtClean="0">
                <a:hlinkClick r:id="rId2"/>
              </a:rPr>
              <a:t>docplayer.biz.tr/5982722-Java-7-java-8-yenilikleri-ve-ozellikleri.html</a:t>
            </a:r>
            <a:endParaRPr lang="tr-TR" dirty="0" smtClean="0"/>
          </a:p>
          <a:p>
            <a:pPr marL="0" indent="0">
              <a:buNone/>
            </a:pPr>
            <a:r>
              <a:rPr lang="tr-TR" dirty="0">
                <a:hlinkClick r:id="rId3"/>
              </a:rPr>
              <a:t>https://</a:t>
            </a:r>
            <a:r>
              <a:rPr lang="tr-TR" dirty="0" smtClean="0">
                <a:hlinkClick r:id="rId3"/>
              </a:rPr>
              <a:t>farukgenc.com/java/java-8-yenilikleri-bolum-1.html</a:t>
            </a:r>
            <a:endParaRPr lang="tr-TR" dirty="0" smtClean="0"/>
          </a:p>
          <a:p>
            <a:pPr marL="0" indent="0">
              <a:buNone/>
            </a:pPr>
            <a:r>
              <a:rPr lang="tr-TR">
                <a:hlinkClick r:id="rId4"/>
              </a:rPr>
              <a:t>https://www.linkedin.com/pulse/20140409042429-11833655-java-8-ile-gelen-yenilikler</a:t>
            </a:r>
            <a:r>
              <a:rPr lang="tr-TR">
                <a:hlinkClick r:id="rId4"/>
              </a:rPr>
              <a:t>/?</a:t>
            </a:r>
            <a:r>
              <a:rPr lang="tr-TR" smtClean="0">
                <a:hlinkClick r:id="rId4"/>
              </a:rPr>
              <a:t>originalSubdomain=tr</a:t>
            </a:r>
            <a:endParaRPr lang="tr-TR" smtClean="0"/>
          </a:p>
          <a:p>
            <a:pPr marL="0" indent="0">
              <a:buNone/>
            </a:pPr>
            <a:endParaRPr lang="tr-TR"/>
          </a:p>
        </p:txBody>
      </p:sp>
    </p:spTree>
    <p:extLst>
      <p:ext uri="{BB962C8B-B14F-4D97-AF65-F5344CB8AC3E}">
        <p14:creationId xmlns:p14="http://schemas.microsoft.com/office/powerpoint/2010/main" val="17046544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solidFill>
                  <a:srgbClr val="0070C0"/>
                </a:solidFill>
              </a:rPr>
              <a:t>3- Compiler nedir ?</a:t>
            </a:r>
          </a:p>
        </p:txBody>
      </p:sp>
      <p:sp>
        <p:nvSpPr>
          <p:cNvPr id="3" name="İçerik Yer Tutucusu 2"/>
          <p:cNvSpPr>
            <a:spLocks noGrp="1"/>
          </p:cNvSpPr>
          <p:nvPr>
            <p:ph idx="1"/>
          </p:nvPr>
        </p:nvSpPr>
        <p:spPr/>
        <p:txBody>
          <a:bodyPr/>
          <a:lstStyle/>
          <a:p>
            <a:r>
              <a:rPr lang="tr-TR" dirty="0" smtClean="0"/>
              <a:t>Bir dilde yazılmış kaynak kodu başka dilde yazılmış koda dönüştüren programa </a:t>
            </a:r>
            <a:r>
              <a:rPr lang="tr-TR" dirty="0" err="1" smtClean="0"/>
              <a:t>compiler</a:t>
            </a:r>
            <a:r>
              <a:rPr lang="tr-TR" dirty="0" smtClean="0"/>
              <a:t>(derleyici) denir.</a:t>
            </a:r>
            <a:endParaRPr lang="tr-TR" dirty="0"/>
          </a:p>
        </p:txBody>
      </p:sp>
    </p:spTree>
    <p:extLst>
      <p:ext uri="{BB962C8B-B14F-4D97-AF65-F5344CB8AC3E}">
        <p14:creationId xmlns:p14="http://schemas.microsoft.com/office/powerpoint/2010/main" val="614275223"/>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6"/>
            <a:ext cx="10515600" cy="967286"/>
          </a:xfrm>
        </p:spPr>
        <p:txBody>
          <a:bodyPr>
            <a:normAutofit fontScale="90000"/>
          </a:bodyPr>
          <a:lstStyle/>
          <a:p>
            <a:r>
              <a:rPr lang="tr-TR" dirty="0" smtClean="0">
                <a:solidFill>
                  <a:srgbClr val="0070C0"/>
                </a:solidFill>
              </a:rPr>
              <a:t>4- JDK – JRE – JVM arasındaki farklar nelerdir?</a:t>
            </a:r>
            <a:r>
              <a:rPr lang="tr-TR" dirty="0" smtClean="0">
                <a:solidFill>
                  <a:srgbClr val="FF0000"/>
                </a:solidFill>
              </a:rPr>
              <a:t/>
            </a:r>
            <a:br>
              <a:rPr lang="tr-TR" dirty="0" smtClean="0">
                <a:solidFill>
                  <a:srgbClr val="FF0000"/>
                </a:solidFill>
              </a:rPr>
            </a:br>
            <a:endParaRPr lang="tr-TR" dirty="0"/>
          </a:p>
        </p:txBody>
      </p:sp>
      <p:sp>
        <p:nvSpPr>
          <p:cNvPr id="3" name="İçerik Yer Tutucusu 2"/>
          <p:cNvSpPr>
            <a:spLocks noGrp="1"/>
          </p:cNvSpPr>
          <p:nvPr>
            <p:ph idx="1"/>
          </p:nvPr>
        </p:nvSpPr>
        <p:spPr>
          <a:xfrm>
            <a:off x="838200" y="1332412"/>
            <a:ext cx="10515600" cy="5238205"/>
          </a:xfrm>
        </p:spPr>
        <p:txBody>
          <a:bodyPr/>
          <a:lstStyle/>
          <a:p>
            <a:r>
              <a:rPr lang="tr-TR" dirty="0" smtClean="0"/>
              <a:t>JRE, </a:t>
            </a:r>
            <a:r>
              <a:rPr lang="tr-TR" dirty="0" err="1" smtClean="0"/>
              <a:t>JDK’dan</a:t>
            </a:r>
            <a:r>
              <a:rPr lang="tr-TR" dirty="0" smtClean="0"/>
              <a:t> daha küçüktür, bu nedenle daha az disk alanı gerektirir.</a:t>
            </a:r>
          </a:p>
          <a:p>
            <a:r>
              <a:rPr lang="tr-TR" dirty="0" smtClean="0"/>
              <a:t>JDK, JRE ile birlikte çeşitli geliştirme araçları da içerdiği için daha fazla disk alanı gerektirir.</a:t>
            </a:r>
          </a:p>
          <a:p>
            <a:r>
              <a:rPr lang="tr-TR" dirty="0" smtClean="0"/>
              <a:t>JVM, </a:t>
            </a:r>
            <a:r>
              <a:rPr lang="tr-TR" dirty="0" err="1" smtClean="0"/>
              <a:t>Core</a:t>
            </a:r>
            <a:r>
              <a:rPr lang="tr-TR" dirty="0" smtClean="0"/>
              <a:t> kitaplıkları ve Java yazılımında yazılan uygulamaları ve küçük uygulamaları çalıştırmak için diğer ek bileşenleri içerir.</a:t>
            </a:r>
          </a:p>
          <a:p>
            <a:r>
              <a:rPr lang="tr-TR" dirty="0" smtClean="0"/>
              <a:t>JVM soyut bir makinedir.(Fiziksel olarak mevcut değildir.)</a:t>
            </a:r>
          </a:p>
          <a:p>
            <a:r>
              <a:rPr lang="tr-TR" dirty="0" err="1" smtClean="0"/>
              <a:t>JVM’nin</a:t>
            </a:r>
            <a:r>
              <a:rPr lang="tr-TR" dirty="0" smtClean="0"/>
              <a:t> üç kavramı vardır: belirtim, uygulama, örnek.</a:t>
            </a:r>
          </a:p>
          <a:p>
            <a:r>
              <a:rPr lang="tr-TR" dirty="0" smtClean="0"/>
              <a:t>JRE, Java çalışma zamanı ortamıdır.</a:t>
            </a:r>
          </a:p>
        </p:txBody>
      </p:sp>
    </p:spTree>
    <p:extLst>
      <p:ext uri="{BB962C8B-B14F-4D97-AF65-F5344CB8AC3E}">
        <p14:creationId xmlns:p14="http://schemas.microsoft.com/office/powerpoint/2010/main" val="2718721902"/>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solidFill>
                  <a:srgbClr val="0070C0"/>
                </a:solidFill>
              </a:rPr>
              <a:t>5- Java 5 gelen özellikler nelerdir ?</a:t>
            </a:r>
            <a:endParaRPr lang="tr-TR" dirty="0">
              <a:solidFill>
                <a:srgbClr val="0070C0"/>
              </a:solidFill>
            </a:endParaRPr>
          </a:p>
        </p:txBody>
      </p:sp>
      <p:sp>
        <p:nvSpPr>
          <p:cNvPr id="3" name="İçerik Yer Tutucusu 2"/>
          <p:cNvSpPr>
            <a:spLocks noGrp="1"/>
          </p:cNvSpPr>
          <p:nvPr>
            <p:ph idx="1"/>
          </p:nvPr>
        </p:nvSpPr>
        <p:spPr/>
        <p:txBody>
          <a:bodyPr/>
          <a:lstStyle/>
          <a:p>
            <a:r>
              <a:rPr lang="tr-TR" dirty="0" err="1" smtClean="0"/>
              <a:t>Generic</a:t>
            </a:r>
            <a:r>
              <a:rPr lang="tr-TR" dirty="0" smtClean="0"/>
              <a:t> Yapılar</a:t>
            </a:r>
          </a:p>
          <a:p>
            <a:r>
              <a:rPr lang="tr-TR" dirty="0" err="1" smtClean="0"/>
              <a:t>Autoboxing</a:t>
            </a:r>
            <a:r>
              <a:rPr lang="tr-TR" dirty="0" smtClean="0"/>
              <a:t>/</a:t>
            </a:r>
            <a:r>
              <a:rPr lang="tr-TR" dirty="0" err="1" smtClean="0"/>
              <a:t>Unboxing</a:t>
            </a:r>
            <a:endParaRPr lang="tr-TR" dirty="0" smtClean="0"/>
          </a:p>
          <a:p>
            <a:r>
              <a:rPr lang="tr-TR" dirty="0" smtClean="0"/>
              <a:t>Gelişmiş </a:t>
            </a:r>
            <a:r>
              <a:rPr lang="tr-TR" dirty="0" err="1" smtClean="0"/>
              <a:t>for</a:t>
            </a:r>
            <a:r>
              <a:rPr lang="tr-TR" dirty="0" smtClean="0"/>
              <a:t> döngüsü</a:t>
            </a:r>
          </a:p>
          <a:p>
            <a:r>
              <a:rPr lang="tr-TR" dirty="0" err="1" smtClean="0"/>
              <a:t>Typesafe</a:t>
            </a:r>
            <a:r>
              <a:rPr lang="tr-TR" dirty="0" smtClean="0"/>
              <a:t> </a:t>
            </a:r>
            <a:r>
              <a:rPr lang="tr-TR" dirty="0" err="1" smtClean="0"/>
              <a:t>Enum</a:t>
            </a:r>
            <a:r>
              <a:rPr lang="tr-TR" dirty="0" smtClean="0"/>
              <a:t>(Güvenli sıralama yapıları)</a:t>
            </a:r>
          </a:p>
          <a:p>
            <a:r>
              <a:rPr lang="tr-TR" dirty="0" err="1" smtClean="0"/>
              <a:t>Varargs</a:t>
            </a:r>
            <a:r>
              <a:rPr lang="tr-TR" dirty="0" smtClean="0"/>
              <a:t>(Değişken sayıda argüman)</a:t>
            </a:r>
          </a:p>
          <a:p>
            <a:r>
              <a:rPr lang="tr-TR" dirty="0" err="1" smtClean="0"/>
              <a:t>Static</a:t>
            </a:r>
            <a:r>
              <a:rPr lang="tr-TR" dirty="0" smtClean="0"/>
              <a:t> </a:t>
            </a:r>
            <a:r>
              <a:rPr lang="tr-TR" dirty="0" err="1" smtClean="0"/>
              <a:t>Import</a:t>
            </a:r>
            <a:endParaRPr lang="tr-TR" dirty="0" smtClean="0"/>
          </a:p>
          <a:p>
            <a:r>
              <a:rPr lang="tr-TR" dirty="0" smtClean="0"/>
              <a:t>Metada(</a:t>
            </a:r>
            <a:r>
              <a:rPr lang="tr-TR" dirty="0" err="1" smtClean="0"/>
              <a:t>Annotations</a:t>
            </a:r>
            <a:r>
              <a:rPr lang="tr-TR" dirty="0" smtClean="0"/>
              <a:t>)</a:t>
            </a:r>
            <a:endParaRPr lang="tr-TR" dirty="0"/>
          </a:p>
        </p:txBody>
      </p:sp>
    </p:spTree>
    <p:extLst>
      <p:ext uri="{BB962C8B-B14F-4D97-AF65-F5344CB8AC3E}">
        <p14:creationId xmlns:p14="http://schemas.microsoft.com/office/powerpoint/2010/main" val="3179695211"/>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6"/>
            <a:ext cx="10515600" cy="1019538"/>
          </a:xfrm>
        </p:spPr>
        <p:txBody>
          <a:bodyPr>
            <a:normAutofit fontScale="90000"/>
          </a:bodyPr>
          <a:lstStyle/>
          <a:p>
            <a:r>
              <a:rPr lang="tr-TR" dirty="0" smtClean="0">
                <a:solidFill>
                  <a:srgbClr val="0070C0"/>
                </a:solidFill>
              </a:rPr>
              <a:t>6- Java 6 gelen özellikler nelerdir ?</a:t>
            </a:r>
            <a:r>
              <a:rPr lang="tr-TR" dirty="0" smtClean="0">
                <a:solidFill>
                  <a:srgbClr val="FF0000"/>
                </a:solidFill>
              </a:rPr>
              <a:t/>
            </a:r>
            <a:br>
              <a:rPr lang="tr-TR" dirty="0" smtClean="0">
                <a:solidFill>
                  <a:srgbClr val="FF0000"/>
                </a:solidFill>
              </a:rPr>
            </a:br>
            <a:endParaRPr lang="tr-TR" dirty="0"/>
          </a:p>
        </p:txBody>
      </p:sp>
      <p:sp>
        <p:nvSpPr>
          <p:cNvPr id="3" name="İçerik Yer Tutucusu 2"/>
          <p:cNvSpPr>
            <a:spLocks noGrp="1"/>
          </p:cNvSpPr>
          <p:nvPr>
            <p:ph idx="1"/>
          </p:nvPr>
        </p:nvSpPr>
        <p:spPr>
          <a:xfrm>
            <a:off x="838200" y="1293223"/>
            <a:ext cx="10515600" cy="4883740"/>
          </a:xfrm>
        </p:spPr>
        <p:txBody>
          <a:bodyPr/>
          <a:lstStyle/>
          <a:p>
            <a:endParaRPr lang="tr-TR" dirty="0"/>
          </a:p>
        </p:txBody>
      </p:sp>
    </p:spTree>
    <p:extLst>
      <p:ext uri="{BB962C8B-B14F-4D97-AF65-F5344CB8AC3E}">
        <p14:creationId xmlns:p14="http://schemas.microsoft.com/office/powerpoint/2010/main" val="2603539077"/>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1028830" y="809297"/>
            <a:ext cx="8825658" cy="1818290"/>
          </a:xfrm>
        </p:spPr>
        <p:txBody>
          <a:bodyPr/>
          <a:lstStyle/>
          <a:p>
            <a:pPr algn="ctr"/>
            <a:r>
              <a:rPr lang="tr-TR" dirty="0" smtClean="0"/>
              <a:t>ÖDEV-2</a:t>
            </a:r>
            <a:br>
              <a:rPr lang="tr-TR" dirty="0" smtClean="0"/>
            </a:br>
            <a:r>
              <a:rPr lang="tr-TR" dirty="0" smtClean="0"/>
              <a:t>İrfan Can ÖZTUNÇ</a:t>
            </a:r>
            <a:endParaRPr lang="tr-TR" dirty="0"/>
          </a:p>
        </p:txBody>
      </p:sp>
      <p:sp>
        <p:nvSpPr>
          <p:cNvPr id="3" name="Alt Başlık 2"/>
          <p:cNvSpPr>
            <a:spLocks noGrp="1"/>
          </p:cNvSpPr>
          <p:nvPr>
            <p:ph type="subTitle" idx="1"/>
          </p:nvPr>
        </p:nvSpPr>
        <p:spPr>
          <a:xfrm>
            <a:off x="1154955" y="2764221"/>
            <a:ext cx="8825658" cy="2874579"/>
          </a:xfrm>
        </p:spPr>
        <p:txBody>
          <a:bodyPr/>
          <a:lstStyle/>
          <a:p>
            <a:r>
              <a:rPr lang="tr-TR" dirty="0" smtClean="0"/>
              <a:t>1-Java </a:t>
            </a:r>
            <a:r>
              <a:rPr lang="tr-TR" dirty="0"/>
              <a:t>7 gelen özellikler nelerdir </a:t>
            </a:r>
            <a:r>
              <a:rPr lang="tr-TR" dirty="0" smtClean="0"/>
              <a:t>?</a:t>
            </a:r>
          </a:p>
          <a:p>
            <a:r>
              <a:rPr lang="tr-TR" dirty="0" smtClean="0"/>
              <a:t>2-Error(</a:t>
            </a:r>
            <a:r>
              <a:rPr lang="tr-TR" dirty="0" err="1" smtClean="0"/>
              <a:t>Syntax</a:t>
            </a:r>
            <a:r>
              <a:rPr lang="tr-TR" dirty="0" smtClean="0"/>
              <a:t>  </a:t>
            </a:r>
            <a:r>
              <a:rPr lang="tr-TR" dirty="0" err="1"/>
              <a:t>error</a:t>
            </a:r>
            <a:r>
              <a:rPr lang="tr-TR" dirty="0"/>
              <a:t> </a:t>
            </a:r>
            <a:r>
              <a:rPr lang="tr-TR" dirty="0" smtClean="0"/>
              <a:t>–</a:t>
            </a:r>
            <a:r>
              <a:rPr lang="tr-TR" dirty="0" err="1"/>
              <a:t>runtime</a:t>
            </a:r>
            <a:r>
              <a:rPr lang="tr-TR" dirty="0"/>
              <a:t> </a:t>
            </a:r>
            <a:r>
              <a:rPr lang="tr-TR" dirty="0" err="1"/>
              <a:t>error</a:t>
            </a:r>
            <a:r>
              <a:rPr lang="tr-TR" dirty="0"/>
              <a:t> </a:t>
            </a:r>
            <a:r>
              <a:rPr lang="tr-TR" dirty="0" smtClean="0"/>
              <a:t>-</a:t>
            </a:r>
            <a:r>
              <a:rPr lang="tr-TR" dirty="0" err="1" smtClean="0"/>
              <a:t>Logical</a:t>
            </a:r>
            <a:r>
              <a:rPr lang="tr-TR" dirty="0" smtClean="0"/>
              <a:t> </a:t>
            </a:r>
            <a:r>
              <a:rPr lang="tr-TR" dirty="0" err="1" smtClean="0"/>
              <a:t>error</a:t>
            </a:r>
            <a:r>
              <a:rPr lang="tr-TR" dirty="0" smtClean="0"/>
              <a:t> nedir ? örnek </a:t>
            </a:r>
            <a:r>
              <a:rPr lang="tr-TR" dirty="0"/>
              <a:t>veriniz</a:t>
            </a:r>
            <a:r>
              <a:rPr lang="tr-TR" dirty="0" smtClean="0"/>
              <a:t>)</a:t>
            </a:r>
          </a:p>
          <a:p>
            <a:r>
              <a:rPr lang="tr-TR" dirty="0" smtClean="0"/>
              <a:t>3-Heap </a:t>
            </a:r>
            <a:r>
              <a:rPr lang="tr-TR" dirty="0" err="1"/>
              <a:t>memory</a:t>
            </a:r>
            <a:r>
              <a:rPr lang="tr-TR" dirty="0"/>
              <a:t> nedir bize ne gibi avantajları vardır </a:t>
            </a:r>
            <a:r>
              <a:rPr lang="tr-TR" dirty="0" smtClean="0"/>
              <a:t>?</a:t>
            </a:r>
          </a:p>
          <a:p>
            <a:r>
              <a:rPr lang="tr-TR" dirty="0" smtClean="0"/>
              <a:t>4-Stack </a:t>
            </a:r>
            <a:r>
              <a:rPr lang="tr-TR" dirty="0" err="1"/>
              <a:t>memory</a:t>
            </a:r>
            <a:r>
              <a:rPr lang="tr-TR" dirty="0"/>
              <a:t> nedir bize ne gibi avantajları vardır ?</a:t>
            </a:r>
          </a:p>
        </p:txBody>
      </p:sp>
    </p:spTree>
    <p:extLst>
      <p:ext uri="{BB962C8B-B14F-4D97-AF65-F5344CB8AC3E}">
        <p14:creationId xmlns:p14="http://schemas.microsoft.com/office/powerpoint/2010/main" val="166650714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1-Java 7 gelen özellikler nelerdir ?</a:t>
            </a:r>
            <a:br>
              <a:rPr lang="tr-TR" dirty="0"/>
            </a:br>
            <a:endParaRPr lang="tr-TR" dirty="0"/>
          </a:p>
        </p:txBody>
      </p:sp>
      <p:sp>
        <p:nvSpPr>
          <p:cNvPr id="3" name="İçerik Yer Tutucusu 2"/>
          <p:cNvSpPr>
            <a:spLocks noGrp="1"/>
          </p:cNvSpPr>
          <p:nvPr>
            <p:ph idx="1"/>
          </p:nvPr>
        </p:nvSpPr>
        <p:spPr>
          <a:xfrm>
            <a:off x="483326" y="1645920"/>
            <a:ext cx="9566527" cy="4602479"/>
          </a:xfrm>
        </p:spPr>
        <p:txBody>
          <a:bodyPr/>
          <a:lstStyle/>
          <a:p>
            <a:pPr marL="0" indent="0">
              <a:buNone/>
            </a:pPr>
            <a:r>
              <a:rPr lang="tr-TR" dirty="0" smtClean="0"/>
              <a:t>Performans güçlendirilmiş, kararlılık ve güvenirlik sağlanmış.</a:t>
            </a:r>
          </a:p>
          <a:p>
            <a:pPr marL="0" indent="0">
              <a:buNone/>
            </a:pPr>
            <a:r>
              <a:rPr lang="tr-TR" dirty="0" smtClean="0"/>
              <a:t>Daha zengin internet uygulamaları için Java eklentisine yönelik iyileştirmeler yapılmış.</a:t>
            </a:r>
          </a:p>
          <a:p>
            <a:pPr marL="0" indent="0">
              <a:buNone/>
            </a:pPr>
            <a:r>
              <a:rPr lang="tr-TR" dirty="0" smtClean="0"/>
              <a:t>Java kodu yazma ve optimize etme üzerine dile yenilikler ve iyileştirmeler yapılmış.</a:t>
            </a:r>
          </a:p>
          <a:p>
            <a:pPr marL="0" indent="0">
              <a:buNone/>
            </a:pPr>
            <a:r>
              <a:rPr lang="tr-TR" dirty="0" smtClean="0"/>
              <a:t>Java dışı dilleri daha etkin desteklemek için JVM(Java Virtual Machine) iyileştirmeleri sağlanmıştır.</a:t>
            </a:r>
          </a:p>
          <a:p>
            <a:pPr marL="0" indent="0">
              <a:buNone/>
            </a:pPr>
            <a:endParaRPr lang="tr-TR" dirty="0" smtClean="0"/>
          </a:p>
        </p:txBody>
      </p:sp>
    </p:spTree>
    <p:extLst>
      <p:ext uri="{BB962C8B-B14F-4D97-AF65-F5344CB8AC3E}">
        <p14:creationId xmlns:p14="http://schemas.microsoft.com/office/powerpoint/2010/main" val="269407496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2-Error(</a:t>
            </a:r>
            <a:r>
              <a:rPr lang="tr-TR" dirty="0" err="1"/>
              <a:t>Syntax</a:t>
            </a:r>
            <a:r>
              <a:rPr lang="tr-TR" dirty="0"/>
              <a:t>  </a:t>
            </a:r>
            <a:r>
              <a:rPr lang="tr-TR" dirty="0" err="1"/>
              <a:t>error</a:t>
            </a:r>
            <a:r>
              <a:rPr lang="tr-TR" dirty="0"/>
              <a:t> –</a:t>
            </a:r>
            <a:r>
              <a:rPr lang="tr-TR" dirty="0" err="1"/>
              <a:t>Logical</a:t>
            </a:r>
            <a:r>
              <a:rPr lang="tr-TR" dirty="0"/>
              <a:t> </a:t>
            </a:r>
            <a:r>
              <a:rPr lang="tr-TR" dirty="0" err="1"/>
              <a:t>error</a:t>
            </a:r>
            <a:r>
              <a:rPr lang="tr-TR" dirty="0"/>
              <a:t>- </a:t>
            </a:r>
            <a:r>
              <a:rPr lang="tr-TR" dirty="0" smtClean="0"/>
              <a:t>Runtime </a:t>
            </a:r>
            <a:r>
              <a:rPr lang="tr-TR" dirty="0" err="1"/>
              <a:t>error</a:t>
            </a:r>
            <a:r>
              <a:rPr lang="tr-TR" dirty="0"/>
              <a:t> </a:t>
            </a:r>
            <a:r>
              <a:rPr lang="tr-TR" dirty="0" smtClean="0"/>
              <a:t>nedir </a:t>
            </a:r>
            <a:r>
              <a:rPr lang="tr-TR" dirty="0"/>
              <a:t>örnek veriniz)</a:t>
            </a:r>
            <a:br>
              <a:rPr lang="tr-TR" dirty="0"/>
            </a:br>
            <a:endParaRPr lang="tr-TR" dirty="0"/>
          </a:p>
        </p:txBody>
      </p:sp>
      <p:sp>
        <p:nvSpPr>
          <p:cNvPr id="3" name="İçerik Yer Tutucusu 2"/>
          <p:cNvSpPr>
            <a:spLocks noGrp="1"/>
          </p:cNvSpPr>
          <p:nvPr>
            <p:ph idx="1"/>
          </p:nvPr>
        </p:nvSpPr>
        <p:spPr>
          <a:xfrm>
            <a:off x="646112" y="2011680"/>
            <a:ext cx="9403742" cy="4236719"/>
          </a:xfrm>
        </p:spPr>
        <p:txBody>
          <a:bodyPr/>
          <a:lstStyle/>
          <a:p>
            <a:pPr marL="0" indent="0">
              <a:buNone/>
            </a:pPr>
            <a:r>
              <a:rPr lang="tr-TR" dirty="0" err="1" smtClean="0"/>
              <a:t>Error</a:t>
            </a:r>
            <a:r>
              <a:rPr lang="tr-TR" dirty="0" smtClean="0"/>
              <a:t>, hata anlamına gelir ve yapılan işlemde beklenmedik bir hatayla karşılaşıldığı durumlarda karşımıza çıkar. </a:t>
            </a:r>
          </a:p>
          <a:p>
            <a:pPr marL="0" indent="0">
              <a:buNone/>
            </a:pPr>
            <a:r>
              <a:rPr lang="tr-TR" dirty="0" smtClean="0"/>
              <a:t>A-) </a:t>
            </a:r>
            <a:r>
              <a:rPr lang="tr-TR" dirty="0" err="1" smtClean="0"/>
              <a:t>Syntax</a:t>
            </a:r>
            <a:r>
              <a:rPr lang="tr-TR" dirty="0" smtClean="0"/>
              <a:t> </a:t>
            </a:r>
            <a:r>
              <a:rPr lang="tr-TR" dirty="0" err="1" smtClean="0"/>
              <a:t>Error</a:t>
            </a:r>
            <a:r>
              <a:rPr lang="tr-TR" dirty="0" smtClean="0"/>
              <a:t> (Söz Dizimi Hataları): Yazılan programda programlama dili kurallarına aykırı birtakım ifadelerden dolayı karşılaşılabilecek hatalardır. Düzeltilmesi gayet basit hatalardır. Hatanın bulunduğu satır derleyici tarafından rapor edilir. Eğer bir derlemede </a:t>
            </a:r>
            <a:r>
              <a:rPr lang="tr-TR" dirty="0" err="1" smtClean="0"/>
              <a:t>Syntax</a:t>
            </a:r>
            <a:r>
              <a:rPr lang="tr-TR" dirty="0" smtClean="0"/>
              <a:t> </a:t>
            </a:r>
            <a:r>
              <a:rPr lang="tr-TR" dirty="0" err="1" smtClean="0"/>
              <a:t>Error</a:t>
            </a:r>
            <a:r>
              <a:rPr lang="tr-TR" dirty="0" smtClean="0"/>
              <a:t> alındıysa obje kod üretilememiş demektir.</a:t>
            </a:r>
          </a:p>
          <a:p>
            <a:pPr marL="0" indent="0">
              <a:buNone/>
            </a:pPr>
            <a:endParaRPr lang="tr-TR" dirty="0"/>
          </a:p>
          <a:p>
            <a:pPr marL="0" indent="0">
              <a:buNone/>
            </a:pPr>
            <a:endParaRPr lang="tr-TR" dirty="0" smtClean="0"/>
          </a:p>
          <a:p>
            <a:pPr marL="0" indent="0">
              <a:buNone/>
            </a:pPr>
            <a:endParaRPr lang="tr-TR" dirty="0"/>
          </a:p>
          <a:p>
            <a:pPr marL="0" indent="0">
              <a:buNone/>
            </a:pPr>
            <a:endParaRPr lang="tr-TR" dirty="0" smtClean="0"/>
          </a:p>
          <a:p>
            <a:pPr marL="0" indent="0">
              <a:buNone/>
            </a:pPr>
            <a:endParaRPr lang="tr-TR" dirty="0"/>
          </a:p>
          <a:p>
            <a:pPr marL="0" indent="0">
              <a:buNone/>
            </a:pPr>
            <a:endParaRPr lang="tr-TR" dirty="0" smtClean="0"/>
          </a:p>
          <a:p>
            <a:pPr marL="0" indent="0">
              <a:buNone/>
            </a:pPr>
            <a:endParaRPr lang="tr-TR" dirty="0"/>
          </a:p>
        </p:txBody>
      </p:sp>
    </p:spTree>
    <p:extLst>
      <p:ext uri="{BB962C8B-B14F-4D97-AF65-F5344CB8AC3E}">
        <p14:creationId xmlns:p14="http://schemas.microsoft.com/office/powerpoint/2010/main" val="77190492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yon">
  <a:themeElements>
    <a:clrScheme name="İy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y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y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Override1.xml><?xml version="1.0" encoding="utf-8"?>
<a:themeOverride xmlns:a="http://schemas.openxmlformats.org/drawingml/2006/main">
  <a:clrScheme name="İy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themeOverride>
</file>

<file path=ppt/theme/themeOverride2.xml><?xml version="1.0" encoding="utf-8"?>
<a:themeOverride xmlns:a="http://schemas.openxmlformats.org/drawingml/2006/main">
  <a:clrScheme name="İy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themeOverride>
</file>

<file path=ppt/theme/themeOverride3.xml><?xml version="1.0" encoding="utf-8"?>
<a:themeOverride xmlns:a="http://schemas.openxmlformats.org/drawingml/2006/main">
  <a:clrScheme name="İy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themeOverride>
</file>

<file path=ppt/theme/themeOverride4.xml><?xml version="1.0" encoding="utf-8"?>
<a:themeOverride xmlns:a="http://schemas.openxmlformats.org/drawingml/2006/main">
  <a:clrScheme name="İy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themeOverride>
</file>

<file path=ppt/theme/themeOverride5.xml><?xml version="1.0" encoding="utf-8"?>
<a:themeOverride xmlns:a="http://schemas.openxmlformats.org/drawingml/2006/main">
  <a:clrScheme name="İy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themeOverride>
</file>

<file path=ppt/theme/themeOverride6.xml><?xml version="1.0" encoding="utf-8"?>
<a:themeOverride xmlns:a="http://schemas.openxmlformats.org/drawingml/2006/main">
  <a:clrScheme name="İy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themeOverride>
</file>

<file path=docProps/app.xml><?xml version="1.0" encoding="utf-8"?>
<Properties xmlns="http://schemas.openxmlformats.org/officeDocument/2006/extended-properties" xmlns:vt="http://schemas.openxmlformats.org/officeDocument/2006/docPropsVTypes">
  <Template/>
  <TotalTime>8893</TotalTime>
  <Words>961</Words>
  <Application>Microsoft Office PowerPoint</Application>
  <PresentationFormat>Geniş ekran</PresentationFormat>
  <Paragraphs>110</Paragraphs>
  <Slides>20</Slides>
  <Notes>0</Notes>
  <HiddenSlides>0</HiddenSlides>
  <MMClips>0</MMClips>
  <ScaleCrop>false</ScaleCrop>
  <HeadingPairs>
    <vt:vector size="6" baseType="variant">
      <vt:variant>
        <vt:lpstr>Kullanılan Yazı Tipleri</vt:lpstr>
      </vt:variant>
      <vt:variant>
        <vt:i4>3</vt:i4>
      </vt:variant>
      <vt:variant>
        <vt:lpstr>Tema</vt:lpstr>
      </vt:variant>
      <vt:variant>
        <vt:i4>1</vt:i4>
      </vt:variant>
      <vt:variant>
        <vt:lpstr>Slayt Başlıkları</vt:lpstr>
      </vt:variant>
      <vt:variant>
        <vt:i4>20</vt:i4>
      </vt:variant>
    </vt:vector>
  </HeadingPairs>
  <TitlesOfParts>
    <vt:vector size="24" baseType="lpstr">
      <vt:lpstr>Arial</vt:lpstr>
      <vt:lpstr>Century Gothic</vt:lpstr>
      <vt:lpstr>Wingdings 3</vt:lpstr>
      <vt:lpstr>İyon</vt:lpstr>
      <vt:lpstr>Ödev-1</vt:lpstr>
      <vt:lpstr>2- İnterpreter nedir ? </vt:lpstr>
      <vt:lpstr>3- Compiler nedir ?</vt:lpstr>
      <vt:lpstr>4- JDK – JRE – JVM arasındaki farklar nelerdir? </vt:lpstr>
      <vt:lpstr>5- Java 5 gelen özellikler nelerdir ?</vt:lpstr>
      <vt:lpstr>6- Java 6 gelen özellikler nelerdir ? </vt:lpstr>
      <vt:lpstr>ÖDEV-2 İrfan Can ÖZTUNÇ</vt:lpstr>
      <vt:lpstr>1-Java 7 gelen özellikler nelerdir ? </vt:lpstr>
      <vt:lpstr>2-Error(Syntax  error –Logical error- Runtime error nedir örnek veriniz) </vt:lpstr>
      <vt:lpstr>Örnek:</vt:lpstr>
      <vt:lpstr>PowerPoint Sunusu</vt:lpstr>
      <vt:lpstr>PowerPoint Sunusu</vt:lpstr>
      <vt:lpstr>3-Heap memory nedir bize ne gibi avantajları vardır ? </vt:lpstr>
      <vt:lpstr>4-Stack memory nedir bize ne gibi avantajları vardır ?</vt:lpstr>
      <vt:lpstr>PowerPoint Sunusu</vt:lpstr>
      <vt:lpstr>Kaynakça</vt:lpstr>
      <vt:lpstr>ÖDEV-3 İrfan Can ÖZTUNÇ</vt:lpstr>
      <vt:lpstr>1-Java 8 gelen özellikler nelerdir ? </vt:lpstr>
      <vt:lpstr>PowerPoint Sunusu</vt:lpstr>
      <vt:lpstr>Kaynakça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Ödev-1</dc:title>
  <dc:creator>HP</dc:creator>
  <cp:lastModifiedBy>HP</cp:lastModifiedBy>
  <cp:revision>30</cp:revision>
  <dcterms:created xsi:type="dcterms:W3CDTF">2021-05-01T19:16:09Z</dcterms:created>
  <dcterms:modified xsi:type="dcterms:W3CDTF">2021-05-08T21:15:22Z</dcterms:modified>
</cp:coreProperties>
</file>