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6"/>
  </p:notesMasterIdLst>
  <p:sldIdLst>
    <p:sldId id="256" r:id="rId2"/>
    <p:sldId id="257" r:id="rId3"/>
    <p:sldId id="258" r:id="rId4"/>
    <p:sldId id="260" r:id="rId5"/>
    <p:sldId id="261" r:id="rId6"/>
    <p:sldId id="262" r:id="rId7"/>
    <p:sldId id="263" r:id="rId8"/>
    <p:sldId id="264" r:id="rId9"/>
    <p:sldId id="265" r:id="rId10"/>
    <p:sldId id="266" r:id="rId11"/>
    <p:sldId id="267" r:id="rId12"/>
    <p:sldId id="259" r:id="rId13"/>
    <p:sldId id="268" r:id="rId14"/>
    <p:sldId id="269" r:id="rId15"/>
    <p:sldId id="271" r:id="rId16"/>
    <p:sldId id="272" r:id="rId17"/>
    <p:sldId id="273" r:id="rId18"/>
    <p:sldId id="274" r:id="rId19"/>
    <p:sldId id="275" r:id="rId20"/>
    <p:sldId id="270" r:id="rId21"/>
    <p:sldId id="276" r:id="rId22"/>
    <p:sldId id="277" r:id="rId23"/>
    <p:sldId id="279"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ÖDEV 1" id="{68F44A0D-31C3-4CB6-A4B8-7234F7EAA7E5}">
          <p14:sldIdLst>
            <p14:sldId id="256"/>
            <p14:sldId id="257"/>
            <p14:sldId id="258"/>
            <p14:sldId id="260"/>
            <p14:sldId id="261"/>
            <p14:sldId id="262"/>
            <p14:sldId id="263"/>
            <p14:sldId id="264"/>
            <p14:sldId id="265"/>
            <p14:sldId id="266"/>
            <p14:sldId id="267"/>
            <p14:sldId id="259"/>
          </p14:sldIdLst>
        </p14:section>
        <p14:section name="ÖDEV 2 - 8 Mayıs" id="{A8C3DF6B-1012-44A9-9D89-864F25655B0A}">
          <p14:sldIdLst>
            <p14:sldId id="268"/>
            <p14:sldId id="269"/>
            <p14:sldId id="271"/>
            <p14:sldId id="272"/>
            <p14:sldId id="273"/>
            <p14:sldId id="274"/>
            <p14:sldId id="275"/>
            <p14:sldId id="270"/>
          </p14:sldIdLst>
        </p14:section>
        <p14:section name="ÖDEV 3 - 9 Mayıs" id="{FC6CDC9F-BF17-4F8C-91CA-3B676B95E4BC}">
          <p14:sldIdLst>
            <p14:sldId id="276"/>
            <p14:sldId id="277"/>
            <p14:sldId id="279"/>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076" autoAdjust="0"/>
  </p:normalViewPr>
  <p:slideViewPr>
    <p:cSldViewPr snapToGrid="0">
      <p:cViewPr>
        <p:scale>
          <a:sx n="40" d="100"/>
          <a:sy n="40" d="100"/>
        </p:scale>
        <p:origin x="44"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E5C3-60FA-4D0F-9C45-C6FF8A8E6560}" type="datetimeFigureOut">
              <a:rPr lang="en-GB" smtClean="0"/>
              <a:t>08/05/2021</a:t>
            </a:fld>
            <a:endParaRPr lang="en-GB"/>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E5444C-9BF0-484E-A5C7-2D3D18BAE575}" type="slidenum">
              <a:rPr lang="en-GB" smtClean="0"/>
              <a:t>‹#›</a:t>
            </a:fld>
            <a:endParaRPr lang="en-GB"/>
          </a:p>
        </p:txBody>
      </p:sp>
    </p:spTree>
    <p:extLst>
      <p:ext uri="{BB962C8B-B14F-4D97-AF65-F5344CB8AC3E}">
        <p14:creationId xmlns:p14="http://schemas.microsoft.com/office/powerpoint/2010/main" val="3926356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GB" b="1" i="0" dirty="0" err="1">
                <a:solidFill>
                  <a:srgbClr val="202124"/>
                </a:solidFill>
                <a:effectLst/>
                <a:latin typeface="arial" panose="020B0604020202020204" pitchFamily="34" charset="0"/>
              </a:rPr>
              <a:t>Dağıtık</a:t>
            </a:r>
            <a:r>
              <a:rPr lang="en-GB" b="1" i="0" dirty="0">
                <a:solidFill>
                  <a:srgbClr val="202124"/>
                </a:solidFill>
                <a:effectLst/>
                <a:latin typeface="arial" panose="020B0604020202020204" pitchFamily="34" charset="0"/>
              </a:rPr>
              <a:t> </a:t>
            </a:r>
            <a:r>
              <a:rPr lang="en-GB" b="1" i="0" dirty="0" err="1">
                <a:solidFill>
                  <a:srgbClr val="202124"/>
                </a:solidFill>
                <a:effectLst/>
                <a:latin typeface="arial" panose="020B0604020202020204" pitchFamily="34" charset="0"/>
              </a:rPr>
              <a:t>sistem</a:t>
            </a:r>
            <a:r>
              <a:rPr lang="en-GB" b="0" i="0" dirty="0">
                <a:solidFill>
                  <a:srgbClr val="202124"/>
                </a:solidFill>
                <a:effectLst/>
                <a:latin typeface="arial" panose="020B0604020202020204" pitchFamily="34" charset="0"/>
              </a:rPr>
              <a:t>, </a:t>
            </a:r>
            <a:r>
              <a:rPr lang="en-GB" b="0" i="0" dirty="0" err="1">
                <a:solidFill>
                  <a:srgbClr val="202124"/>
                </a:solidFill>
                <a:effectLst/>
                <a:latin typeface="arial" panose="020B0604020202020204" pitchFamily="34" charset="0"/>
              </a:rPr>
              <a:t>birden</a:t>
            </a:r>
            <a:r>
              <a:rPr lang="en-GB" b="0" i="0" dirty="0">
                <a:solidFill>
                  <a:srgbClr val="202124"/>
                </a:solidFill>
                <a:effectLst/>
                <a:latin typeface="arial" panose="020B0604020202020204" pitchFamily="34" charset="0"/>
              </a:rPr>
              <a:t> </a:t>
            </a:r>
            <a:r>
              <a:rPr lang="en-GB" b="0" i="0" dirty="0" err="1">
                <a:solidFill>
                  <a:srgbClr val="202124"/>
                </a:solidFill>
                <a:effectLst/>
                <a:latin typeface="arial" panose="020B0604020202020204" pitchFamily="34" charset="0"/>
              </a:rPr>
              <a:t>fazla</a:t>
            </a:r>
            <a:r>
              <a:rPr lang="en-GB" b="0" i="0" dirty="0">
                <a:solidFill>
                  <a:srgbClr val="202124"/>
                </a:solidFill>
                <a:effectLst/>
                <a:latin typeface="arial" panose="020B0604020202020204" pitchFamily="34" charset="0"/>
              </a:rPr>
              <a:t> </a:t>
            </a:r>
            <a:r>
              <a:rPr lang="en-GB" b="0" i="0" dirty="0" err="1">
                <a:solidFill>
                  <a:srgbClr val="202124"/>
                </a:solidFill>
                <a:effectLst/>
                <a:latin typeface="arial" panose="020B0604020202020204" pitchFamily="34" charset="0"/>
              </a:rPr>
              <a:t>bilgisayar</a:t>
            </a:r>
            <a:r>
              <a:rPr lang="en-GB" b="0" i="0" dirty="0">
                <a:solidFill>
                  <a:srgbClr val="202124"/>
                </a:solidFill>
                <a:effectLst/>
                <a:latin typeface="arial" panose="020B0604020202020204" pitchFamily="34" charset="0"/>
              </a:rPr>
              <a:t> </a:t>
            </a:r>
            <a:r>
              <a:rPr lang="en-GB" b="0" i="0" dirty="0" err="1">
                <a:solidFill>
                  <a:srgbClr val="202124"/>
                </a:solidFill>
                <a:effectLst/>
                <a:latin typeface="arial" panose="020B0604020202020204" pitchFamily="34" charset="0"/>
              </a:rPr>
              <a:t>ve</a:t>
            </a:r>
            <a:r>
              <a:rPr lang="en-GB" b="0" i="0" dirty="0">
                <a:solidFill>
                  <a:srgbClr val="202124"/>
                </a:solidFill>
                <a:effectLst/>
                <a:latin typeface="arial" panose="020B0604020202020204" pitchFamily="34" charset="0"/>
              </a:rPr>
              <a:t>/</a:t>
            </a:r>
            <a:r>
              <a:rPr lang="en-GB" b="0" i="0" dirty="0" err="1">
                <a:solidFill>
                  <a:srgbClr val="202124"/>
                </a:solidFill>
                <a:effectLst/>
                <a:latin typeface="arial" panose="020B0604020202020204" pitchFamily="34" charset="0"/>
              </a:rPr>
              <a:t>veya</a:t>
            </a:r>
            <a:r>
              <a:rPr lang="en-GB" b="0" i="0" dirty="0">
                <a:solidFill>
                  <a:srgbClr val="202124"/>
                </a:solidFill>
                <a:effectLst/>
                <a:latin typeface="arial" panose="020B0604020202020204" pitchFamily="34" charset="0"/>
              </a:rPr>
              <a:t> </a:t>
            </a:r>
            <a:r>
              <a:rPr lang="en-GB" b="0" i="0" dirty="0" err="1">
                <a:solidFill>
                  <a:srgbClr val="202124"/>
                </a:solidFill>
                <a:effectLst/>
                <a:latin typeface="arial" panose="020B0604020202020204" pitchFamily="34" charset="0"/>
              </a:rPr>
              <a:t>sunucunun</a:t>
            </a:r>
            <a:r>
              <a:rPr lang="en-GB" b="0" i="0" dirty="0">
                <a:solidFill>
                  <a:srgbClr val="202124"/>
                </a:solidFill>
                <a:effectLst/>
                <a:latin typeface="arial" panose="020B0604020202020204" pitchFamily="34" charset="0"/>
              </a:rPr>
              <a:t> </a:t>
            </a:r>
            <a:r>
              <a:rPr lang="en-GB" b="0" i="0" dirty="0" err="1">
                <a:solidFill>
                  <a:srgbClr val="202124"/>
                </a:solidFill>
                <a:effectLst/>
                <a:latin typeface="arial" panose="020B0604020202020204" pitchFamily="34" charset="0"/>
              </a:rPr>
              <a:t>birbirleri</a:t>
            </a:r>
            <a:r>
              <a:rPr lang="en-GB" b="0" i="0" dirty="0">
                <a:solidFill>
                  <a:srgbClr val="202124"/>
                </a:solidFill>
                <a:effectLst/>
                <a:latin typeface="arial" panose="020B0604020202020204" pitchFamily="34" charset="0"/>
              </a:rPr>
              <a:t> </a:t>
            </a:r>
            <a:r>
              <a:rPr lang="en-GB" b="0" i="0" dirty="0" err="1">
                <a:solidFill>
                  <a:srgbClr val="202124"/>
                </a:solidFill>
                <a:effectLst/>
                <a:latin typeface="arial" panose="020B0604020202020204" pitchFamily="34" charset="0"/>
              </a:rPr>
              <a:t>arasında</a:t>
            </a:r>
            <a:r>
              <a:rPr lang="en-GB" b="0" i="0" dirty="0">
                <a:solidFill>
                  <a:srgbClr val="202124"/>
                </a:solidFill>
                <a:effectLst/>
                <a:latin typeface="arial" panose="020B0604020202020204" pitchFamily="34" charset="0"/>
              </a:rPr>
              <a:t> </a:t>
            </a:r>
            <a:r>
              <a:rPr lang="en-GB" b="0" i="0" dirty="0" err="1">
                <a:solidFill>
                  <a:srgbClr val="202124"/>
                </a:solidFill>
                <a:effectLst/>
                <a:latin typeface="arial" panose="020B0604020202020204" pitchFamily="34" charset="0"/>
              </a:rPr>
              <a:t>iletişim</a:t>
            </a:r>
            <a:r>
              <a:rPr lang="en-GB" b="0" i="0" dirty="0">
                <a:solidFill>
                  <a:srgbClr val="202124"/>
                </a:solidFill>
                <a:effectLst/>
                <a:latin typeface="arial" panose="020B0604020202020204" pitchFamily="34" charset="0"/>
              </a:rPr>
              <a:t> </a:t>
            </a:r>
            <a:r>
              <a:rPr lang="en-GB" b="0" i="0" dirty="0" err="1">
                <a:solidFill>
                  <a:srgbClr val="202124"/>
                </a:solidFill>
                <a:effectLst/>
                <a:latin typeface="arial" panose="020B0604020202020204" pitchFamily="34" charset="0"/>
              </a:rPr>
              <a:t>kurması</a:t>
            </a:r>
            <a:r>
              <a:rPr lang="en-GB" b="0" i="0" dirty="0">
                <a:solidFill>
                  <a:srgbClr val="202124"/>
                </a:solidFill>
                <a:effectLst/>
                <a:latin typeface="arial" panose="020B0604020202020204" pitchFamily="34" charset="0"/>
              </a:rPr>
              <a:t> </a:t>
            </a:r>
            <a:r>
              <a:rPr lang="en-GB" b="0" i="0" dirty="0" err="1">
                <a:solidFill>
                  <a:srgbClr val="202124"/>
                </a:solidFill>
                <a:effectLst/>
                <a:latin typeface="arial" panose="020B0604020202020204" pitchFamily="34" charset="0"/>
              </a:rPr>
              <a:t>ve</a:t>
            </a:r>
            <a:r>
              <a:rPr lang="en-GB" b="0" i="0" dirty="0">
                <a:solidFill>
                  <a:srgbClr val="202124"/>
                </a:solidFill>
                <a:effectLst/>
                <a:latin typeface="arial" panose="020B0604020202020204" pitchFamily="34" charset="0"/>
              </a:rPr>
              <a:t> </a:t>
            </a:r>
            <a:r>
              <a:rPr lang="en-GB" b="0" i="0" dirty="0" err="1">
                <a:solidFill>
                  <a:srgbClr val="202124"/>
                </a:solidFill>
                <a:effectLst/>
                <a:latin typeface="arial" panose="020B0604020202020204" pitchFamily="34" charset="0"/>
              </a:rPr>
              <a:t>birbirleri</a:t>
            </a:r>
            <a:r>
              <a:rPr lang="en-GB" b="0" i="0" dirty="0">
                <a:solidFill>
                  <a:srgbClr val="202124"/>
                </a:solidFill>
                <a:effectLst/>
                <a:latin typeface="arial" panose="020B0604020202020204" pitchFamily="34" charset="0"/>
              </a:rPr>
              <a:t> </a:t>
            </a:r>
            <a:r>
              <a:rPr lang="en-GB" b="0" i="0" dirty="0" err="1">
                <a:solidFill>
                  <a:srgbClr val="202124"/>
                </a:solidFill>
                <a:effectLst/>
                <a:latin typeface="arial" panose="020B0604020202020204" pitchFamily="34" charset="0"/>
              </a:rPr>
              <a:t>ile</a:t>
            </a:r>
            <a:r>
              <a:rPr lang="en-GB" b="0" i="0" dirty="0">
                <a:solidFill>
                  <a:srgbClr val="202124"/>
                </a:solidFill>
                <a:effectLst/>
                <a:latin typeface="arial" panose="020B0604020202020204" pitchFamily="34" charset="0"/>
              </a:rPr>
              <a:t> </a:t>
            </a:r>
            <a:r>
              <a:rPr lang="en-GB" b="0" i="0" dirty="0" err="1">
                <a:solidFill>
                  <a:srgbClr val="202124"/>
                </a:solidFill>
                <a:effectLst/>
                <a:latin typeface="arial" panose="020B0604020202020204" pitchFamily="34" charset="0"/>
              </a:rPr>
              <a:t>replika</a:t>
            </a:r>
            <a:r>
              <a:rPr lang="en-GB" b="0" i="0" dirty="0">
                <a:solidFill>
                  <a:srgbClr val="202124"/>
                </a:solidFill>
                <a:effectLst/>
                <a:latin typeface="arial" panose="020B0604020202020204" pitchFamily="34" charset="0"/>
              </a:rPr>
              <a:t> </a:t>
            </a:r>
            <a:r>
              <a:rPr lang="en-GB" b="0" i="0" dirty="0" err="1">
                <a:solidFill>
                  <a:srgbClr val="202124"/>
                </a:solidFill>
                <a:effectLst/>
                <a:latin typeface="arial" panose="020B0604020202020204" pitchFamily="34" charset="0"/>
              </a:rPr>
              <a:t>şekilde</a:t>
            </a:r>
            <a:r>
              <a:rPr lang="en-GB" b="0" i="0" dirty="0">
                <a:solidFill>
                  <a:srgbClr val="202124"/>
                </a:solidFill>
                <a:effectLst/>
                <a:latin typeface="arial" panose="020B0604020202020204" pitchFamily="34" charset="0"/>
              </a:rPr>
              <a:t> </a:t>
            </a:r>
            <a:r>
              <a:rPr lang="en-GB" b="0" i="0" dirty="0" err="1">
                <a:solidFill>
                  <a:srgbClr val="202124"/>
                </a:solidFill>
                <a:effectLst/>
                <a:latin typeface="arial" panose="020B0604020202020204" pitchFamily="34" charset="0"/>
              </a:rPr>
              <a:t>bir</a:t>
            </a:r>
            <a:r>
              <a:rPr lang="en-GB" b="0" i="0" dirty="0">
                <a:solidFill>
                  <a:srgbClr val="202124"/>
                </a:solidFill>
                <a:effectLst/>
                <a:latin typeface="arial" panose="020B0604020202020204" pitchFamily="34" charset="0"/>
              </a:rPr>
              <a:t> </a:t>
            </a:r>
            <a:r>
              <a:rPr lang="en-GB" b="0" i="0" dirty="0" err="1">
                <a:solidFill>
                  <a:srgbClr val="202124"/>
                </a:solidFill>
                <a:effectLst/>
                <a:latin typeface="arial" panose="020B0604020202020204" pitchFamily="34" charset="0"/>
              </a:rPr>
              <a:t>ağ</a:t>
            </a:r>
            <a:r>
              <a:rPr lang="en-GB" b="0" i="0" dirty="0">
                <a:solidFill>
                  <a:srgbClr val="202124"/>
                </a:solidFill>
                <a:effectLst/>
                <a:latin typeface="arial" panose="020B0604020202020204" pitchFamily="34" charset="0"/>
              </a:rPr>
              <a:t> </a:t>
            </a:r>
            <a:r>
              <a:rPr lang="en-GB" b="0" i="0" dirty="0" err="1">
                <a:solidFill>
                  <a:srgbClr val="202124"/>
                </a:solidFill>
                <a:effectLst/>
                <a:latin typeface="arial" panose="020B0604020202020204" pitchFamily="34" charset="0"/>
              </a:rPr>
              <a:t>bütünü</a:t>
            </a:r>
            <a:r>
              <a:rPr lang="en-GB" b="0" i="0" dirty="0">
                <a:solidFill>
                  <a:srgbClr val="202124"/>
                </a:solidFill>
                <a:effectLst/>
                <a:latin typeface="arial" panose="020B0604020202020204" pitchFamily="34" charset="0"/>
              </a:rPr>
              <a:t> </a:t>
            </a:r>
            <a:r>
              <a:rPr lang="en-GB" b="0" i="0" dirty="0" err="1">
                <a:solidFill>
                  <a:srgbClr val="202124"/>
                </a:solidFill>
                <a:effectLst/>
                <a:latin typeface="arial" panose="020B0604020202020204" pitchFamily="34" charset="0"/>
              </a:rPr>
              <a:t>olarak</a:t>
            </a:r>
            <a:r>
              <a:rPr lang="en-GB" b="0" i="0" dirty="0">
                <a:solidFill>
                  <a:srgbClr val="202124"/>
                </a:solidFill>
                <a:effectLst/>
                <a:latin typeface="arial" panose="020B0604020202020204" pitchFamily="34" charset="0"/>
              </a:rPr>
              <a:t> </a:t>
            </a:r>
            <a:r>
              <a:rPr lang="en-GB" b="0" i="0" dirty="0" err="1">
                <a:solidFill>
                  <a:srgbClr val="202124"/>
                </a:solidFill>
                <a:effectLst/>
                <a:latin typeface="arial" panose="020B0604020202020204" pitchFamily="34" charset="0"/>
              </a:rPr>
              <a:t>çalışmasına</a:t>
            </a:r>
            <a:r>
              <a:rPr lang="en-GB" b="0" i="0" dirty="0">
                <a:solidFill>
                  <a:srgbClr val="202124"/>
                </a:solidFill>
                <a:effectLst/>
                <a:latin typeface="arial" panose="020B0604020202020204" pitchFamily="34" charset="0"/>
              </a:rPr>
              <a:t> </a:t>
            </a:r>
            <a:r>
              <a:rPr lang="en-GB" b="0" i="0" dirty="0" err="1">
                <a:solidFill>
                  <a:srgbClr val="202124"/>
                </a:solidFill>
                <a:effectLst/>
                <a:latin typeface="arial" panose="020B0604020202020204" pitchFamily="34" charset="0"/>
              </a:rPr>
              <a:t>denir</a:t>
            </a:r>
            <a:endParaRPr lang="en-GB" dirty="0"/>
          </a:p>
        </p:txBody>
      </p:sp>
      <p:sp>
        <p:nvSpPr>
          <p:cNvPr id="4" name="Slayt Numarası Yer Tutucusu 3"/>
          <p:cNvSpPr>
            <a:spLocks noGrp="1"/>
          </p:cNvSpPr>
          <p:nvPr>
            <p:ph type="sldNum" sz="quarter" idx="5"/>
          </p:nvPr>
        </p:nvSpPr>
        <p:spPr/>
        <p:txBody>
          <a:bodyPr/>
          <a:lstStyle/>
          <a:p>
            <a:fld id="{80E5444C-9BF0-484E-A5C7-2D3D18BAE575}" type="slidenum">
              <a:rPr lang="en-GB" smtClean="0"/>
              <a:t>3</a:t>
            </a:fld>
            <a:endParaRPr lang="en-GB"/>
          </a:p>
        </p:txBody>
      </p:sp>
    </p:spTree>
    <p:extLst>
      <p:ext uri="{BB962C8B-B14F-4D97-AF65-F5344CB8AC3E}">
        <p14:creationId xmlns:p14="http://schemas.microsoft.com/office/powerpoint/2010/main" val="1696523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GB" dirty="0"/>
          </a:p>
        </p:txBody>
      </p:sp>
      <p:sp>
        <p:nvSpPr>
          <p:cNvPr id="4" name="Slayt Numarası Yer Tutucusu 3"/>
          <p:cNvSpPr>
            <a:spLocks noGrp="1"/>
          </p:cNvSpPr>
          <p:nvPr>
            <p:ph type="sldNum" sz="quarter" idx="5"/>
          </p:nvPr>
        </p:nvSpPr>
        <p:spPr/>
        <p:txBody>
          <a:bodyPr/>
          <a:lstStyle/>
          <a:p>
            <a:fld id="{80E5444C-9BF0-484E-A5C7-2D3D18BAE575}" type="slidenum">
              <a:rPr lang="en-GB" smtClean="0"/>
              <a:t>5</a:t>
            </a:fld>
            <a:endParaRPr lang="en-GB"/>
          </a:p>
        </p:txBody>
      </p:sp>
    </p:spTree>
    <p:extLst>
      <p:ext uri="{BB962C8B-B14F-4D97-AF65-F5344CB8AC3E}">
        <p14:creationId xmlns:p14="http://schemas.microsoft.com/office/powerpoint/2010/main" val="736540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ACFD5D02-701C-44EB-A4AC-37A5EA2631A1}" type="datetimeFigureOut">
              <a:rPr lang="en-GB" smtClean="0"/>
              <a:t>08/05/2021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AE6288-EA5B-4B2D-8F7A-2F51041DD4AF}" type="slidenum">
              <a:rPr lang="en-GB" smtClean="0"/>
              <a:t>‹#›</a:t>
            </a:fld>
            <a:endParaRPr lang="en-GB"/>
          </a:p>
        </p:txBody>
      </p:sp>
    </p:spTree>
    <p:extLst>
      <p:ext uri="{BB962C8B-B14F-4D97-AF65-F5344CB8AC3E}">
        <p14:creationId xmlns:p14="http://schemas.microsoft.com/office/powerpoint/2010/main" val="1830948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CFD5D02-701C-44EB-A4AC-37A5EA2631A1}" type="datetimeFigureOut">
              <a:rPr lang="en-GB" smtClean="0"/>
              <a:t>08/05/2021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AE6288-EA5B-4B2D-8F7A-2F51041DD4AF}" type="slidenum">
              <a:rPr lang="en-GB" smtClean="0"/>
              <a:t>‹#›</a:t>
            </a:fld>
            <a:endParaRPr lang="en-GB"/>
          </a:p>
        </p:txBody>
      </p:sp>
    </p:spTree>
    <p:extLst>
      <p:ext uri="{BB962C8B-B14F-4D97-AF65-F5344CB8AC3E}">
        <p14:creationId xmlns:p14="http://schemas.microsoft.com/office/powerpoint/2010/main" val="780496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CFD5D02-701C-44EB-A4AC-37A5EA2631A1}" type="datetimeFigureOut">
              <a:rPr lang="en-GB" smtClean="0"/>
              <a:t>08/05/2021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AE6288-EA5B-4B2D-8F7A-2F51041DD4AF}"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32613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CFD5D02-701C-44EB-A4AC-37A5EA2631A1}" type="datetimeFigureOut">
              <a:rPr lang="en-GB" smtClean="0"/>
              <a:t>08/05/2021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AE6288-EA5B-4B2D-8F7A-2F51041DD4AF}" type="slidenum">
              <a:rPr lang="en-GB" smtClean="0"/>
              <a:t>‹#›</a:t>
            </a:fld>
            <a:endParaRPr lang="en-GB"/>
          </a:p>
        </p:txBody>
      </p:sp>
    </p:spTree>
    <p:extLst>
      <p:ext uri="{BB962C8B-B14F-4D97-AF65-F5344CB8AC3E}">
        <p14:creationId xmlns:p14="http://schemas.microsoft.com/office/powerpoint/2010/main" val="4095883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CFD5D02-701C-44EB-A4AC-37A5EA2631A1}" type="datetimeFigureOut">
              <a:rPr lang="en-GB" smtClean="0"/>
              <a:t>08/05/2021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AE6288-EA5B-4B2D-8F7A-2F51041DD4AF}"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58253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CFD5D02-701C-44EB-A4AC-37A5EA2631A1}" type="datetimeFigureOut">
              <a:rPr lang="en-GB" smtClean="0"/>
              <a:t>08/05/2021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AE6288-EA5B-4B2D-8F7A-2F51041DD4AF}" type="slidenum">
              <a:rPr lang="en-GB" smtClean="0"/>
              <a:t>‹#›</a:t>
            </a:fld>
            <a:endParaRPr lang="en-GB"/>
          </a:p>
        </p:txBody>
      </p:sp>
    </p:spTree>
    <p:extLst>
      <p:ext uri="{BB962C8B-B14F-4D97-AF65-F5344CB8AC3E}">
        <p14:creationId xmlns:p14="http://schemas.microsoft.com/office/powerpoint/2010/main" val="473275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CFD5D02-701C-44EB-A4AC-37A5EA2631A1}" type="datetimeFigureOut">
              <a:rPr lang="en-GB" smtClean="0"/>
              <a:t>08/05/2021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AE6288-EA5B-4B2D-8F7A-2F51041DD4AF}" type="slidenum">
              <a:rPr lang="en-GB" smtClean="0"/>
              <a:t>‹#›</a:t>
            </a:fld>
            <a:endParaRPr lang="en-GB"/>
          </a:p>
        </p:txBody>
      </p:sp>
    </p:spTree>
    <p:extLst>
      <p:ext uri="{BB962C8B-B14F-4D97-AF65-F5344CB8AC3E}">
        <p14:creationId xmlns:p14="http://schemas.microsoft.com/office/powerpoint/2010/main" val="3995908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CFD5D02-701C-44EB-A4AC-37A5EA2631A1}" type="datetimeFigureOut">
              <a:rPr lang="en-GB" smtClean="0"/>
              <a:t>08/05/2021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AE6288-EA5B-4B2D-8F7A-2F51041DD4AF}" type="slidenum">
              <a:rPr lang="en-GB" smtClean="0"/>
              <a:t>‹#›</a:t>
            </a:fld>
            <a:endParaRPr lang="en-GB"/>
          </a:p>
        </p:txBody>
      </p:sp>
    </p:spTree>
    <p:extLst>
      <p:ext uri="{BB962C8B-B14F-4D97-AF65-F5344CB8AC3E}">
        <p14:creationId xmlns:p14="http://schemas.microsoft.com/office/powerpoint/2010/main" val="2196081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CFD5D02-701C-44EB-A4AC-37A5EA2631A1}" type="datetimeFigureOut">
              <a:rPr lang="en-GB" smtClean="0"/>
              <a:t>08/05/2021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AE6288-EA5B-4B2D-8F7A-2F51041DD4AF}" type="slidenum">
              <a:rPr lang="en-GB" smtClean="0"/>
              <a:t>‹#›</a:t>
            </a:fld>
            <a:endParaRPr lang="en-GB"/>
          </a:p>
        </p:txBody>
      </p:sp>
    </p:spTree>
    <p:extLst>
      <p:ext uri="{BB962C8B-B14F-4D97-AF65-F5344CB8AC3E}">
        <p14:creationId xmlns:p14="http://schemas.microsoft.com/office/powerpoint/2010/main" val="486450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CFD5D02-701C-44EB-A4AC-37A5EA2631A1}" type="datetimeFigureOut">
              <a:rPr lang="en-GB" smtClean="0"/>
              <a:t>08/05/2021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AE6288-EA5B-4B2D-8F7A-2F51041DD4AF}" type="slidenum">
              <a:rPr lang="en-GB" smtClean="0"/>
              <a:t>‹#›</a:t>
            </a:fld>
            <a:endParaRPr lang="en-GB"/>
          </a:p>
        </p:txBody>
      </p:sp>
    </p:spTree>
    <p:extLst>
      <p:ext uri="{BB962C8B-B14F-4D97-AF65-F5344CB8AC3E}">
        <p14:creationId xmlns:p14="http://schemas.microsoft.com/office/powerpoint/2010/main" val="2448266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ACFD5D02-701C-44EB-A4AC-37A5EA2631A1}" type="datetimeFigureOut">
              <a:rPr lang="en-GB" smtClean="0"/>
              <a:t>08/05/2021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7AE6288-EA5B-4B2D-8F7A-2F51041DD4AF}" type="slidenum">
              <a:rPr lang="en-GB" smtClean="0"/>
              <a:t>‹#›</a:t>
            </a:fld>
            <a:endParaRPr lang="en-GB"/>
          </a:p>
        </p:txBody>
      </p:sp>
    </p:spTree>
    <p:extLst>
      <p:ext uri="{BB962C8B-B14F-4D97-AF65-F5344CB8AC3E}">
        <p14:creationId xmlns:p14="http://schemas.microsoft.com/office/powerpoint/2010/main" val="1344805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CFD5D02-701C-44EB-A4AC-37A5EA2631A1}" type="datetimeFigureOut">
              <a:rPr lang="en-GB" smtClean="0"/>
              <a:t>08/05/2021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7AE6288-EA5B-4B2D-8F7A-2F51041DD4AF}" type="slidenum">
              <a:rPr lang="en-GB" smtClean="0"/>
              <a:t>‹#›</a:t>
            </a:fld>
            <a:endParaRPr lang="en-GB"/>
          </a:p>
        </p:txBody>
      </p:sp>
    </p:spTree>
    <p:extLst>
      <p:ext uri="{BB962C8B-B14F-4D97-AF65-F5344CB8AC3E}">
        <p14:creationId xmlns:p14="http://schemas.microsoft.com/office/powerpoint/2010/main" val="1189444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ACFD5D02-701C-44EB-A4AC-37A5EA2631A1}" type="datetimeFigureOut">
              <a:rPr lang="en-GB" smtClean="0"/>
              <a:t>08/05/2021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7AE6288-EA5B-4B2D-8F7A-2F51041DD4AF}" type="slidenum">
              <a:rPr lang="en-GB" smtClean="0"/>
              <a:t>‹#›</a:t>
            </a:fld>
            <a:endParaRPr lang="en-GB"/>
          </a:p>
        </p:txBody>
      </p:sp>
    </p:spTree>
    <p:extLst>
      <p:ext uri="{BB962C8B-B14F-4D97-AF65-F5344CB8AC3E}">
        <p14:creationId xmlns:p14="http://schemas.microsoft.com/office/powerpoint/2010/main" val="2119837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FD5D02-701C-44EB-A4AC-37A5EA2631A1}" type="datetimeFigureOut">
              <a:rPr lang="en-GB" smtClean="0"/>
              <a:t>08/05/2021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7AE6288-EA5B-4B2D-8F7A-2F51041DD4AF}" type="slidenum">
              <a:rPr lang="en-GB" smtClean="0"/>
              <a:t>‹#›</a:t>
            </a:fld>
            <a:endParaRPr lang="en-GB"/>
          </a:p>
        </p:txBody>
      </p:sp>
    </p:spTree>
    <p:extLst>
      <p:ext uri="{BB962C8B-B14F-4D97-AF65-F5344CB8AC3E}">
        <p14:creationId xmlns:p14="http://schemas.microsoft.com/office/powerpoint/2010/main" val="2829276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stilini düzenlemek için tıklayın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CFD5D02-701C-44EB-A4AC-37A5EA2631A1}" type="datetimeFigureOut">
              <a:rPr lang="en-GB" smtClean="0"/>
              <a:t>08/05/2021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7AE6288-EA5B-4B2D-8F7A-2F51041DD4AF}" type="slidenum">
              <a:rPr lang="en-GB" smtClean="0"/>
              <a:t>‹#›</a:t>
            </a:fld>
            <a:endParaRPr lang="en-GB"/>
          </a:p>
        </p:txBody>
      </p:sp>
    </p:spTree>
    <p:extLst>
      <p:ext uri="{BB962C8B-B14F-4D97-AF65-F5344CB8AC3E}">
        <p14:creationId xmlns:p14="http://schemas.microsoft.com/office/powerpoint/2010/main" val="417886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CFD5D02-701C-44EB-A4AC-37A5EA2631A1}" type="datetimeFigureOut">
              <a:rPr lang="en-GB" smtClean="0"/>
              <a:t>08/05/2021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7AE6288-EA5B-4B2D-8F7A-2F51041DD4AF}" type="slidenum">
              <a:rPr lang="en-GB" smtClean="0"/>
              <a:t>‹#›</a:t>
            </a:fld>
            <a:endParaRPr lang="en-GB"/>
          </a:p>
        </p:txBody>
      </p:sp>
    </p:spTree>
    <p:extLst>
      <p:ext uri="{BB962C8B-B14F-4D97-AF65-F5344CB8AC3E}">
        <p14:creationId xmlns:p14="http://schemas.microsoft.com/office/powerpoint/2010/main" val="1592815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CFD5D02-701C-44EB-A4AC-37A5EA2631A1}" type="datetimeFigureOut">
              <a:rPr lang="en-GB" smtClean="0"/>
              <a:t>08/05/2021</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17AE6288-EA5B-4B2D-8F7A-2F51041DD4AF}" type="slidenum">
              <a:rPr lang="en-GB" smtClean="0"/>
              <a:t>‹#›</a:t>
            </a:fld>
            <a:endParaRPr lang="en-GB"/>
          </a:p>
        </p:txBody>
      </p:sp>
    </p:spTree>
    <p:extLst>
      <p:ext uri="{BB962C8B-B14F-4D97-AF65-F5344CB8AC3E}">
        <p14:creationId xmlns:p14="http://schemas.microsoft.com/office/powerpoint/2010/main" val="357732186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pediaa.com/what-is-the-difference-between-machine-code-and-assembly-la" TargetMode="External"/><Relationship Id="rId3" Type="http://schemas.openxmlformats.org/officeDocument/2006/relationships/hyperlink" Target="https://www.w3schools.com/java/java_intro.asp" TargetMode="External"/><Relationship Id="rId7" Type="http://schemas.openxmlformats.org/officeDocument/2006/relationships/hyperlink" Target="https://lambda.uta.edu/cse5317/notes/node3.html" TargetMode="External"/><Relationship Id="rId2" Type="http://schemas.openxmlformats.org/officeDocument/2006/relationships/hyperlink" Target="https://java.com/en/download/help/whatis_java.html" TargetMode="External"/><Relationship Id="rId1" Type="http://schemas.openxmlformats.org/officeDocument/2006/relationships/slideLayout" Target="../slideLayouts/slideLayout2.xml"/><Relationship Id="rId6" Type="http://schemas.openxmlformats.org/officeDocument/2006/relationships/hyperlink" Target="https://www.javatpoint.com/java-interpreter" TargetMode="External"/><Relationship Id="rId11" Type="http://schemas.openxmlformats.org/officeDocument/2006/relationships/hyperlink" Target="https://kodveus.blogspot.com/2007/06/java-6-yenilikleri.html" TargetMode="External"/><Relationship Id="rId5" Type="http://schemas.openxmlformats.org/officeDocument/2006/relationships/hyperlink" Target="https://compscicentral.com/how-is-java-different-from-other-languages/#:~:text=The%20main%20difference%20between%20Java,Java%20Virtual%20Machine%20(JVM).&amp;text=This%20includes%20C%2C%20C%23%2C%20C,Javascript%2C%20Ruby%2C%20and%20Python." TargetMode="External"/><Relationship Id="rId10" Type="http://schemas.openxmlformats.org/officeDocument/2006/relationships/hyperlink" Target="http://www.csharpnedir.com/articles/read/?id=629" TargetMode="External"/><Relationship Id="rId4" Type="http://schemas.openxmlformats.org/officeDocument/2006/relationships/hyperlink" Target="https://acikders.ankara.edu.tr/mod/resource/view.php?id=128391#:~:text=Da%C4%9F%C4%B1t%C4%B1k%20sistem%2C%20birden%20fazla%20bilgisayar,a%C4%9F%20b%C3%BCt%C3%BCn%C3%BC%20olarak%20%C3%A7al%C4%B1%C5%9Fmas%C4%B1na%20denir.&amp;text=Da%C4%9F%C4%B1t%C4%B1k%20sistem%2C%20bir%20a%C4%9F%20%C3%BCzerine,ve%20kullan%C4%B1c%C4%B1%20a%C3%A7%C4%B1s%C4%B1ndan%20saydaml%C4%B1k%20sa%C4%9Flan%C4%B1r." TargetMode="External"/><Relationship Id="rId9" Type="http://schemas.openxmlformats.org/officeDocument/2006/relationships/hyperlink" Target="https://www.javatpoint.com/difference-between-jdk-jre-and-jv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textexpander.com/blog/the-7-most-common-types-of-errors-in-programming-and-how-to-avoid-them" TargetMode="External"/><Relationship Id="rId7" Type="http://schemas.openxmlformats.org/officeDocument/2006/relationships/hyperlink" Target="https://www.guru99.com/stack-vs-heap.html#5" TargetMode="External"/><Relationship Id="rId2" Type="http://schemas.openxmlformats.org/officeDocument/2006/relationships/hyperlink" Target="https://docplayer.biz.tr/5982722-Java-7-java-8-yenilikleri-ve-ozellikleri.html" TargetMode="External"/><Relationship Id="rId1" Type="http://schemas.openxmlformats.org/officeDocument/2006/relationships/slideLayout" Target="../slideLayouts/slideLayout2.xml"/><Relationship Id="rId6" Type="http://schemas.openxmlformats.org/officeDocument/2006/relationships/hyperlink" Target="http://ilkaygunel.com/blog/2016/java-ve-heap&amp;stack-memory/" TargetMode="External"/><Relationship Id="rId5" Type="http://schemas.openxmlformats.org/officeDocument/2006/relationships/hyperlink" Target="https://www.geeksforgeeks.org/types-of-errors-in-java-with-examples/#:~:text=Runtime%20errors%20occur%20when%20a,while%20the%20program%20is%20running" TargetMode="External"/><Relationship Id="rId4" Type="http://schemas.openxmlformats.org/officeDocument/2006/relationships/hyperlink" Target="https://www.dummies.com/programming/java/syntactical-errors-in-java/"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farukgenc.com/java/java-8-yenilikleri-bolum-1.html" TargetMode="External"/><Relationship Id="rId2" Type="http://schemas.openxmlformats.org/officeDocument/2006/relationships/hyperlink" Target="https://devnot.com/2017/java-8-hakkinda-bilmeniz-gerekenler/" TargetMode="External"/><Relationship Id="rId1" Type="http://schemas.openxmlformats.org/officeDocument/2006/relationships/slideLayout" Target="../slideLayouts/slideLayout2.xml"/><Relationship Id="rId5" Type="http://schemas.openxmlformats.org/officeDocument/2006/relationships/hyperlink" Target="https://medium.com/huawei-developers-tr/java-versiyonlar%C4%B1-ve-gelen-yenilikler-8-16-1d024561b5b9" TargetMode="External"/><Relationship Id="rId4" Type="http://schemas.openxmlformats.org/officeDocument/2006/relationships/hyperlink" Target="https://www.javatpoint.com/java-8-feature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4414DC-8105-49F7-969B-DAF040FE15AB}"/>
              </a:ext>
            </a:extLst>
          </p:cNvPr>
          <p:cNvSpPr>
            <a:spLocks noGrp="1"/>
          </p:cNvSpPr>
          <p:nvPr>
            <p:ph type="ctrTitle"/>
          </p:nvPr>
        </p:nvSpPr>
        <p:spPr/>
        <p:txBody>
          <a:bodyPr/>
          <a:lstStyle/>
          <a:p>
            <a:r>
              <a:rPr lang="tr-TR" dirty="0"/>
              <a:t>Ödev 1</a:t>
            </a:r>
            <a:endParaRPr lang="en-GB" dirty="0"/>
          </a:p>
        </p:txBody>
      </p:sp>
      <p:sp>
        <p:nvSpPr>
          <p:cNvPr id="3" name="Alt Başlık 2">
            <a:extLst>
              <a:ext uri="{FF2B5EF4-FFF2-40B4-BE49-F238E27FC236}">
                <a16:creationId xmlns:a16="http://schemas.microsoft.com/office/drawing/2014/main" id="{AF45BC64-5714-4669-81B0-640DAB2494BA}"/>
              </a:ext>
            </a:extLst>
          </p:cNvPr>
          <p:cNvSpPr>
            <a:spLocks noGrp="1"/>
          </p:cNvSpPr>
          <p:nvPr>
            <p:ph type="subTitle" idx="1"/>
          </p:nvPr>
        </p:nvSpPr>
        <p:spPr/>
        <p:txBody>
          <a:bodyPr/>
          <a:lstStyle/>
          <a:p>
            <a:r>
              <a:rPr lang="tr-TR" dirty="0"/>
              <a:t>Birce Tanıl Alptekin</a:t>
            </a:r>
            <a:endParaRPr lang="en-GB" dirty="0"/>
          </a:p>
        </p:txBody>
      </p:sp>
    </p:spTree>
    <p:extLst>
      <p:ext uri="{BB962C8B-B14F-4D97-AF65-F5344CB8AC3E}">
        <p14:creationId xmlns:p14="http://schemas.microsoft.com/office/powerpoint/2010/main" val="4105920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A7726E7-C57F-4925-A133-48999EF6B741}"/>
              </a:ext>
            </a:extLst>
          </p:cNvPr>
          <p:cNvSpPr>
            <a:spLocks noGrp="1"/>
          </p:cNvSpPr>
          <p:nvPr>
            <p:ph type="title"/>
          </p:nvPr>
        </p:nvSpPr>
        <p:spPr/>
        <p:txBody>
          <a:bodyPr/>
          <a:lstStyle/>
          <a:p>
            <a:r>
              <a:rPr lang="tr-TR" dirty="0"/>
              <a:t>JAVA 5 ÖZELLİKLERİ</a:t>
            </a:r>
            <a:endParaRPr lang="en-GB" dirty="0"/>
          </a:p>
        </p:txBody>
      </p:sp>
      <p:sp>
        <p:nvSpPr>
          <p:cNvPr id="3" name="İçerik Yer Tutucusu 2">
            <a:extLst>
              <a:ext uri="{FF2B5EF4-FFF2-40B4-BE49-F238E27FC236}">
                <a16:creationId xmlns:a16="http://schemas.microsoft.com/office/drawing/2014/main" id="{E428864D-B9BD-4AC3-BD0D-36A1ED5FB00E}"/>
              </a:ext>
            </a:extLst>
          </p:cNvPr>
          <p:cNvSpPr>
            <a:spLocks noGrp="1"/>
          </p:cNvSpPr>
          <p:nvPr>
            <p:ph idx="1"/>
          </p:nvPr>
        </p:nvSpPr>
        <p:spPr>
          <a:xfrm>
            <a:off x="2231136" y="2638044"/>
            <a:ext cx="7729728" cy="3255264"/>
          </a:xfrm>
        </p:spPr>
        <p:txBody>
          <a:bodyPr/>
          <a:lstStyle/>
          <a:p>
            <a:r>
              <a:rPr lang="en-GB" dirty="0"/>
              <a:t>Generic </a:t>
            </a:r>
            <a:r>
              <a:rPr lang="en-GB" dirty="0" err="1"/>
              <a:t>yapılar</a:t>
            </a:r>
            <a:endParaRPr lang="en-GB" dirty="0"/>
          </a:p>
          <a:p>
            <a:r>
              <a:rPr lang="en-GB" dirty="0"/>
              <a:t>Autoboxing/Unboxing</a:t>
            </a:r>
          </a:p>
          <a:p>
            <a:r>
              <a:rPr lang="en-GB" dirty="0" err="1"/>
              <a:t>Gelişmiş</a:t>
            </a:r>
            <a:r>
              <a:rPr lang="en-GB" dirty="0"/>
              <a:t> for </a:t>
            </a:r>
            <a:r>
              <a:rPr lang="en-GB" dirty="0" err="1"/>
              <a:t>döngüsü</a:t>
            </a:r>
            <a:endParaRPr lang="en-GB" dirty="0"/>
          </a:p>
          <a:p>
            <a:r>
              <a:rPr lang="en-GB" dirty="0" err="1"/>
              <a:t>Güvenli</a:t>
            </a:r>
            <a:r>
              <a:rPr lang="en-GB" dirty="0"/>
              <a:t> </a:t>
            </a:r>
            <a:r>
              <a:rPr lang="en-GB" dirty="0" err="1"/>
              <a:t>sıralama</a:t>
            </a:r>
            <a:r>
              <a:rPr lang="en-GB" dirty="0"/>
              <a:t> </a:t>
            </a:r>
            <a:r>
              <a:rPr lang="en-GB" dirty="0" err="1"/>
              <a:t>yapıları</a:t>
            </a:r>
            <a:endParaRPr lang="en-GB" dirty="0"/>
          </a:p>
          <a:p>
            <a:r>
              <a:rPr lang="en-GB" dirty="0" err="1"/>
              <a:t>Değişken</a:t>
            </a:r>
            <a:r>
              <a:rPr lang="en-GB" dirty="0"/>
              <a:t> </a:t>
            </a:r>
            <a:r>
              <a:rPr lang="en-GB" dirty="0" err="1"/>
              <a:t>sayıda</a:t>
            </a:r>
            <a:r>
              <a:rPr lang="en-GB" dirty="0"/>
              <a:t> </a:t>
            </a:r>
            <a:r>
              <a:rPr lang="en-GB" dirty="0" err="1"/>
              <a:t>argüman</a:t>
            </a:r>
            <a:r>
              <a:rPr lang="tr-TR" dirty="0"/>
              <a:t> (</a:t>
            </a:r>
            <a:r>
              <a:rPr lang="tr-TR" dirty="0" err="1"/>
              <a:t>Varargs</a:t>
            </a:r>
            <a:r>
              <a:rPr lang="tr-TR" dirty="0"/>
              <a:t>)</a:t>
            </a:r>
            <a:endParaRPr lang="en-GB" dirty="0"/>
          </a:p>
          <a:p>
            <a:r>
              <a:rPr lang="en-GB" dirty="0"/>
              <a:t>Static Import</a:t>
            </a:r>
          </a:p>
          <a:p>
            <a:r>
              <a:rPr lang="en-GB" dirty="0"/>
              <a:t>Metadata (Annotations)</a:t>
            </a:r>
          </a:p>
        </p:txBody>
      </p:sp>
    </p:spTree>
    <p:extLst>
      <p:ext uri="{BB962C8B-B14F-4D97-AF65-F5344CB8AC3E}">
        <p14:creationId xmlns:p14="http://schemas.microsoft.com/office/powerpoint/2010/main" val="267150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3">
                                            <p:txEl>
                                              <p:pRg st="6" end="6"/>
                                            </p:txEl>
                                          </p:spTgt>
                                        </p:tgtEl>
                                        <p:attrNameLst>
                                          <p:attrName>style.visibility</p:attrName>
                                        </p:attrNameLst>
                                      </p:cBhvr>
                                      <p:to>
                                        <p:strVal val="visible"/>
                                      </p:to>
                                    </p:set>
                                    <p:animEffect transition="in" filter="fade">
                                      <p:cBhvr>
                                        <p:cTn id="54" dur="1000"/>
                                        <p:tgtEl>
                                          <p:spTgt spid="3">
                                            <p:txEl>
                                              <p:pRg st="6" end="6"/>
                                            </p:txEl>
                                          </p:spTgt>
                                        </p:tgtEl>
                                      </p:cBhvr>
                                    </p:animEffect>
                                    <p:anim calcmode="lin" valueType="num">
                                      <p:cBhvr>
                                        <p:cTn id="5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EC0199-7439-49CB-97E6-735C0A731D9E}"/>
              </a:ext>
            </a:extLst>
          </p:cNvPr>
          <p:cNvSpPr>
            <a:spLocks noGrp="1"/>
          </p:cNvSpPr>
          <p:nvPr>
            <p:ph type="title"/>
          </p:nvPr>
        </p:nvSpPr>
        <p:spPr/>
        <p:txBody>
          <a:bodyPr/>
          <a:lstStyle/>
          <a:p>
            <a:r>
              <a:rPr lang="tr-TR" dirty="0"/>
              <a:t>JAVA 6 ÖZELLİKLERİ</a:t>
            </a:r>
            <a:endParaRPr lang="en-GB" dirty="0"/>
          </a:p>
        </p:txBody>
      </p:sp>
      <p:sp>
        <p:nvSpPr>
          <p:cNvPr id="3" name="İçerik Yer Tutucusu 2">
            <a:extLst>
              <a:ext uri="{FF2B5EF4-FFF2-40B4-BE49-F238E27FC236}">
                <a16:creationId xmlns:a16="http://schemas.microsoft.com/office/drawing/2014/main" id="{7EF0BA6F-DE05-4DAF-8E61-96E3177275A3}"/>
              </a:ext>
            </a:extLst>
          </p:cNvPr>
          <p:cNvSpPr>
            <a:spLocks noGrp="1"/>
          </p:cNvSpPr>
          <p:nvPr>
            <p:ph idx="1"/>
          </p:nvPr>
        </p:nvSpPr>
        <p:spPr>
          <a:xfrm>
            <a:off x="2231136" y="2305050"/>
            <a:ext cx="7729728" cy="4000500"/>
          </a:xfrm>
        </p:spPr>
        <p:txBody>
          <a:bodyPr>
            <a:normAutofit/>
          </a:bodyPr>
          <a:lstStyle/>
          <a:p>
            <a:r>
              <a:rPr lang="tr-TR" dirty="0"/>
              <a:t>I/O’da değişimler</a:t>
            </a:r>
          </a:p>
          <a:p>
            <a:r>
              <a:rPr lang="tr-TR" dirty="0"/>
              <a:t>Koleksiyonlarda yenilikler</a:t>
            </a:r>
          </a:p>
          <a:p>
            <a:pPr lvl="1">
              <a:buFont typeface="Wingdings" panose="05000000000000000000" pitchFamily="2" charset="2"/>
              <a:buChar char="§"/>
            </a:pPr>
            <a:r>
              <a:rPr lang="tr-TR" dirty="0"/>
              <a:t>Başarı </a:t>
            </a:r>
            <a:r>
              <a:rPr lang="tr-TR" dirty="0" err="1"/>
              <a:t>arttırımları</a:t>
            </a:r>
            <a:r>
              <a:rPr lang="tr-TR" dirty="0"/>
              <a:t>, yeni </a:t>
            </a:r>
            <a:r>
              <a:rPr lang="tr-TR" dirty="0" err="1"/>
              <a:t>metodlar</a:t>
            </a:r>
            <a:r>
              <a:rPr lang="tr-TR" dirty="0"/>
              <a:t>, yeni koleksiyon arabirimleri</a:t>
            </a:r>
          </a:p>
          <a:p>
            <a:r>
              <a:rPr lang="tr-TR" dirty="0" err="1"/>
              <a:t>jar</a:t>
            </a:r>
            <a:r>
              <a:rPr lang="tr-TR" dirty="0"/>
              <a:t> ve </a:t>
            </a:r>
            <a:r>
              <a:rPr lang="tr-TR" dirty="0" err="1"/>
              <a:t>zip</a:t>
            </a:r>
            <a:r>
              <a:rPr lang="tr-TR" dirty="0"/>
              <a:t> değişiklikleri</a:t>
            </a:r>
          </a:p>
          <a:p>
            <a:pPr lvl="1">
              <a:buFont typeface="Wingdings" panose="05000000000000000000" pitchFamily="2" charset="2"/>
              <a:buChar char="§"/>
            </a:pPr>
            <a:r>
              <a:rPr lang="en-GB" dirty="0" err="1"/>
              <a:t>Açılan</a:t>
            </a:r>
            <a:r>
              <a:rPr lang="en-GB" dirty="0"/>
              <a:t> jar </a:t>
            </a:r>
            <a:r>
              <a:rPr lang="en-GB" dirty="0" err="1"/>
              <a:t>dosyasındaki</a:t>
            </a:r>
            <a:r>
              <a:rPr lang="en-GB" dirty="0"/>
              <a:t> </a:t>
            </a:r>
            <a:r>
              <a:rPr lang="en-GB" dirty="0" err="1"/>
              <a:t>dosyaların</a:t>
            </a:r>
            <a:r>
              <a:rPr lang="en-GB" dirty="0"/>
              <a:t> zaman </a:t>
            </a:r>
            <a:r>
              <a:rPr lang="en-GB" dirty="0" err="1"/>
              <a:t>bilgisi</a:t>
            </a:r>
            <a:r>
              <a:rPr lang="en-GB" dirty="0"/>
              <a:t> </a:t>
            </a:r>
            <a:r>
              <a:rPr lang="en-GB" dirty="0" err="1"/>
              <a:t>olarak</a:t>
            </a:r>
            <a:r>
              <a:rPr lang="en-GB" dirty="0"/>
              <a:t> </a:t>
            </a:r>
            <a:r>
              <a:rPr lang="en-GB" dirty="0" err="1"/>
              <a:t>açılma</a:t>
            </a:r>
            <a:r>
              <a:rPr lang="en-GB" dirty="0"/>
              <a:t> </a:t>
            </a:r>
            <a:r>
              <a:rPr lang="en-GB" dirty="0" err="1"/>
              <a:t>zamanı</a:t>
            </a:r>
            <a:r>
              <a:rPr lang="en-GB" dirty="0"/>
              <a:t> </a:t>
            </a:r>
            <a:r>
              <a:rPr lang="en-GB" dirty="0" err="1"/>
              <a:t>yerine</a:t>
            </a:r>
            <a:r>
              <a:rPr lang="en-GB" dirty="0"/>
              <a:t> </a:t>
            </a:r>
            <a:r>
              <a:rPr lang="en-GB" dirty="0" err="1"/>
              <a:t>diğer</a:t>
            </a:r>
            <a:r>
              <a:rPr lang="en-GB" dirty="0"/>
              <a:t> </a:t>
            </a:r>
            <a:r>
              <a:rPr lang="en-GB" dirty="0" err="1"/>
              <a:t>araçlardaki</a:t>
            </a:r>
            <a:r>
              <a:rPr lang="en-GB" dirty="0"/>
              <a:t> </a:t>
            </a:r>
            <a:r>
              <a:rPr lang="en-GB" dirty="0" err="1"/>
              <a:t>gibi</a:t>
            </a:r>
            <a:r>
              <a:rPr lang="en-GB" dirty="0"/>
              <a:t> </a:t>
            </a:r>
            <a:r>
              <a:rPr lang="en-GB" dirty="0" err="1"/>
              <a:t>dosyaların</a:t>
            </a:r>
            <a:r>
              <a:rPr lang="en-GB" dirty="0"/>
              <a:t> </a:t>
            </a:r>
            <a:r>
              <a:rPr lang="en-GB" dirty="0" err="1"/>
              <a:t>zamanı</a:t>
            </a:r>
            <a:r>
              <a:rPr lang="en-GB" dirty="0"/>
              <a:t> </a:t>
            </a:r>
            <a:r>
              <a:rPr lang="en-GB" dirty="0" err="1"/>
              <a:t>kullanılmaya</a:t>
            </a:r>
            <a:r>
              <a:rPr lang="en-GB" dirty="0"/>
              <a:t> </a:t>
            </a:r>
            <a:r>
              <a:rPr lang="en-GB" dirty="0" err="1"/>
              <a:t>başlandı</a:t>
            </a:r>
            <a:r>
              <a:rPr lang="en-GB" dirty="0"/>
              <a:t>.</a:t>
            </a:r>
          </a:p>
          <a:p>
            <a:pPr lvl="1">
              <a:buFont typeface="Wingdings" panose="05000000000000000000" pitchFamily="2" charset="2"/>
              <a:buChar char="§"/>
            </a:pPr>
            <a:r>
              <a:rPr lang="en-GB" dirty="0" err="1"/>
              <a:t>Açık</a:t>
            </a:r>
            <a:r>
              <a:rPr lang="en-GB" dirty="0"/>
              <a:t> zip </a:t>
            </a:r>
            <a:r>
              <a:rPr lang="en-GB" dirty="0" err="1"/>
              <a:t>dosyalarının</a:t>
            </a:r>
            <a:r>
              <a:rPr lang="en-GB" dirty="0"/>
              <a:t> </a:t>
            </a:r>
            <a:r>
              <a:rPr lang="en-GB" dirty="0" err="1"/>
              <a:t>sayısındaki</a:t>
            </a:r>
            <a:r>
              <a:rPr lang="en-GB" dirty="0"/>
              <a:t> 2036 </a:t>
            </a:r>
            <a:r>
              <a:rPr lang="en-GB" dirty="0" err="1"/>
              <a:t>üst</a:t>
            </a:r>
            <a:r>
              <a:rPr lang="en-GB" dirty="0"/>
              <a:t> </a:t>
            </a:r>
            <a:r>
              <a:rPr lang="en-GB" dirty="0" err="1"/>
              <a:t>sınırı</a:t>
            </a:r>
            <a:r>
              <a:rPr lang="en-GB" dirty="0"/>
              <a:t> </a:t>
            </a:r>
            <a:r>
              <a:rPr lang="en-GB" dirty="0" err="1"/>
              <a:t>kaldırıldı</a:t>
            </a:r>
            <a:r>
              <a:rPr lang="en-GB" dirty="0"/>
              <a:t>. </a:t>
            </a:r>
            <a:r>
              <a:rPr lang="en-GB" dirty="0" err="1"/>
              <a:t>Artık</a:t>
            </a:r>
            <a:r>
              <a:rPr lang="en-GB" dirty="0"/>
              <a:t> </a:t>
            </a:r>
            <a:r>
              <a:rPr lang="en-GB" dirty="0" err="1"/>
              <a:t>platformun</a:t>
            </a:r>
            <a:r>
              <a:rPr lang="en-GB" dirty="0"/>
              <a:t> </a:t>
            </a:r>
            <a:r>
              <a:rPr lang="en-GB" dirty="0" err="1"/>
              <a:t>destekleyebildiği</a:t>
            </a:r>
            <a:r>
              <a:rPr lang="en-GB" dirty="0"/>
              <a:t> </a:t>
            </a:r>
            <a:r>
              <a:rPr lang="en-GB" dirty="0" err="1"/>
              <a:t>sayıda</a:t>
            </a:r>
            <a:r>
              <a:rPr lang="en-GB" dirty="0"/>
              <a:t> zip </a:t>
            </a:r>
            <a:r>
              <a:rPr lang="en-GB" dirty="0" err="1"/>
              <a:t>dosyası</a:t>
            </a:r>
            <a:r>
              <a:rPr lang="en-GB" dirty="0"/>
              <a:t> </a:t>
            </a:r>
            <a:r>
              <a:rPr lang="en-GB" dirty="0" err="1"/>
              <a:t>açık</a:t>
            </a:r>
            <a:r>
              <a:rPr lang="en-GB" dirty="0"/>
              <a:t> </a:t>
            </a:r>
            <a:r>
              <a:rPr lang="en-GB" dirty="0" err="1"/>
              <a:t>olabiliyor</a:t>
            </a:r>
            <a:r>
              <a:rPr lang="en-GB" dirty="0"/>
              <a:t>.</a:t>
            </a:r>
            <a:endParaRPr lang="tr-TR" dirty="0"/>
          </a:p>
          <a:p>
            <a:r>
              <a:rPr lang="tr-TR" dirty="0"/>
              <a:t>Dosya sistemi değişiklikleri</a:t>
            </a:r>
          </a:p>
          <a:p>
            <a:pPr lvl="1">
              <a:buFont typeface="Wingdings" panose="05000000000000000000" pitchFamily="2" charset="2"/>
              <a:buChar char="§"/>
            </a:pPr>
            <a:r>
              <a:rPr lang="tr-TR" dirty="0" err="1"/>
              <a:t>File.lenght</a:t>
            </a:r>
            <a:r>
              <a:rPr lang="tr-TR" dirty="0"/>
              <a:t>(), </a:t>
            </a:r>
            <a:r>
              <a:rPr lang="tr-TR" dirty="0" err="1"/>
              <a:t>File.createNewFile</a:t>
            </a:r>
            <a:r>
              <a:rPr lang="tr-TR" dirty="0"/>
              <a:t>(), </a:t>
            </a:r>
            <a:r>
              <a:rPr lang="tr-TR" dirty="0" err="1"/>
              <a:t>File.listFiles</a:t>
            </a:r>
            <a:r>
              <a:rPr lang="tr-TR" dirty="0"/>
              <a:t>(), </a:t>
            </a:r>
            <a:r>
              <a:rPr lang="tr-TR" dirty="0" err="1"/>
              <a:t>File.deleteOnExit</a:t>
            </a:r>
            <a:r>
              <a:rPr lang="tr-TR" dirty="0"/>
              <a:t>() </a:t>
            </a:r>
            <a:r>
              <a:rPr lang="tr-TR" dirty="0" err="1"/>
              <a:t>metodlarının</a:t>
            </a:r>
            <a:r>
              <a:rPr lang="tr-TR" dirty="0"/>
              <a:t> sonuçları düzeltilmiştir.</a:t>
            </a:r>
          </a:p>
        </p:txBody>
      </p:sp>
    </p:spTree>
    <p:extLst>
      <p:ext uri="{BB962C8B-B14F-4D97-AF65-F5344CB8AC3E}">
        <p14:creationId xmlns:p14="http://schemas.microsoft.com/office/powerpoint/2010/main" val="21158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1000"/>
                                        <p:tgtEl>
                                          <p:spTgt spid="3">
                                            <p:txEl>
                                              <p:pRg st="4" end="4"/>
                                            </p:txEl>
                                          </p:spTgt>
                                        </p:tgtEl>
                                      </p:cBhvr>
                                    </p:animEffect>
                                    <p:anim calcmode="lin" valueType="num">
                                      <p:cBhvr>
                                        <p:cTn id="3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1000"/>
                                        <p:tgtEl>
                                          <p:spTgt spid="3">
                                            <p:txEl>
                                              <p:pRg st="5" end="5"/>
                                            </p:txEl>
                                          </p:spTgt>
                                        </p:tgtEl>
                                      </p:cBhvr>
                                    </p:animEffect>
                                    <p:anim calcmode="lin" valueType="num">
                                      <p:cBhvr>
                                        <p:cTn id="4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Effect transition="in" filter="fade">
                                      <p:cBhvr>
                                        <p:cTn id="48" dur="1000"/>
                                        <p:tgtEl>
                                          <p:spTgt spid="3">
                                            <p:txEl>
                                              <p:pRg st="6" end="6"/>
                                            </p:txEl>
                                          </p:spTgt>
                                        </p:tgtEl>
                                      </p:cBhvr>
                                    </p:animEffect>
                                    <p:anim calcmode="lin" valueType="num">
                                      <p:cBhvr>
                                        <p:cTn id="4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6" end="6"/>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Effect transition="in" filter="fade">
                                      <p:cBhvr>
                                        <p:cTn id="53" dur="1000"/>
                                        <p:tgtEl>
                                          <p:spTgt spid="3">
                                            <p:txEl>
                                              <p:pRg st="7" end="7"/>
                                            </p:txEl>
                                          </p:spTgt>
                                        </p:tgtEl>
                                      </p:cBhvr>
                                    </p:animEffect>
                                    <p:anim calcmode="lin" valueType="num">
                                      <p:cBhvr>
                                        <p:cTn id="5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FAA787-54CB-45C1-844D-54610BBE8E62}"/>
              </a:ext>
            </a:extLst>
          </p:cNvPr>
          <p:cNvSpPr>
            <a:spLocks noGrp="1"/>
          </p:cNvSpPr>
          <p:nvPr>
            <p:ph type="title"/>
          </p:nvPr>
        </p:nvSpPr>
        <p:spPr/>
        <p:txBody>
          <a:bodyPr/>
          <a:lstStyle/>
          <a:p>
            <a:r>
              <a:rPr lang="tr-TR" dirty="0"/>
              <a:t>Kaynakça</a:t>
            </a:r>
            <a:endParaRPr lang="en-GB" dirty="0"/>
          </a:p>
        </p:txBody>
      </p:sp>
      <p:sp>
        <p:nvSpPr>
          <p:cNvPr id="3" name="İçerik Yer Tutucusu 2">
            <a:extLst>
              <a:ext uri="{FF2B5EF4-FFF2-40B4-BE49-F238E27FC236}">
                <a16:creationId xmlns:a16="http://schemas.microsoft.com/office/drawing/2014/main" id="{8E62D23E-FB08-41EF-909B-3C27BBADDEF6}"/>
              </a:ext>
            </a:extLst>
          </p:cNvPr>
          <p:cNvSpPr>
            <a:spLocks noGrp="1"/>
          </p:cNvSpPr>
          <p:nvPr>
            <p:ph idx="1"/>
          </p:nvPr>
        </p:nvSpPr>
        <p:spPr>
          <a:xfrm>
            <a:off x="1523999" y="2295525"/>
            <a:ext cx="9420225" cy="4305300"/>
          </a:xfrm>
        </p:spPr>
        <p:txBody>
          <a:bodyPr>
            <a:normAutofit fontScale="92500" lnSpcReduction="20000"/>
          </a:bodyPr>
          <a:lstStyle/>
          <a:p>
            <a:r>
              <a:rPr lang="tr-TR" sz="1600" dirty="0"/>
              <a:t>«</a:t>
            </a:r>
            <a:r>
              <a:rPr lang="tr-TR" sz="1600" dirty="0" err="1"/>
              <a:t>What</a:t>
            </a:r>
            <a:r>
              <a:rPr lang="tr-TR" sz="1600" dirty="0"/>
              <a:t> is Java </a:t>
            </a:r>
            <a:r>
              <a:rPr lang="tr-TR" sz="1600" dirty="0" err="1"/>
              <a:t>technology</a:t>
            </a:r>
            <a:r>
              <a:rPr lang="tr-TR" sz="1600" dirty="0"/>
              <a:t> </a:t>
            </a:r>
            <a:r>
              <a:rPr lang="tr-TR" sz="1600" dirty="0" err="1"/>
              <a:t>and</a:t>
            </a:r>
            <a:r>
              <a:rPr lang="tr-TR" sz="1600" dirty="0"/>
              <a:t> </a:t>
            </a:r>
            <a:r>
              <a:rPr lang="tr-TR" sz="1600" dirty="0" err="1"/>
              <a:t>why</a:t>
            </a:r>
            <a:r>
              <a:rPr lang="tr-TR" sz="1600" dirty="0"/>
              <a:t> do I </a:t>
            </a:r>
            <a:r>
              <a:rPr lang="tr-TR" sz="1600" dirty="0" err="1"/>
              <a:t>need</a:t>
            </a:r>
            <a:r>
              <a:rPr lang="tr-TR" sz="1600" dirty="0"/>
              <a:t> it?» </a:t>
            </a:r>
            <a:r>
              <a:rPr lang="tr-TR" sz="1600" dirty="0">
                <a:hlinkClick r:id="rId2"/>
              </a:rPr>
              <a:t>https://java.com/en/download/help/whatis_java.html</a:t>
            </a:r>
            <a:endParaRPr lang="tr-TR" sz="1600" dirty="0"/>
          </a:p>
          <a:p>
            <a:r>
              <a:rPr lang="tr-TR" sz="1600" dirty="0"/>
              <a:t>«Java </a:t>
            </a:r>
            <a:r>
              <a:rPr lang="tr-TR" sz="1600" dirty="0" err="1"/>
              <a:t>Introduction</a:t>
            </a:r>
            <a:r>
              <a:rPr lang="tr-TR" sz="1600" dirty="0"/>
              <a:t>» </a:t>
            </a:r>
            <a:r>
              <a:rPr lang="tr-TR" sz="1600" dirty="0">
                <a:hlinkClick r:id="rId3"/>
              </a:rPr>
              <a:t>https://www.w3schools.com/java/java_intro.asp</a:t>
            </a:r>
            <a:endParaRPr lang="tr-TR" sz="1600" dirty="0"/>
          </a:p>
          <a:p>
            <a:r>
              <a:rPr lang="tr-TR" sz="1600" dirty="0"/>
              <a:t>«</a:t>
            </a:r>
            <a:r>
              <a:rPr lang="tr-TR" sz="1600" dirty="0" err="1"/>
              <a:t>Introduction</a:t>
            </a:r>
            <a:r>
              <a:rPr lang="tr-TR" sz="1600" dirty="0"/>
              <a:t> </a:t>
            </a:r>
            <a:r>
              <a:rPr lang="tr-TR" sz="1600" dirty="0" err="1"/>
              <a:t>to</a:t>
            </a:r>
            <a:r>
              <a:rPr lang="tr-TR" sz="1600" dirty="0"/>
              <a:t> Distributed </a:t>
            </a:r>
            <a:r>
              <a:rPr lang="tr-TR" sz="1600" dirty="0" err="1"/>
              <a:t>Systems</a:t>
            </a:r>
            <a:r>
              <a:rPr lang="tr-TR" sz="1600" dirty="0"/>
              <a:t>» </a:t>
            </a:r>
            <a:r>
              <a:rPr lang="tr-TR" sz="1600" dirty="0">
                <a:hlinkClick r:id="rId4"/>
              </a:rPr>
              <a:t>https://acikders.ankara.edu.tr/mod/resource/view.php?id=12839...</a:t>
            </a:r>
            <a:endParaRPr lang="tr-TR" sz="1600" dirty="0"/>
          </a:p>
          <a:p>
            <a:r>
              <a:rPr lang="tr-TR" sz="1600" dirty="0"/>
              <a:t>«How Is Java </a:t>
            </a:r>
            <a:r>
              <a:rPr lang="tr-TR" sz="1600" dirty="0" err="1"/>
              <a:t>Different</a:t>
            </a:r>
            <a:r>
              <a:rPr lang="tr-TR" sz="1600" dirty="0"/>
              <a:t> </a:t>
            </a:r>
            <a:r>
              <a:rPr lang="tr-TR" sz="1600" dirty="0" err="1"/>
              <a:t>From</a:t>
            </a:r>
            <a:r>
              <a:rPr lang="tr-TR" sz="1600" dirty="0"/>
              <a:t> </a:t>
            </a:r>
            <a:r>
              <a:rPr lang="tr-TR" sz="1600" dirty="0" err="1"/>
              <a:t>Other</a:t>
            </a:r>
            <a:r>
              <a:rPr lang="tr-TR" sz="1600" dirty="0"/>
              <a:t> </a:t>
            </a:r>
            <a:r>
              <a:rPr lang="tr-TR" sz="1600" dirty="0" err="1"/>
              <a:t>Languages</a:t>
            </a:r>
            <a:r>
              <a:rPr lang="tr-TR" sz="1600" dirty="0"/>
              <a:t>?» </a:t>
            </a:r>
            <a:r>
              <a:rPr lang="tr-TR" sz="1600" dirty="0">
                <a:hlinkClick r:id="rId5"/>
              </a:rPr>
              <a:t>https://compscicentral.com/how-is-java-different-from-other-languages...</a:t>
            </a:r>
            <a:endParaRPr lang="tr-TR" sz="1600" dirty="0"/>
          </a:p>
          <a:p>
            <a:r>
              <a:rPr lang="tr-TR" sz="1600" dirty="0"/>
              <a:t>«Java Interpreter» </a:t>
            </a:r>
            <a:r>
              <a:rPr lang="tr-TR" sz="1600" dirty="0">
                <a:hlinkClick r:id="rId6"/>
              </a:rPr>
              <a:t>https://www.javatpoint.com/java-interpreter</a:t>
            </a:r>
            <a:endParaRPr lang="tr-TR" sz="1600" dirty="0"/>
          </a:p>
          <a:p>
            <a:r>
              <a:rPr lang="tr-TR" sz="1600" dirty="0"/>
              <a:t>«</a:t>
            </a:r>
            <a:r>
              <a:rPr lang="tr-TR" sz="1600" dirty="0" err="1"/>
              <a:t>What</a:t>
            </a:r>
            <a:r>
              <a:rPr lang="tr-TR" sz="1600" dirty="0"/>
              <a:t> is a Compiler» </a:t>
            </a:r>
            <a:r>
              <a:rPr lang="tr-TR" sz="1600" dirty="0">
                <a:hlinkClick r:id="rId7"/>
              </a:rPr>
              <a:t>https://lambda.uta.edu/cse5317/notes/node3.html</a:t>
            </a:r>
            <a:r>
              <a:rPr lang="tr-TR" sz="1600" dirty="0"/>
              <a:t> </a:t>
            </a:r>
          </a:p>
          <a:p>
            <a:r>
              <a:rPr lang="tr-TR" sz="1600" dirty="0"/>
              <a:t>«</a:t>
            </a:r>
            <a:r>
              <a:rPr lang="en-GB" sz="1600" dirty="0"/>
              <a:t>What is the Difference Between Machine Code and Assembly Language</a:t>
            </a:r>
            <a:r>
              <a:rPr lang="tr-TR" sz="1600" dirty="0"/>
              <a:t>» </a:t>
            </a:r>
            <a:r>
              <a:rPr lang="en-GB" sz="1600" dirty="0">
                <a:hlinkClick r:id="rId8"/>
              </a:rPr>
              <a:t>https://pediaa.com/what-is-the-difference-between-machine-code-and-assembly-language...</a:t>
            </a:r>
            <a:endParaRPr lang="tr-TR" sz="1600" dirty="0"/>
          </a:p>
          <a:p>
            <a:r>
              <a:rPr lang="tr-TR" sz="1600" dirty="0"/>
              <a:t>«</a:t>
            </a:r>
            <a:r>
              <a:rPr lang="en-GB" sz="1600" dirty="0"/>
              <a:t>Difference between JDK, JRE, and JVM</a:t>
            </a:r>
            <a:r>
              <a:rPr lang="tr-TR" sz="1600" dirty="0"/>
              <a:t>» </a:t>
            </a:r>
            <a:r>
              <a:rPr lang="tr-TR" sz="1600" dirty="0">
                <a:hlinkClick r:id="rId9"/>
              </a:rPr>
              <a:t>https://www.javatpoint.com/difference-between-jdk-jre-and-jvm</a:t>
            </a:r>
            <a:endParaRPr lang="tr-TR" sz="1600" dirty="0"/>
          </a:p>
          <a:p>
            <a:r>
              <a:rPr lang="tr-TR" sz="1600" dirty="0"/>
              <a:t>«Java 5.0 (</a:t>
            </a:r>
            <a:r>
              <a:rPr lang="tr-TR" sz="1600" dirty="0" err="1"/>
              <a:t>Tiger</a:t>
            </a:r>
            <a:r>
              <a:rPr lang="tr-TR" sz="1600" dirty="0"/>
              <a:t>) ile Gelen Dil Yenilikleri 1 : </a:t>
            </a:r>
            <a:r>
              <a:rPr lang="tr-TR" sz="1600" dirty="0" err="1"/>
              <a:t>Generics</a:t>
            </a:r>
            <a:r>
              <a:rPr lang="tr-TR" sz="1600" dirty="0"/>
              <a:t>» </a:t>
            </a:r>
            <a:r>
              <a:rPr lang="tr-TR" sz="1600" dirty="0">
                <a:hlinkClick r:id="rId10"/>
              </a:rPr>
              <a:t>http://www.csharpnedir.com/articles/read/?id=629</a:t>
            </a:r>
            <a:endParaRPr lang="tr-TR" sz="1600" dirty="0"/>
          </a:p>
          <a:p>
            <a:r>
              <a:rPr lang="tr-TR" sz="1600" dirty="0"/>
              <a:t>«Java 6 Yenilikleri» </a:t>
            </a:r>
            <a:r>
              <a:rPr lang="tr-TR" sz="1600" dirty="0">
                <a:hlinkClick r:id="rId11"/>
              </a:rPr>
              <a:t>https://kodveus.blogspot.com/2007/06/java-6-yenilikleri.html</a:t>
            </a:r>
            <a:endParaRPr lang="tr-TR" sz="1600" dirty="0"/>
          </a:p>
          <a:p>
            <a:endParaRPr lang="en-GB" sz="1600" dirty="0"/>
          </a:p>
        </p:txBody>
      </p:sp>
    </p:spTree>
    <p:extLst>
      <p:ext uri="{BB962C8B-B14F-4D97-AF65-F5344CB8AC3E}">
        <p14:creationId xmlns:p14="http://schemas.microsoft.com/office/powerpoint/2010/main" val="3920664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3">
                                            <p:txEl>
                                              <p:pRg st="6" end="6"/>
                                            </p:txEl>
                                          </p:spTgt>
                                        </p:tgtEl>
                                        <p:attrNameLst>
                                          <p:attrName>style.visibility</p:attrName>
                                        </p:attrNameLst>
                                      </p:cBhvr>
                                      <p:to>
                                        <p:strVal val="visible"/>
                                      </p:to>
                                    </p:set>
                                    <p:animEffect transition="in" filter="fade">
                                      <p:cBhvr>
                                        <p:cTn id="54" dur="1000"/>
                                        <p:tgtEl>
                                          <p:spTgt spid="3">
                                            <p:txEl>
                                              <p:pRg st="6" end="6"/>
                                            </p:txEl>
                                          </p:spTgt>
                                        </p:tgtEl>
                                      </p:cBhvr>
                                    </p:animEffect>
                                    <p:anim calcmode="lin" valueType="num">
                                      <p:cBhvr>
                                        <p:cTn id="5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Effect transition="in" filter="fade">
                                      <p:cBhvr>
                                        <p:cTn id="61" dur="1000"/>
                                        <p:tgtEl>
                                          <p:spTgt spid="3">
                                            <p:txEl>
                                              <p:pRg st="7" end="7"/>
                                            </p:txEl>
                                          </p:spTgt>
                                        </p:tgtEl>
                                      </p:cBhvr>
                                    </p:animEffect>
                                    <p:anim calcmode="lin" valueType="num">
                                      <p:cBhvr>
                                        <p:cTn id="6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3">
                                            <p:txEl>
                                              <p:pRg st="8" end="8"/>
                                            </p:txEl>
                                          </p:spTgt>
                                        </p:tgtEl>
                                        <p:attrNameLst>
                                          <p:attrName>style.visibility</p:attrName>
                                        </p:attrNameLst>
                                      </p:cBhvr>
                                      <p:to>
                                        <p:strVal val="visible"/>
                                      </p:to>
                                    </p:set>
                                    <p:animEffect transition="in" filter="fade">
                                      <p:cBhvr>
                                        <p:cTn id="68" dur="1000"/>
                                        <p:tgtEl>
                                          <p:spTgt spid="3">
                                            <p:txEl>
                                              <p:pRg st="8" end="8"/>
                                            </p:txEl>
                                          </p:spTgt>
                                        </p:tgtEl>
                                      </p:cBhvr>
                                    </p:animEffect>
                                    <p:anim calcmode="lin" valueType="num">
                                      <p:cBhvr>
                                        <p:cTn id="6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3">
                                            <p:txEl>
                                              <p:pRg st="9" end="9"/>
                                            </p:txEl>
                                          </p:spTgt>
                                        </p:tgtEl>
                                        <p:attrNameLst>
                                          <p:attrName>style.visibility</p:attrName>
                                        </p:attrNameLst>
                                      </p:cBhvr>
                                      <p:to>
                                        <p:strVal val="visible"/>
                                      </p:to>
                                    </p:set>
                                    <p:animEffect transition="in" filter="fade">
                                      <p:cBhvr>
                                        <p:cTn id="75" dur="1000"/>
                                        <p:tgtEl>
                                          <p:spTgt spid="3">
                                            <p:txEl>
                                              <p:pRg st="9" end="9"/>
                                            </p:txEl>
                                          </p:spTgt>
                                        </p:tgtEl>
                                      </p:cBhvr>
                                    </p:animEffect>
                                    <p:anim calcmode="lin" valueType="num">
                                      <p:cBhvr>
                                        <p:cTn id="76"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7"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6BF35A91-7832-4A31-B49E-576FB2B1D69E}"/>
              </a:ext>
            </a:extLst>
          </p:cNvPr>
          <p:cNvSpPr>
            <a:spLocks noGrp="1"/>
          </p:cNvSpPr>
          <p:nvPr>
            <p:ph type="ctrTitle"/>
          </p:nvPr>
        </p:nvSpPr>
        <p:spPr/>
        <p:txBody>
          <a:bodyPr/>
          <a:lstStyle/>
          <a:p>
            <a:r>
              <a:rPr lang="tr-TR" dirty="0"/>
              <a:t>Ödev 2</a:t>
            </a:r>
            <a:endParaRPr lang="en-GB" dirty="0"/>
          </a:p>
        </p:txBody>
      </p:sp>
      <p:sp>
        <p:nvSpPr>
          <p:cNvPr id="5" name="Alt Başlık 4">
            <a:extLst>
              <a:ext uri="{FF2B5EF4-FFF2-40B4-BE49-F238E27FC236}">
                <a16:creationId xmlns:a16="http://schemas.microsoft.com/office/drawing/2014/main" id="{26674E06-E41C-47FB-98F6-501C7B85BF00}"/>
              </a:ext>
            </a:extLst>
          </p:cNvPr>
          <p:cNvSpPr>
            <a:spLocks noGrp="1"/>
          </p:cNvSpPr>
          <p:nvPr>
            <p:ph type="subTitle" idx="1"/>
          </p:nvPr>
        </p:nvSpPr>
        <p:spPr/>
        <p:txBody>
          <a:bodyPr/>
          <a:lstStyle/>
          <a:p>
            <a:r>
              <a:rPr lang="tr-TR" dirty="0"/>
              <a:t>Birce Tanıl Alptekin</a:t>
            </a:r>
          </a:p>
        </p:txBody>
      </p:sp>
    </p:spTree>
    <p:extLst>
      <p:ext uri="{BB962C8B-B14F-4D97-AF65-F5344CB8AC3E}">
        <p14:creationId xmlns:p14="http://schemas.microsoft.com/office/powerpoint/2010/main" val="1841219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B6E6C4-F26A-4504-A767-D9A8CA53E13F}"/>
              </a:ext>
            </a:extLst>
          </p:cNvPr>
          <p:cNvSpPr>
            <a:spLocks noGrp="1"/>
          </p:cNvSpPr>
          <p:nvPr>
            <p:ph type="title"/>
          </p:nvPr>
        </p:nvSpPr>
        <p:spPr/>
        <p:txBody>
          <a:bodyPr/>
          <a:lstStyle/>
          <a:p>
            <a:r>
              <a:rPr lang="tr-TR" dirty="0"/>
              <a:t>Java 7 ile Gelen Özellikler</a:t>
            </a:r>
            <a:endParaRPr lang="en-GB" dirty="0"/>
          </a:p>
        </p:txBody>
      </p:sp>
      <p:sp>
        <p:nvSpPr>
          <p:cNvPr id="3" name="İçerik Yer Tutucusu 2">
            <a:extLst>
              <a:ext uri="{FF2B5EF4-FFF2-40B4-BE49-F238E27FC236}">
                <a16:creationId xmlns:a16="http://schemas.microsoft.com/office/drawing/2014/main" id="{93F326E1-3340-427A-89C9-F207C712A8BA}"/>
              </a:ext>
            </a:extLst>
          </p:cNvPr>
          <p:cNvSpPr>
            <a:spLocks noGrp="1"/>
          </p:cNvSpPr>
          <p:nvPr>
            <p:ph idx="1"/>
          </p:nvPr>
        </p:nvSpPr>
        <p:spPr/>
        <p:txBody>
          <a:bodyPr/>
          <a:lstStyle/>
          <a:p>
            <a:r>
              <a:rPr lang="en-GB" dirty="0" err="1"/>
              <a:t>Böl</a:t>
            </a:r>
            <a:r>
              <a:rPr lang="en-GB" dirty="0"/>
              <a:t>/</a:t>
            </a:r>
            <a:r>
              <a:rPr lang="en-GB" dirty="0" err="1"/>
              <a:t>Katıl</a:t>
            </a:r>
            <a:r>
              <a:rPr lang="tr-TR" dirty="0"/>
              <a:t> </a:t>
            </a:r>
            <a:r>
              <a:rPr lang="en-GB" dirty="0" err="1"/>
              <a:t>çatısı</a:t>
            </a:r>
            <a:r>
              <a:rPr lang="en-GB" dirty="0"/>
              <a:t> (Fork/</a:t>
            </a:r>
            <a:r>
              <a:rPr lang="en-GB" dirty="0" err="1"/>
              <a:t>JoinFramework</a:t>
            </a:r>
            <a:r>
              <a:rPr lang="en-GB" dirty="0"/>
              <a:t>)</a:t>
            </a:r>
            <a:r>
              <a:rPr lang="tr-TR" dirty="0"/>
              <a:t> </a:t>
            </a:r>
            <a:r>
              <a:rPr lang="en-GB" dirty="0" err="1"/>
              <a:t>olarak</a:t>
            </a:r>
            <a:r>
              <a:rPr lang="en-GB" dirty="0"/>
              <a:t> </a:t>
            </a:r>
            <a:r>
              <a:rPr lang="en-GB" dirty="0" err="1"/>
              <a:t>adlandırılan</a:t>
            </a:r>
            <a:r>
              <a:rPr lang="en-GB" dirty="0"/>
              <a:t> </a:t>
            </a:r>
            <a:r>
              <a:rPr lang="en-GB" dirty="0" err="1"/>
              <a:t>bir</a:t>
            </a:r>
            <a:r>
              <a:rPr lang="en-GB" dirty="0"/>
              <a:t> </a:t>
            </a:r>
            <a:r>
              <a:rPr lang="en-GB" dirty="0" err="1"/>
              <a:t>çözüm</a:t>
            </a:r>
            <a:r>
              <a:rPr lang="en-GB" dirty="0"/>
              <a:t> </a:t>
            </a:r>
            <a:r>
              <a:rPr lang="en-GB" dirty="0" err="1"/>
              <a:t>sunarak</a:t>
            </a:r>
            <a:r>
              <a:rPr lang="en-GB" dirty="0"/>
              <a:t> </a:t>
            </a:r>
            <a:r>
              <a:rPr lang="en-GB" dirty="0" err="1"/>
              <a:t>çok</a:t>
            </a:r>
            <a:r>
              <a:rPr lang="en-GB" dirty="0"/>
              <a:t> </a:t>
            </a:r>
            <a:r>
              <a:rPr lang="en-GB" dirty="0" err="1"/>
              <a:t>çekirdekli</a:t>
            </a:r>
            <a:r>
              <a:rPr lang="en-GB" dirty="0"/>
              <a:t> </a:t>
            </a:r>
            <a:r>
              <a:rPr lang="en-GB" dirty="0" err="1"/>
              <a:t>sistemlerde</a:t>
            </a:r>
            <a:r>
              <a:rPr lang="en-GB" dirty="0"/>
              <a:t> </a:t>
            </a:r>
            <a:r>
              <a:rPr lang="en-GB" dirty="0" err="1"/>
              <a:t>uygulama</a:t>
            </a:r>
            <a:r>
              <a:rPr lang="en-GB" dirty="0"/>
              <a:t> </a:t>
            </a:r>
            <a:r>
              <a:rPr lang="en-GB" dirty="0" err="1"/>
              <a:t>geliştirmeyi</a:t>
            </a:r>
            <a:r>
              <a:rPr lang="en-GB" dirty="0"/>
              <a:t> </a:t>
            </a:r>
            <a:r>
              <a:rPr lang="en-GB" dirty="0" err="1"/>
              <a:t>kolaylaştırdı</a:t>
            </a:r>
            <a:r>
              <a:rPr lang="en-GB" dirty="0"/>
              <a:t>.</a:t>
            </a:r>
            <a:endParaRPr lang="tr-TR" dirty="0"/>
          </a:p>
          <a:p>
            <a:r>
              <a:rPr lang="tr-TR" dirty="0"/>
              <a:t>Değişkenlerin </a:t>
            </a:r>
            <a:r>
              <a:rPr lang="tr-TR" dirty="0" err="1"/>
              <a:t>binary</a:t>
            </a:r>
            <a:r>
              <a:rPr lang="tr-TR" dirty="0"/>
              <a:t> olarak tanımlanabilmesi</a:t>
            </a:r>
          </a:p>
          <a:p>
            <a:r>
              <a:rPr lang="tr-TR" dirty="0"/>
              <a:t>Switch kullanımında </a:t>
            </a:r>
            <a:r>
              <a:rPr lang="tr-TR" dirty="0" err="1"/>
              <a:t>string</a:t>
            </a:r>
            <a:r>
              <a:rPr lang="tr-TR" dirty="0"/>
              <a:t> türüne izin verilmesi</a:t>
            </a:r>
          </a:p>
          <a:p>
            <a:r>
              <a:rPr lang="tr-TR" dirty="0" err="1"/>
              <a:t>Generic</a:t>
            </a:r>
            <a:r>
              <a:rPr lang="tr-TR" dirty="0"/>
              <a:t> tiplerde kullanım kolaylığı</a:t>
            </a:r>
          </a:p>
          <a:p>
            <a:r>
              <a:rPr lang="tr-TR" dirty="0" err="1"/>
              <a:t>Varargs’ta</a:t>
            </a:r>
            <a:r>
              <a:rPr lang="tr-TR" dirty="0"/>
              <a:t> iyileştirmeler</a:t>
            </a:r>
          </a:p>
          <a:p>
            <a:r>
              <a:rPr lang="tr-TR" dirty="0"/>
              <a:t>Multi-</a:t>
            </a:r>
            <a:r>
              <a:rPr lang="tr-TR" dirty="0" err="1"/>
              <a:t>Catch</a:t>
            </a:r>
            <a:r>
              <a:rPr lang="tr-TR" dirty="0"/>
              <a:t> ile hata yakalamanın kolaylaştırılması</a:t>
            </a:r>
            <a:endParaRPr lang="en-GB" dirty="0"/>
          </a:p>
        </p:txBody>
      </p:sp>
    </p:spTree>
    <p:extLst>
      <p:ext uri="{BB962C8B-B14F-4D97-AF65-F5344CB8AC3E}">
        <p14:creationId xmlns:p14="http://schemas.microsoft.com/office/powerpoint/2010/main" val="3283714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BC05EB-BDA3-4153-91EE-9E899EE8BB85}"/>
              </a:ext>
            </a:extLst>
          </p:cNvPr>
          <p:cNvSpPr>
            <a:spLocks noGrp="1"/>
          </p:cNvSpPr>
          <p:nvPr>
            <p:ph type="title"/>
          </p:nvPr>
        </p:nvSpPr>
        <p:spPr/>
        <p:txBody>
          <a:bodyPr/>
          <a:lstStyle/>
          <a:p>
            <a:r>
              <a:rPr lang="tr-TR" dirty="0" err="1"/>
              <a:t>Errors</a:t>
            </a:r>
            <a:r>
              <a:rPr lang="tr-TR" dirty="0"/>
              <a:t> – </a:t>
            </a:r>
            <a:r>
              <a:rPr lang="tr-TR" dirty="0" err="1"/>
              <a:t>Syntax</a:t>
            </a:r>
            <a:r>
              <a:rPr lang="tr-TR" dirty="0"/>
              <a:t> </a:t>
            </a:r>
            <a:r>
              <a:rPr lang="tr-TR" dirty="0" err="1"/>
              <a:t>Error</a:t>
            </a:r>
            <a:endParaRPr lang="en-GB" dirty="0"/>
          </a:p>
        </p:txBody>
      </p:sp>
      <p:sp>
        <p:nvSpPr>
          <p:cNvPr id="3" name="İçerik Yer Tutucusu 2">
            <a:extLst>
              <a:ext uri="{FF2B5EF4-FFF2-40B4-BE49-F238E27FC236}">
                <a16:creationId xmlns:a16="http://schemas.microsoft.com/office/drawing/2014/main" id="{61351F56-3F6D-4C71-B9D4-0793289412A7}"/>
              </a:ext>
            </a:extLst>
          </p:cNvPr>
          <p:cNvSpPr>
            <a:spLocks noGrp="1"/>
          </p:cNvSpPr>
          <p:nvPr>
            <p:ph idx="1"/>
          </p:nvPr>
        </p:nvSpPr>
        <p:spPr/>
        <p:txBody>
          <a:bodyPr/>
          <a:lstStyle/>
          <a:p>
            <a:r>
              <a:rPr lang="tr-TR" dirty="0"/>
              <a:t>Aynı insan dillerinde olduğu gibi bilgisayarların da gramer kuralları vardır fakat insanlardan farklı olarak bilgisayarlar herhangi küçük bir gramer hatasını kaldıramaz ve iletişimine devam edemez. Örneğin Java büyük/küçük harfe duyarlıdır, başta «</a:t>
            </a:r>
            <a:r>
              <a:rPr lang="tr-TR" dirty="0" err="1"/>
              <a:t>number</a:t>
            </a:r>
            <a:r>
              <a:rPr lang="tr-TR" dirty="0"/>
              <a:t>» olarak tanımlanan bir değişken ileride «</a:t>
            </a:r>
            <a:r>
              <a:rPr lang="tr-TR" dirty="0" err="1"/>
              <a:t>Number</a:t>
            </a:r>
            <a:r>
              <a:rPr lang="tr-TR" dirty="0"/>
              <a:t>» olarak kullanılmaya çalışılırsa hata alınır veya bir </a:t>
            </a:r>
            <a:r>
              <a:rPr lang="tr-TR" dirty="0" err="1"/>
              <a:t>metod</a:t>
            </a:r>
            <a:r>
              <a:rPr lang="tr-TR" dirty="0"/>
              <a:t> çağırırken parantezler yazılmaz ya da eksik yazılırsa hata alınır. Bunlar «</a:t>
            </a:r>
            <a:r>
              <a:rPr lang="tr-TR" dirty="0" err="1"/>
              <a:t>syntax</a:t>
            </a:r>
            <a:r>
              <a:rPr lang="tr-TR" dirty="0"/>
              <a:t> </a:t>
            </a:r>
            <a:r>
              <a:rPr lang="tr-TR" dirty="0" err="1"/>
              <a:t>error</a:t>
            </a:r>
            <a:r>
              <a:rPr lang="tr-TR" dirty="0"/>
              <a:t>» olarak adlandırılır.</a:t>
            </a:r>
            <a:endParaRPr lang="en-GB" dirty="0"/>
          </a:p>
        </p:txBody>
      </p:sp>
    </p:spTree>
    <p:extLst>
      <p:ext uri="{BB962C8B-B14F-4D97-AF65-F5344CB8AC3E}">
        <p14:creationId xmlns:p14="http://schemas.microsoft.com/office/powerpoint/2010/main" val="1365542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6A2D713-45C9-4D6A-A0BF-336812B62769}"/>
              </a:ext>
            </a:extLst>
          </p:cNvPr>
          <p:cNvSpPr>
            <a:spLocks noGrp="1"/>
          </p:cNvSpPr>
          <p:nvPr>
            <p:ph type="title"/>
          </p:nvPr>
        </p:nvSpPr>
        <p:spPr/>
        <p:txBody>
          <a:bodyPr/>
          <a:lstStyle/>
          <a:p>
            <a:r>
              <a:rPr lang="tr-TR" dirty="0" err="1"/>
              <a:t>Errors</a:t>
            </a:r>
            <a:r>
              <a:rPr lang="tr-TR" dirty="0"/>
              <a:t> – </a:t>
            </a:r>
            <a:r>
              <a:rPr lang="tr-TR" dirty="0" err="1"/>
              <a:t>Logical</a:t>
            </a:r>
            <a:r>
              <a:rPr lang="tr-TR" dirty="0"/>
              <a:t> </a:t>
            </a:r>
            <a:r>
              <a:rPr lang="tr-TR" dirty="0" err="1"/>
              <a:t>Error</a:t>
            </a:r>
            <a:r>
              <a:rPr lang="tr-TR" dirty="0"/>
              <a:t> (Mantık Hatası)</a:t>
            </a:r>
            <a:endParaRPr lang="en-GB" dirty="0"/>
          </a:p>
        </p:txBody>
      </p:sp>
      <p:sp>
        <p:nvSpPr>
          <p:cNvPr id="3" name="İçerik Yer Tutucusu 2">
            <a:extLst>
              <a:ext uri="{FF2B5EF4-FFF2-40B4-BE49-F238E27FC236}">
                <a16:creationId xmlns:a16="http://schemas.microsoft.com/office/drawing/2014/main" id="{F5E9E671-0FA6-4117-A81A-0996E3B0F639}"/>
              </a:ext>
            </a:extLst>
          </p:cNvPr>
          <p:cNvSpPr>
            <a:spLocks noGrp="1"/>
          </p:cNvSpPr>
          <p:nvPr>
            <p:ph idx="1"/>
          </p:nvPr>
        </p:nvSpPr>
        <p:spPr/>
        <p:txBody>
          <a:bodyPr/>
          <a:lstStyle/>
          <a:p>
            <a:r>
              <a:rPr lang="tr-TR" dirty="0"/>
              <a:t>Mantık hataları fark edilmesi en zor hatalardan olabilir, her şey çalışıyor gibi gözükebilir fakat bilgisayar yanlış görevi yapmaya programlanmış olabilir. Teknik olarak yazılan kod doğru olsa da çıktılar istenilen çıktılar olmayacaktır. En basit örnek olarak herhangi iki değişkenin toplanması gerekirken çarpılması örnek verilebilir. </a:t>
            </a:r>
            <a:endParaRPr lang="en-GB" dirty="0"/>
          </a:p>
        </p:txBody>
      </p:sp>
    </p:spTree>
    <p:extLst>
      <p:ext uri="{BB962C8B-B14F-4D97-AF65-F5344CB8AC3E}">
        <p14:creationId xmlns:p14="http://schemas.microsoft.com/office/powerpoint/2010/main" val="692005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4BB3A40-317A-4ACB-8FE0-66752F282706}"/>
              </a:ext>
            </a:extLst>
          </p:cNvPr>
          <p:cNvSpPr>
            <a:spLocks noGrp="1"/>
          </p:cNvSpPr>
          <p:nvPr>
            <p:ph type="title"/>
          </p:nvPr>
        </p:nvSpPr>
        <p:spPr/>
        <p:txBody>
          <a:bodyPr/>
          <a:lstStyle/>
          <a:p>
            <a:r>
              <a:rPr lang="tr-TR" dirty="0" err="1"/>
              <a:t>Errors</a:t>
            </a:r>
            <a:r>
              <a:rPr lang="tr-TR" dirty="0"/>
              <a:t> – Runtime </a:t>
            </a:r>
            <a:r>
              <a:rPr lang="tr-TR" dirty="0" err="1"/>
              <a:t>Error</a:t>
            </a:r>
            <a:endParaRPr lang="en-GB" dirty="0"/>
          </a:p>
        </p:txBody>
      </p:sp>
      <p:sp>
        <p:nvSpPr>
          <p:cNvPr id="3" name="İçerik Yer Tutucusu 2">
            <a:extLst>
              <a:ext uri="{FF2B5EF4-FFF2-40B4-BE49-F238E27FC236}">
                <a16:creationId xmlns:a16="http://schemas.microsoft.com/office/drawing/2014/main" id="{2CDC68B9-DA3E-4684-BD93-93B2EC70DE25}"/>
              </a:ext>
            </a:extLst>
          </p:cNvPr>
          <p:cNvSpPr>
            <a:spLocks noGrp="1"/>
          </p:cNvSpPr>
          <p:nvPr>
            <p:ph idx="1"/>
          </p:nvPr>
        </p:nvSpPr>
        <p:spPr/>
        <p:txBody>
          <a:bodyPr/>
          <a:lstStyle/>
          <a:p>
            <a:r>
              <a:rPr lang="tr-TR" dirty="0"/>
              <a:t>Runtime hataları programın çalıştırılışı sırasında tespit edilir. Bu hatalar programın herhangi bir </a:t>
            </a:r>
            <a:r>
              <a:rPr lang="tr-TR" dirty="0" err="1"/>
              <a:t>syntax</a:t>
            </a:r>
            <a:r>
              <a:rPr lang="tr-TR" dirty="0"/>
              <a:t> hatası olmamasına rağmen bilgisayardan güvenilir bir şekilde gerçekleştiremeyeceği bir görevi yapması istendiğinde gerçekleşir. Örneğin </a:t>
            </a:r>
            <a:r>
              <a:rPr lang="tr-TR" dirty="0" err="1"/>
              <a:t>integer</a:t>
            </a:r>
            <a:r>
              <a:rPr lang="tr-TR" dirty="0"/>
              <a:t> formatında girdi bekleyen bir programa </a:t>
            </a:r>
            <a:r>
              <a:rPr lang="tr-TR" dirty="0" err="1"/>
              <a:t>string</a:t>
            </a:r>
            <a:r>
              <a:rPr lang="tr-TR" dirty="0"/>
              <a:t> formatında bir değişken girilmesi </a:t>
            </a:r>
            <a:r>
              <a:rPr lang="tr-TR" dirty="0" err="1"/>
              <a:t>runtime</a:t>
            </a:r>
            <a:r>
              <a:rPr lang="tr-TR" dirty="0"/>
              <a:t> hatasına yol açar. Diğer bir örnek olarak ise 0 ile bölüm gösterilebilir.</a:t>
            </a:r>
            <a:endParaRPr lang="en-GB" dirty="0"/>
          </a:p>
        </p:txBody>
      </p:sp>
    </p:spTree>
    <p:extLst>
      <p:ext uri="{BB962C8B-B14F-4D97-AF65-F5344CB8AC3E}">
        <p14:creationId xmlns:p14="http://schemas.microsoft.com/office/powerpoint/2010/main" val="570468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D11DDE2-60F0-4485-81A3-5606C3007ADF}"/>
              </a:ext>
            </a:extLst>
          </p:cNvPr>
          <p:cNvSpPr>
            <a:spLocks noGrp="1"/>
          </p:cNvSpPr>
          <p:nvPr>
            <p:ph type="title"/>
          </p:nvPr>
        </p:nvSpPr>
        <p:spPr/>
        <p:txBody>
          <a:bodyPr/>
          <a:lstStyle/>
          <a:p>
            <a:r>
              <a:rPr lang="tr-TR" dirty="0" err="1"/>
              <a:t>Heap</a:t>
            </a:r>
            <a:r>
              <a:rPr lang="tr-TR" dirty="0"/>
              <a:t> Memory</a:t>
            </a:r>
            <a:endParaRPr lang="en-GB" dirty="0"/>
          </a:p>
        </p:txBody>
      </p:sp>
      <p:sp>
        <p:nvSpPr>
          <p:cNvPr id="3" name="İçerik Yer Tutucusu 2">
            <a:extLst>
              <a:ext uri="{FF2B5EF4-FFF2-40B4-BE49-F238E27FC236}">
                <a16:creationId xmlns:a16="http://schemas.microsoft.com/office/drawing/2014/main" id="{41010692-913D-4F1D-9F9E-EEC05F9EE105}"/>
              </a:ext>
            </a:extLst>
          </p:cNvPr>
          <p:cNvSpPr>
            <a:spLocks noGrp="1"/>
          </p:cNvSpPr>
          <p:nvPr>
            <p:ph idx="1"/>
          </p:nvPr>
        </p:nvSpPr>
        <p:spPr/>
        <p:txBody>
          <a:bodyPr/>
          <a:lstStyle/>
          <a:p>
            <a:r>
              <a:rPr lang="tr-TR" dirty="0" err="1"/>
              <a:t>Heap</a:t>
            </a:r>
            <a:r>
              <a:rPr lang="tr-TR" dirty="0"/>
              <a:t> </a:t>
            </a:r>
            <a:r>
              <a:rPr lang="tr-TR" dirty="0" err="1"/>
              <a:t>memory</a:t>
            </a:r>
            <a:r>
              <a:rPr lang="tr-TR" dirty="0"/>
              <a:t> Java çalışma ortamı (Java Runtime) tarafından objelere ve JRE sınıflarına yer vermek için kullanılır. Bir nesne oluşturulduğunda bu nesne her zaman </a:t>
            </a:r>
            <a:r>
              <a:rPr lang="tr-TR" dirty="0" err="1"/>
              <a:t>heap</a:t>
            </a:r>
            <a:r>
              <a:rPr lang="tr-TR" dirty="0"/>
              <a:t> </a:t>
            </a:r>
            <a:r>
              <a:rPr lang="tr-TR" dirty="0" err="1"/>
              <a:t>memory</a:t>
            </a:r>
            <a:r>
              <a:rPr lang="tr-TR" dirty="0"/>
              <a:t> içinde oluşturulur. </a:t>
            </a:r>
          </a:p>
          <a:p>
            <a:r>
              <a:rPr lang="tr-TR" dirty="0"/>
              <a:t>Avantajları:</a:t>
            </a:r>
          </a:p>
          <a:p>
            <a:pPr lvl="1">
              <a:buFont typeface="Wingdings" panose="05000000000000000000" pitchFamily="2" charset="2"/>
              <a:buChar char="§"/>
            </a:pPr>
            <a:r>
              <a:rPr lang="tr-TR" dirty="0" err="1"/>
              <a:t>Heap</a:t>
            </a:r>
            <a:r>
              <a:rPr lang="tr-TR" dirty="0"/>
              <a:t> en büyük/en küçük numarayı bulmada yardımcıdır.</a:t>
            </a:r>
          </a:p>
          <a:p>
            <a:pPr lvl="1">
              <a:buFont typeface="Wingdings" panose="05000000000000000000" pitchFamily="2" charset="2"/>
              <a:buChar char="§"/>
            </a:pPr>
            <a:r>
              <a:rPr lang="tr-TR" dirty="0"/>
              <a:t>Çöp toplayıcı </a:t>
            </a:r>
            <a:r>
              <a:rPr lang="tr-TR" dirty="0" err="1"/>
              <a:t>heap</a:t>
            </a:r>
            <a:r>
              <a:rPr lang="tr-TR" dirty="0"/>
              <a:t> </a:t>
            </a:r>
            <a:r>
              <a:rPr lang="tr-TR" dirty="0" err="1"/>
              <a:t>memory</a:t>
            </a:r>
            <a:r>
              <a:rPr lang="tr-TR" dirty="0"/>
              <a:t> üzerinde çalışır ve bellek temizlemede kullanılır.</a:t>
            </a:r>
          </a:p>
          <a:p>
            <a:pPr lvl="1">
              <a:buFont typeface="Wingdings" panose="05000000000000000000" pitchFamily="2" charset="2"/>
              <a:buChar char="§"/>
            </a:pPr>
            <a:r>
              <a:rPr lang="tr-TR" dirty="0"/>
              <a:t>Değişkenlere global erişim sağlar.</a:t>
            </a:r>
          </a:p>
          <a:p>
            <a:pPr lvl="1">
              <a:buFont typeface="Wingdings" panose="05000000000000000000" pitchFamily="2" charset="2"/>
              <a:buChar char="§"/>
            </a:pPr>
            <a:r>
              <a:rPr lang="tr-TR" dirty="0"/>
              <a:t>Limiti ya da bellek ölçüsü yoktur.</a:t>
            </a:r>
            <a:endParaRPr lang="en-GB" dirty="0"/>
          </a:p>
        </p:txBody>
      </p:sp>
    </p:spTree>
    <p:extLst>
      <p:ext uri="{BB962C8B-B14F-4D97-AF65-F5344CB8AC3E}">
        <p14:creationId xmlns:p14="http://schemas.microsoft.com/office/powerpoint/2010/main" val="681878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AB1DE8-1F2B-400D-AE93-544E0E7E981E}"/>
              </a:ext>
            </a:extLst>
          </p:cNvPr>
          <p:cNvSpPr>
            <a:spLocks noGrp="1"/>
          </p:cNvSpPr>
          <p:nvPr>
            <p:ph type="title"/>
          </p:nvPr>
        </p:nvSpPr>
        <p:spPr/>
        <p:txBody>
          <a:bodyPr/>
          <a:lstStyle/>
          <a:p>
            <a:r>
              <a:rPr lang="tr-TR" dirty="0" err="1"/>
              <a:t>Stack</a:t>
            </a:r>
            <a:r>
              <a:rPr lang="tr-TR" dirty="0"/>
              <a:t> Memory</a:t>
            </a:r>
            <a:endParaRPr lang="en-GB" dirty="0"/>
          </a:p>
        </p:txBody>
      </p:sp>
      <p:sp>
        <p:nvSpPr>
          <p:cNvPr id="3" name="İçerik Yer Tutucusu 2">
            <a:extLst>
              <a:ext uri="{FF2B5EF4-FFF2-40B4-BE49-F238E27FC236}">
                <a16:creationId xmlns:a16="http://schemas.microsoft.com/office/drawing/2014/main" id="{FCED5CBA-65DC-4A11-93BC-564A1180458E}"/>
              </a:ext>
            </a:extLst>
          </p:cNvPr>
          <p:cNvSpPr>
            <a:spLocks noGrp="1"/>
          </p:cNvSpPr>
          <p:nvPr>
            <p:ph idx="1"/>
          </p:nvPr>
        </p:nvSpPr>
        <p:spPr/>
        <p:txBody>
          <a:bodyPr/>
          <a:lstStyle/>
          <a:p>
            <a:r>
              <a:rPr lang="tr-TR" dirty="0" err="1"/>
              <a:t>Stack</a:t>
            </a:r>
            <a:r>
              <a:rPr lang="tr-TR" dirty="0"/>
              <a:t> </a:t>
            </a:r>
            <a:r>
              <a:rPr lang="tr-TR" dirty="0" err="1"/>
              <a:t>memory</a:t>
            </a:r>
            <a:r>
              <a:rPr lang="tr-TR" dirty="0"/>
              <a:t> bir </a:t>
            </a:r>
            <a:r>
              <a:rPr lang="tr-TR" dirty="0" err="1"/>
              <a:t>threadin</a:t>
            </a:r>
            <a:r>
              <a:rPr lang="tr-TR" dirty="0"/>
              <a:t> çalıştırılması ve statik bellek tahsisi için kullanılır. </a:t>
            </a:r>
            <a:r>
              <a:rPr lang="tr-TR" dirty="0" err="1"/>
              <a:t>Metod</a:t>
            </a:r>
            <a:r>
              <a:rPr lang="tr-TR" dirty="0"/>
              <a:t> için özelleşmiş değerleri tutar ve bu değerler kısa ömürlüdür, </a:t>
            </a:r>
            <a:r>
              <a:rPr lang="tr-TR" dirty="0" err="1"/>
              <a:t>heap</a:t>
            </a:r>
            <a:r>
              <a:rPr lang="tr-TR" dirty="0"/>
              <a:t> </a:t>
            </a:r>
            <a:r>
              <a:rPr lang="tr-TR" dirty="0" err="1"/>
              <a:t>memory’deki</a:t>
            </a:r>
            <a:r>
              <a:rPr lang="tr-TR" dirty="0"/>
              <a:t> </a:t>
            </a:r>
            <a:r>
              <a:rPr lang="tr-TR" dirty="0" err="1"/>
              <a:t>nesenelere</a:t>
            </a:r>
            <a:r>
              <a:rPr lang="tr-TR" dirty="0"/>
              <a:t> referansta bulunurlar. </a:t>
            </a:r>
          </a:p>
          <a:p>
            <a:r>
              <a:rPr lang="tr-TR" dirty="0"/>
              <a:t>Avantajları:</a:t>
            </a:r>
          </a:p>
          <a:p>
            <a:pPr lvl="1">
              <a:buFont typeface="Wingdings" panose="05000000000000000000" pitchFamily="2" charset="2"/>
              <a:buChar char="§"/>
            </a:pPr>
            <a:r>
              <a:rPr lang="tr-TR" dirty="0"/>
              <a:t>Bir fonksiyon çağrıldığında, </a:t>
            </a:r>
            <a:r>
              <a:rPr lang="tr-TR" dirty="0" err="1"/>
              <a:t>local</a:t>
            </a:r>
            <a:r>
              <a:rPr lang="tr-TR" dirty="0"/>
              <a:t> değişkenler </a:t>
            </a:r>
            <a:r>
              <a:rPr lang="tr-TR" dirty="0" err="1"/>
              <a:t>stack</a:t>
            </a:r>
            <a:r>
              <a:rPr lang="tr-TR" dirty="0"/>
              <a:t> </a:t>
            </a:r>
            <a:r>
              <a:rPr lang="tr-TR" dirty="0" err="1"/>
              <a:t>memory’de</a:t>
            </a:r>
            <a:r>
              <a:rPr lang="tr-TR" dirty="0"/>
              <a:t> tutulur ve </a:t>
            </a:r>
            <a:r>
              <a:rPr lang="tr-TR" dirty="0" err="1"/>
              <a:t>return</a:t>
            </a:r>
            <a:r>
              <a:rPr lang="tr-TR" dirty="0"/>
              <a:t> edilince otomatik olarak yok edilir.</a:t>
            </a:r>
          </a:p>
          <a:p>
            <a:pPr lvl="1">
              <a:buFont typeface="Wingdings" panose="05000000000000000000" pitchFamily="2" charset="2"/>
              <a:buChar char="§"/>
            </a:pPr>
            <a:r>
              <a:rPr lang="tr-TR" dirty="0" err="1"/>
              <a:t>Stack</a:t>
            </a:r>
            <a:r>
              <a:rPr lang="tr-TR" dirty="0"/>
              <a:t> objeyi otomatik olarak temizler.</a:t>
            </a:r>
          </a:p>
          <a:p>
            <a:pPr lvl="1">
              <a:buFont typeface="Wingdings" panose="05000000000000000000" pitchFamily="2" charset="2"/>
              <a:buChar char="§"/>
            </a:pPr>
            <a:r>
              <a:rPr lang="tr-TR" dirty="0" err="1"/>
              <a:t>Last</a:t>
            </a:r>
            <a:r>
              <a:rPr lang="tr-TR" dirty="0"/>
              <a:t> in First </a:t>
            </a:r>
            <a:r>
              <a:rPr lang="tr-TR" dirty="0" err="1"/>
              <a:t>Out</a:t>
            </a:r>
            <a:r>
              <a:rPr lang="tr-TR" dirty="0"/>
              <a:t> metoduyla dataların kontrolünü sağlamaya yardım eder, bu </a:t>
            </a:r>
            <a:r>
              <a:rPr lang="tr-TR" dirty="0" err="1"/>
              <a:t>linked</a:t>
            </a:r>
            <a:r>
              <a:rPr lang="tr-TR" dirty="0"/>
              <a:t> </a:t>
            </a:r>
            <a:r>
              <a:rPr lang="tr-TR" dirty="0" err="1"/>
              <a:t>list</a:t>
            </a:r>
            <a:r>
              <a:rPr lang="tr-TR" dirty="0"/>
              <a:t> ve </a:t>
            </a:r>
            <a:r>
              <a:rPr lang="tr-TR" dirty="0" err="1"/>
              <a:t>arraylerde</a:t>
            </a:r>
            <a:r>
              <a:rPr lang="tr-TR" dirty="0"/>
              <a:t> yoktur.</a:t>
            </a:r>
          </a:p>
          <a:p>
            <a:pPr lvl="1">
              <a:buFont typeface="Wingdings" panose="05000000000000000000" pitchFamily="2" charset="2"/>
              <a:buChar char="§"/>
            </a:pPr>
            <a:r>
              <a:rPr lang="tr-TR" dirty="0"/>
              <a:t>Belleğin nasıl tahsis edildiğini kontrol etmeyi sağlar.</a:t>
            </a:r>
          </a:p>
          <a:p>
            <a:pPr lvl="1">
              <a:buFont typeface="Wingdings" panose="05000000000000000000" pitchFamily="2" charset="2"/>
              <a:buChar char="§"/>
            </a:pPr>
            <a:r>
              <a:rPr lang="tr-TR" dirty="0"/>
              <a:t>Kolayca </a:t>
            </a:r>
            <a:r>
              <a:rPr lang="tr-TR" dirty="0" err="1"/>
              <a:t>corrupt</a:t>
            </a:r>
            <a:r>
              <a:rPr lang="tr-TR" dirty="0"/>
              <a:t> edilmez.</a:t>
            </a:r>
          </a:p>
        </p:txBody>
      </p:sp>
    </p:spTree>
    <p:extLst>
      <p:ext uri="{BB962C8B-B14F-4D97-AF65-F5344CB8AC3E}">
        <p14:creationId xmlns:p14="http://schemas.microsoft.com/office/powerpoint/2010/main" val="3844287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46967C-C17C-4C86-B194-316BDDAA99D4}"/>
              </a:ext>
            </a:extLst>
          </p:cNvPr>
          <p:cNvSpPr>
            <a:spLocks noGrp="1"/>
          </p:cNvSpPr>
          <p:nvPr>
            <p:ph type="title"/>
          </p:nvPr>
        </p:nvSpPr>
        <p:spPr/>
        <p:txBody>
          <a:bodyPr/>
          <a:lstStyle/>
          <a:p>
            <a:r>
              <a:rPr lang="tr-TR" dirty="0"/>
              <a:t>Java’ya genel bir bakış</a:t>
            </a:r>
            <a:endParaRPr lang="en-GB" dirty="0"/>
          </a:p>
        </p:txBody>
      </p:sp>
      <p:sp>
        <p:nvSpPr>
          <p:cNvPr id="3" name="İçerik Yer Tutucusu 2">
            <a:extLst>
              <a:ext uri="{FF2B5EF4-FFF2-40B4-BE49-F238E27FC236}">
                <a16:creationId xmlns:a16="http://schemas.microsoft.com/office/drawing/2014/main" id="{7471933D-5F01-41AA-AAA3-1C34C96A44EB}"/>
              </a:ext>
            </a:extLst>
          </p:cNvPr>
          <p:cNvSpPr>
            <a:spLocks noGrp="1"/>
          </p:cNvSpPr>
          <p:nvPr>
            <p:ph idx="1"/>
          </p:nvPr>
        </p:nvSpPr>
        <p:spPr/>
        <p:txBody>
          <a:bodyPr/>
          <a:lstStyle/>
          <a:p>
            <a:r>
              <a:rPr lang="tr-TR" dirty="0"/>
              <a:t>Java Nedir?</a:t>
            </a:r>
          </a:p>
          <a:p>
            <a:pPr marL="0" indent="0">
              <a:buNone/>
            </a:pPr>
            <a:r>
              <a:rPr lang="tr-TR" dirty="0"/>
              <a:t>Java 1995’te Sun Microsystems tarafından piyasaya sürülen bir programlama dili ve bilgi işlem platformudur.</a:t>
            </a:r>
          </a:p>
          <a:p>
            <a:r>
              <a:rPr lang="tr-TR" dirty="0"/>
              <a:t>Neden Java?</a:t>
            </a:r>
          </a:p>
          <a:p>
            <a:pPr marL="0" indent="0">
              <a:buNone/>
            </a:pPr>
            <a:r>
              <a:rPr lang="tr-TR" dirty="0"/>
              <a:t>Günümüzde Java olmadan çalıştıramayacağımız web siteleri ve uygulamaların sayısı oldukça fazla olmakla birlikte her geçen gün artmakta. Ayrıca da hızlı ve güvenilir olması gibi avantajları mevcuttur.</a:t>
            </a:r>
            <a:endParaRPr lang="en-GB" dirty="0"/>
          </a:p>
        </p:txBody>
      </p:sp>
    </p:spTree>
    <p:extLst>
      <p:ext uri="{BB962C8B-B14F-4D97-AF65-F5344CB8AC3E}">
        <p14:creationId xmlns:p14="http://schemas.microsoft.com/office/powerpoint/2010/main" val="394577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C6ACFD-2099-4068-898A-E1193C483CBB}"/>
              </a:ext>
            </a:extLst>
          </p:cNvPr>
          <p:cNvSpPr>
            <a:spLocks noGrp="1"/>
          </p:cNvSpPr>
          <p:nvPr>
            <p:ph type="title"/>
          </p:nvPr>
        </p:nvSpPr>
        <p:spPr/>
        <p:txBody>
          <a:bodyPr/>
          <a:lstStyle/>
          <a:p>
            <a:r>
              <a:rPr lang="tr-TR" dirty="0"/>
              <a:t>Kaynakça</a:t>
            </a:r>
            <a:endParaRPr lang="en-GB" dirty="0"/>
          </a:p>
        </p:txBody>
      </p:sp>
      <p:sp>
        <p:nvSpPr>
          <p:cNvPr id="3" name="İçerik Yer Tutucusu 2">
            <a:extLst>
              <a:ext uri="{FF2B5EF4-FFF2-40B4-BE49-F238E27FC236}">
                <a16:creationId xmlns:a16="http://schemas.microsoft.com/office/drawing/2014/main" id="{0062AD49-3BFF-4BBD-821D-2B0993082848}"/>
              </a:ext>
            </a:extLst>
          </p:cNvPr>
          <p:cNvSpPr>
            <a:spLocks noGrp="1"/>
          </p:cNvSpPr>
          <p:nvPr>
            <p:ph idx="1"/>
          </p:nvPr>
        </p:nvSpPr>
        <p:spPr/>
        <p:txBody>
          <a:bodyPr/>
          <a:lstStyle/>
          <a:p>
            <a:r>
              <a:rPr lang="en-GB" dirty="0">
                <a:hlinkClick r:id="rId2"/>
              </a:rPr>
              <a:t>https://docplayer.biz.tr/5982722-Java-7-java-8-yenilikleri-ve-ozellikleri.html</a:t>
            </a:r>
            <a:endParaRPr lang="tr-TR" dirty="0"/>
          </a:p>
          <a:p>
            <a:r>
              <a:rPr lang="en-GB" dirty="0">
                <a:hlinkClick r:id="rId3"/>
              </a:rPr>
              <a:t>https://textexpander.com/blog/the-7-most-common-types-of-errors-in-programming-and-how-to-avoid-them</a:t>
            </a:r>
            <a:endParaRPr lang="tr-TR" dirty="0"/>
          </a:p>
          <a:p>
            <a:r>
              <a:rPr lang="en-GB" dirty="0">
                <a:hlinkClick r:id="rId4"/>
              </a:rPr>
              <a:t>https://www.dummies.com/programming/java/syntactical-errors-in-java/</a:t>
            </a:r>
            <a:endParaRPr lang="tr-TR" dirty="0"/>
          </a:p>
          <a:p>
            <a:r>
              <a:rPr lang="tr-TR" dirty="0">
                <a:hlinkClick r:id="rId5"/>
              </a:rPr>
              <a:t>https://www.geeksforgeeks.org/types-of-errors-in-java-with-examples/#:~:text=Runtime%20errors%20occur%20when%20a,while%20the%20program%20is%20running</a:t>
            </a:r>
            <a:r>
              <a:rPr lang="tr-TR" dirty="0"/>
              <a:t>.</a:t>
            </a:r>
          </a:p>
          <a:p>
            <a:r>
              <a:rPr lang="tr-TR" dirty="0">
                <a:hlinkClick r:id="rId6"/>
              </a:rPr>
              <a:t>http://ilkaygunel.com/blog/2016/java-ve-heap&amp;stack-memory/</a:t>
            </a:r>
            <a:endParaRPr lang="tr-TR" dirty="0"/>
          </a:p>
          <a:p>
            <a:r>
              <a:rPr lang="tr-TR" dirty="0">
                <a:hlinkClick r:id="rId7"/>
              </a:rPr>
              <a:t>https://www.guru99.com/stack-vs-heap.html#5</a:t>
            </a:r>
            <a:endParaRPr lang="tr-TR" dirty="0"/>
          </a:p>
          <a:p>
            <a:endParaRPr lang="tr-TR" dirty="0"/>
          </a:p>
          <a:p>
            <a:endParaRPr lang="tr-TR" dirty="0"/>
          </a:p>
          <a:p>
            <a:endParaRPr lang="tr-TR" dirty="0"/>
          </a:p>
          <a:p>
            <a:endParaRPr lang="en-GB" dirty="0"/>
          </a:p>
        </p:txBody>
      </p:sp>
    </p:spTree>
    <p:extLst>
      <p:ext uri="{BB962C8B-B14F-4D97-AF65-F5344CB8AC3E}">
        <p14:creationId xmlns:p14="http://schemas.microsoft.com/office/powerpoint/2010/main" val="2381153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D27474D7-562C-4493-9A05-152378E54C15}"/>
              </a:ext>
            </a:extLst>
          </p:cNvPr>
          <p:cNvSpPr>
            <a:spLocks noGrp="1"/>
          </p:cNvSpPr>
          <p:nvPr>
            <p:ph type="ctrTitle"/>
          </p:nvPr>
        </p:nvSpPr>
        <p:spPr/>
        <p:txBody>
          <a:bodyPr/>
          <a:lstStyle/>
          <a:p>
            <a:r>
              <a:rPr lang="tr-TR" dirty="0"/>
              <a:t>Ödev 3</a:t>
            </a:r>
            <a:endParaRPr lang="en-GB" dirty="0"/>
          </a:p>
        </p:txBody>
      </p:sp>
      <p:sp>
        <p:nvSpPr>
          <p:cNvPr id="5" name="Alt Başlık 4">
            <a:extLst>
              <a:ext uri="{FF2B5EF4-FFF2-40B4-BE49-F238E27FC236}">
                <a16:creationId xmlns:a16="http://schemas.microsoft.com/office/drawing/2014/main" id="{90209784-AD06-4619-B131-AD11BD32B054}"/>
              </a:ext>
            </a:extLst>
          </p:cNvPr>
          <p:cNvSpPr>
            <a:spLocks noGrp="1"/>
          </p:cNvSpPr>
          <p:nvPr>
            <p:ph type="subTitle" idx="1"/>
          </p:nvPr>
        </p:nvSpPr>
        <p:spPr/>
        <p:txBody>
          <a:bodyPr/>
          <a:lstStyle/>
          <a:p>
            <a:r>
              <a:rPr lang="tr-TR" dirty="0"/>
              <a:t>Birce Tanıl Alptekin</a:t>
            </a:r>
            <a:endParaRPr lang="en-GB" dirty="0"/>
          </a:p>
        </p:txBody>
      </p:sp>
    </p:spTree>
    <p:extLst>
      <p:ext uri="{BB962C8B-B14F-4D97-AF65-F5344CB8AC3E}">
        <p14:creationId xmlns:p14="http://schemas.microsoft.com/office/powerpoint/2010/main" val="1395041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F7E5399-D379-40FF-98F9-F1D566880E59}"/>
              </a:ext>
            </a:extLst>
          </p:cNvPr>
          <p:cNvSpPr>
            <a:spLocks noGrp="1"/>
          </p:cNvSpPr>
          <p:nvPr>
            <p:ph type="title"/>
          </p:nvPr>
        </p:nvSpPr>
        <p:spPr/>
        <p:txBody>
          <a:bodyPr/>
          <a:lstStyle/>
          <a:p>
            <a:r>
              <a:rPr lang="tr-TR" dirty="0"/>
              <a:t>Java 8 ile Gelen Özellikler</a:t>
            </a:r>
            <a:endParaRPr lang="en-GB" dirty="0"/>
          </a:p>
        </p:txBody>
      </p:sp>
      <p:sp>
        <p:nvSpPr>
          <p:cNvPr id="3" name="İçerik Yer Tutucusu 2">
            <a:extLst>
              <a:ext uri="{FF2B5EF4-FFF2-40B4-BE49-F238E27FC236}">
                <a16:creationId xmlns:a16="http://schemas.microsoft.com/office/drawing/2014/main" id="{426553D3-0C7D-4AA1-A8D0-4935ACE4E1F8}"/>
              </a:ext>
            </a:extLst>
          </p:cNvPr>
          <p:cNvSpPr>
            <a:spLocks noGrp="1"/>
          </p:cNvSpPr>
          <p:nvPr>
            <p:ph idx="1"/>
          </p:nvPr>
        </p:nvSpPr>
        <p:spPr/>
        <p:txBody>
          <a:bodyPr>
            <a:normAutofit lnSpcReduction="10000"/>
          </a:bodyPr>
          <a:lstStyle/>
          <a:p>
            <a:r>
              <a:rPr lang="tr-TR" dirty="0" err="1"/>
              <a:t>Lambda</a:t>
            </a:r>
            <a:r>
              <a:rPr lang="tr-TR" dirty="0"/>
              <a:t> İfadeleri: Herhangi bir </a:t>
            </a:r>
            <a:r>
              <a:rPr lang="tr-TR" dirty="0" err="1"/>
              <a:t>class’a</a:t>
            </a:r>
            <a:r>
              <a:rPr lang="tr-TR" dirty="0"/>
              <a:t> ait olmadan iş yapabilen fonksiyonlardır. Kodun okunabilirliğini arttıran ve kod tekrarının önüne geçen bir özelliktir.</a:t>
            </a:r>
          </a:p>
          <a:p>
            <a:r>
              <a:rPr lang="tr-TR" dirty="0"/>
              <a:t>Fonksiyonel </a:t>
            </a:r>
            <a:r>
              <a:rPr lang="tr-TR" dirty="0" err="1"/>
              <a:t>Arayüz</a:t>
            </a:r>
            <a:r>
              <a:rPr lang="tr-TR" dirty="0"/>
              <a:t>: </a:t>
            </a:r>
            <a:r>
              <a:rPr lang="tr-TR" dirty="0" err="1"/>
              <a:t>Lambda</a:t>
            </a:r>
            <a:r>
              <a:rPr lang="tr-TR" dirty="0"/>
              <a:t> ifadelerini uygulayabilmek için tasarlanmış ve yalnızca bir soyut metoda sahiptir. İçinde birden fazla </a:t>
            </a:r>
            <a:r>
              <a:rPr lang="tr-TR" dirty="0" err="1"/>
              <a:t>static</a:t>
            </a:r>
            <a:r>
              <a:rPr lang="tr-TR" dirty="0"/>
              <a:t> ve </a:t>
            </a:r>
            <a:r>
              <a:rPr lang="tr-TR" dirty="0" err="1"/>
              <a:t>default</a:t>
            </a:r>
            <a:r>
              <a:rPr lang="tr-TR" dirty="0"/>
              <a:t> </a:t>
            </a:r>
            <a:r>
              <a:rPr lang="tr-TR" dirty="0" err="1"/>
              <a:t>metodlar</a:t>
            </a:r>
            <a:r>
              <a:rPr lang="tr-TR" dirty="0"/>
              <a:t> barındırabilir.</a:t>
            </a:r>
          </a:p>
          <a:p>
            <a:r>
              <a:rPr lang="tr-TR" dirty="0"/>
              <a:t>Metot Referansı: Öncesinde bir metoda parametre olarak </a:t>
            </a:r>
            <a:r>
              <a:rPr lang="tr-TR" dirty="0" err="1"/>
              <a:t>primitive</a:t>
            </a:r>
            <a:r>
              <a:rPr lang="tr-TR" dirty="0"/>
              <a:t> türde bir değişken veya nesne gönderilebiliyordu, Java 8 ile artık bir metoda aynı formatta olan bir metodun referans alınabileceği söylenebiliyor.</a:t>
            </a:r>
          </a:p>
          <a:p>
            <a:r>
              <a:rPr lang="tr-TR" dirty="0" err="1"/>
              <a:t>Stream</a:t>
            </a:r>
            <a:r>
              <a:rPr lang="tr-TR" dirty="0"/>
              <a:t> API: </a:t>
            </a:r>
            <a:r>
              <a:rPr lang="tr-TR" dirty="0" err="1"/>
              <a:t>Collectionlar</a:t>
            </a:r>
            <a:r>
              <a:rPr lang="tr-TR" dirty="0"/>
              <a:t> üzerinde bazı işlemleri yapmayı kolaylaştıran bir yapı.</a:t>
            </a:r>
          </a:p>
          <a:p>
            <a:r>
              <a:rPr lang="tr-TR" dirty="0" err="1"/>
              <a:t>Optional</a:t>
            </a:r>
            <a:r>
              <a:rPr lang="tr-TR" dirty="0"/>
              <a:t> Class: Bir objenin kullanılmadan önce </a:t>
            </a:r>
            <a:r>
              <a:rPr lang="tr-TR" dirty="0" err="1"/>
              <a:t>null</a:t>
            </a:r>
            <a:r>
              <a:rPr lang="tr-TR" dirty="0"/>
              <a:t> </a:t>
            </a:r>
            <a:r>
              <a:rPr lang="tr-TR" dirty="0" err="1"/>
              <a:t>checklerini</a:t>
            </a:r>
            <a:r>
              <a:rPr lang="tr-TR" dirty="0"/>
              <a:t> daha okunabilir ve kontrol edilebilir yapar.</a:t>
            </a:r>
          </a:p>
        </p:txBody>
      </p:sp>
    </p:spTree>
    <p:extLst>
      <p:ext uri="{BB962C8B-B14F-4D97-AF65-F5344CB8AC3E}">
        <p14:creationId xmlns:p14="http://schemas.microsoft.com/office/powerpoint/2010/main" val="757955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F9674E-64F8-4784-A834-0B5307BBB12F}"/>
              </a:ext>
            </a:extLst>
          </p:cNvPr>
          <p:cNvSpPr>
            <a:spLocks noGrp="1"/>
          </p:cNvSpPr>
          <p:nvPr>
            <p:ph type="title"/>
          </p:nvPr>
        </p:nvSpPr>
        <p:spPr/>
        <p:txBody>
          <a:bodyPr/>
          <a:lstStyle/>
          <a:p>
            <a:r>
              <a:rPr lang="tr-TR" dirty="0"/>
              <a:t>Java 8 ile Gelen Özellikler</a:t>
            </a:r>
            <a:endParaRPr lang="en-GB" dirty="0"/>
          </a:p>
        </p:txBody>
      </p:sp>
      <p:sp>
        <p:nvSpPr>
          <p:cNvPr id="3" name="İçerik Yer Tutucusu 2">
            <a:extLst>
              <a:ext uri="{FF2B5EF4-FFF2-40B4-BE49-F238E27FC236}">
                <a16:creationId xmlns:a16="http://schemas.microsoft.com/office/drawing/2014/main" id="{7BF3AF44-9F21-4CCE-A6D3-9A65034F06BE}"/>
              </a:ext>
            </a:extLst>
          </p:cNvPr>
          <p:cNvSpPr>
            <a:spLocks noGrp="1"/>
          </p:cNvSpPr>
          <p:nvPr>
            <p:ph idx="1"/>
          </p:nvPr>
        </p:nvSpPr>
        <p:spPr/>
        <p:txBody>
          <a:bodyPr>
            <a:normAutofit/>
          </a:bodyPr>
          <a:lstStyle/>
          <a:p>
            <a:r>
              <a:rPr lang="tr-TR" dirty="0" err="1"/>
              <a:t>Concurrency</a:t>
            </a:r>
            <a:r>
              <a:rPr lang="tr-TR" dirty="0"/>
              <a:t> </a:t>
            </a:r>
            <a:r>
              <a:rPr lang="tr-TR" dirty="0" err="1"/>
              <a:t>Improvement</a:t>
            </a:r>
            <a:r>
              <a:rPr lang="tr-TR" dirty="0"/>
              <a:t>: </a:t>
            </a:r>
            <a:r>
              <a:rPr lang="tr-TR" dirty="0" err="1"/>
              <a:t>Concurrent</a:t>
            </a:r>
            <a:r>
              <a:rPr lang="tr-TR" dirty="0"/>
              <a:t> ve </a:t>
            </a:r>
            <a:r>
              <a:rPr lang="tr-TR" dirty="0" err="1"/>
              <a:t>multitasking</a:t>
            </a:r>
            <a:r>
              <a:rPr lang="tr-TR" dirty="0"/>
              <a:t> işlemleri daha anlaşılır hale getirmiştir.</a:t>
            </a:r>
          </a:p>
          <a:p>
            <a:r>
              <a:rPr lang="tr-TR" dirty="0" err="1"/>
              <a:t>Default</a:t>
            </a:r>
            <a:r>
              <a:rPr lang="tr-TR" dirty="0"/>
              <a:t> </a:t>
            </a:r>
            <a:r>
              <a:rPr lang="tr-TR" dirty="0" err="1"/>
              <a:t>Metodlar</a:t>
            </a:r>
            <a:r>
              <a:rPr lang="tr-TR" dirty="0"/>
              <a:t>: Herhangi bir </a:t>
            </a:r>
            <a:r>
              <a:rPr lang="tr-TR" dirty="0" err="1"/>
              <a:t>arayüz</a:t>
            </a:r>
            <a:r>
              <a:rPr lang="tr-TR" dirty="0"/>
              <a:t> sınıfında gövdesiz </a:t>
            </a:r>
            <a:r>
              <a:rPr lang="tr-TR" dirty="0" err="1"/>
              <a:t>method</a:t>
            </a:r>
            <a:r>
              <a:rPr lang="tr-TR" dirty="0"/>
              <a:t> yazmayı mümkün kılar.</a:t>
            </a:r>
          </a:p>
          <a:p>
            <a:r>
              <a:rPr lang="tr-TR"/>
              <a:t>StringJoiner</a:t>
            </a:r>
            <a:endParaRPr lang="tr-TR" dirty="0"/>
          </a:p>
          <a:p>
            <a:r>
              <a:rPr lang="tr-TR" dirty="0"/>
              <a:t>Collectors </a:t>
            </a:r>
            <a:r>
              <a:rPr lang="tr-TR" dirty="0" err="1"/>
              <a:t>class</a:t>
            </a:r>
            <a:endParaRPr lang="tr-TR" dirty="0"/>
          </a:p>
          <a:p>
            <a:r>
              <a:rPr lang="tr-TR" dirty="0"/>
              <a:t>Paralel </a:t>
            </a:r>
            <a:r>
              <a:rPr lang="tr-TR" dirty="0" err="1"/>
              <a:t>array</a:t>
            </a:r>
            <a:r>
              <a:rPr lang="tr-TR" dirty="0"/>
              <a:t> </a:t>
            </a:r>
            <a:r>
              <a:rPr lang="tr-TR" dirty="0" err="1"/>
              <a:t>sorting</a:t>
            </a:r>
            <a:endParaRPr lang="en-GB" b="0" i="0" dirty="0">
              <a:solidFill>
                <a:srgbClr val="292929"/>
              </a:solidFill>
              <a:effectLst/>
              <a:latin typeface="charter"/>
            </a:endParaRPr>
          </a:p>
          <a:p>
            <a:pPr algn="l"/>
            <a:r>
              <a:rPr lang="tr-TR" b="0" i="0" dirty="0" err="1">
                <a:solidFill>
                  <a:srgbClr val="292929"/>
                </a:solidFill>
                <a:effectLst/>
                <a:latin typeface="charter"/>
              </a:rPr>
              <a:t>Date</a:t>
            </a:r>
            <a:r>
              <a:rPr lang="tr-TR" b="0" i="0" dirty="0">
                <a:solidFill>
                  <a:srgbClr val="292929"/>
                </a:solidFill>
                <a:effectLst/>
                <a:latin typeface="charter"/>
              </a:rPr>
              <a:t> </a:t>
            </a:r>
            <a:r>
              <a:rPr lang="tr-TR" b="0" i="0" dirty="0" err="1">
                <a:solidFill>
                  <a:srgbClr val="292929"/>
                </a:solidFill>
                <a:effectLst/>
                <a:latin typeface="charter"/>
              </a:rPr>
              <a:t>and</a:t>
            </a:r>
            <a:r>
              <a:rPr lang="tr-TR" b="0" i="0" dirty="0">
                <a:solidFill>
                  <a:srgbClr val="292929"/>
                </a:solidFill>
                <a:effectLst/>
                <a:latin typeface="charter"/>
              </a:rPr>
              <a:t> Time API: </a:t>
            </a:r>
            <a:r>
              <a:rPr lang="en-GB" b="0" i="0" dirty="0" err="1">
                <a:solidFill>
                  <a:srgbClr val="292929"/>
                </a:solidFill>
                <a:effectLst/>
                <a:latin typeface="charter"/>
              </a:rPr>
              <a:t>Tarih</a:t>
            </a:r>
            <a:r>
              <a:rPr lang="en-GB" b="0" i="0" dirty="0">
                <a:solidFill>
                  <a:srgbClr val="292929"/>
                </a:solidFill>
                <a:effectLst/>
                <a:latin typeface="charter"/>
              </a:rPr>
              <a:t> </a:t>
            </a:r>
            <a:r>
              <a:rPr lang="en-GB" b="0" i="0" dirty="0" err="1">
                <a:solidFill>
                  <a:srgbClr val="292929"/>
                </a:solidFill>
                <a:effectLst/>
                <a:latin typeface="charter"/>
              </a:rPr>
              <a:t>ve</a:t>
            </a:r>
            <a:r>
              <a:rPr lang="en-GB" b="0" i="0" dirty="0">
                <a:solidFill>
                  <a:srgbClr val="292929"/>
                </a:solidFill>
                <a:effectLst/>
                <a:latin typeface="charter"/>
              </a:rPr>
              <a:t> </a:t>
            </a:r>
            <a:r>
              <a:rPr lang="en-GB" b="0" i="0" dirty="0" err="1">
                <a:solidFill>
                  <a:srgbClr val="292929"/>
                </a:solidFill>
                <a:effectLst/>
                <a:latin typeface="charter"/>
              </a:rPr>
              <a:t>saat</a:t>
            </a:r>
            <a:r>
              <a:rPr lang="en-GB" b="0" i="0" dirty="0">
                <a:solidFill>
                  <a:srgbClr val="292929"/>
                </a:solidFill>
                <a:effectLst/>
                <a:latin typeface="charter"/>
              </a:rPr>
              <a:t> </a:t>
            </a:r>
            <a:r>
              <a:rPr lang="en-GB" b="0" i="0" dirty="0" err="1">
                <a:solidFill>
                  <a:srgbClr val="292929"/>
                </a:solidFill>
                <a:effectLst/>
                <a:latin typeface="charter"/>
              </a:rPr>
              <a:t>verilerinin</a:t>
            </a:r>
            <a:r>
              <a:rPr lang="en-GB" b="0" i="0" dirty="0">
                <a:solidFill>
                  <a:srgbClr val="292929"/>
                </a:solidFill>
                <a:effectLst/>
                <a:latin typeface="charter"/>
              </a:rPr>
              <a:t> </a:t>
            </a:r>
            <a:r>
              <a:rPr lang="en-GB" b="0" i="0" dirty="0" err="1">
                <a:solidFill>
                  <a:srgbClr val="292929"/>
                </a:solidFill>
                <a:effectLst/>
                <a:latin typeface="charter"/>
              </a:rPr>
              <a:t>daha</a:t>
            </a:r>
            <a:r>
              <a:rPr lang="en-GB" b="0" i="0" dirty="0">
                <a:solidFill>
                  <a:srgbClr val="292929"/>
                </a:solidFill>
                <a:effectLst/>
                <a:latin typeface="charter"/>
              </a:rPr>
              <a:t> </a:t>
            </a:r>
            <a:r>
              <a:rPr lang="en-GB" b="0" i="0" dirty="0" err="1">
                <a:solidFill>
                  <a:srgbClr val="292929"/>
                </a:solidFill>
                <a:effectLst/>
                <a:latin typeface="charter"/>
              </a:rPr>
              <a:t>doğal</a:t>
            </a:r>
            <a:r>
              <a:rPr lang="en-GB" b="0" i="0" dirty="0">
                <a:solidFill>
                  <a:srgbClr val="292929"/>
                </a:solidFill>
                <a:effectLst/>
                <a:latin typeface="charter"/>
              </a:rPr>
              <a:t>, net </a:t>
            </a:r>
            <a:r>
              <a:rPr lang="en-GB" b="0" i="0" dirty="0" err="1">
                <a:solidFill>
                  <a:srgbClr val="292929"/>
                </a:solidFill>
                <a:effectLst/>
                <a:latin typeface="charter"/>
              </a:rPr>
              <a:t>ve</a:t>
            </a:r>
            <a:r>
              <a:rPr lang="en-GB" b="0" i="0" dirty="0">
                <a:solidFill>
                  <a:srgbClr val="292929"/>
                </a:solidFill>
                <a:effectLst/>
                <a:latin typeface="charter"/>
              </a:rPr>
              <a:t> </a:t>
            </a:r>
            <a:r>
              <a:rPr lang="en-GB" b="0" i="0" dirty="0" err="1">
                <a:solidFill>
                  <a:srgbClr val="292929"/>
                </a:solidFill>
                <a:effectLst/>
                <a:latin typeface="charter"/>
              </a:rPr>
              <a:t>anlaşılması</a:t>
            </a:r>
            <a:r>
              <a:rPr lang="en-GB" b="0" i="0" dirty="0">
                <a:solidFill>
                  <a:srgbClr val="292929"/>
                </a:solidFill>
                <a:effectLst/>
                <a:latin typeface="charter"/>
              </a:rPr>
              <a:t> </a:t>
            </a:r>
            <a:r>
              <a:rPr lang="en-GB" b="0" i="0" dirty="0" err="1">
                <a:solidFill>
                  <a:srgbClr val="292929"/>
                </a:solidFill>
                <a:effectLst/>
                <a:latin typeface="charter"/>
              </a:rPr>
              <a:t>kolay</a:t>
            </a:r>
            <a:r>
              <a:rPr lang="en-GB" b="0" i="0" dirty="0">
                <a:solidFill>
                  <a:srgbClr val="292929"/>
                </a:solidFill>
                <a:effectLst/>
                <a:latin typeface="charter"/>
              </a:rPr>
              <a:t> </a:t>
            </a:r>
            <a:r>
              <a:rPr lang="en-GB" b="0" i="0" dirty="0" err="1">
                <a:solidFill>
                  <a:srgbClr val="292929"/>
                </a:solidFill>
                <a:effectLst/>
                <a:latin typeface="charter"/>
              </a:rPr>
              <a:t>şekilde</a:t>
            </a:r>
            <a:r>
              <a:rPr lang="en-GB" b="0" i="0" dirty="0">
                <a:solidFill>
                  <a:srgbClr val="292929"/>
                </a:solidFill>
                <a:effectLst/>
                <a:latin typeface="charter"/>
              </a:rPr>
              <a:t> </a:t>
            </a:r>
            <a:r>
              <a:rPr lang="en-GB" b="0" i="0" dirty="0" err="1">
                <a:solidFill>
                  <a:srgbClr val="292929"/>
                </a:solidFill>
                <a:effectLst/>
                <a:latin typeface="charter"/>
              </a:rPr>
              <a:t>elde</a:t>
            </a:r>
            <a:r>
              <a:rPr lang="en-GB" b="0" i="0" dirty="0">
                <a:solidFill>
                  <a:srgbClr val="292929"/>
                </a:solidFill>
                <a:effectLst/>
                <a:latin typeface="charter"/>
              </a:rPr>
              <a:t> </a:t>
            </a:r>
            <a:r>
              <a:rPr lang="en-GB" b="0" i="0" dirty="0" err="1">
                <a:solidFill>
                  <a:srgbClr val="292929"/>
                </a:solidFill>
                <a:effectLst/>
                <a:latin typeface="charter"/>
              </a:rPr>
              <a:t>edilmesini</a:t>
            </a:r>
            <a:r>
              <a:rPr lang="en-GB" b="0" i="0" dirty="0">
                <a:solidFill>
                  <a:srgbClr val="292929"/>
                </a:solidFill>
                <a:effectLst/>
                <a:latin typeface="charter"/>
              </a:rPr>
              <a:t> </a:t>
            </a:r>
            <a:r>
              <a:rPr lang="en-GB" b="0" i="0" dirty="0" err="1">
                <a:solidFill>
                  <a:srgbClr val="292929"/>
                </a:solidFill>
                <a:effectLst/>
                <a:latin typeface="charter"/>
              </a:rPr>
              <a:t>sağl</a:t>
            </a:r>
            <a:r>
              <a:rPr lang="tr-TR" b="0" i="0" dirty="0">
                <a:solidFill>
                  <a:srgbClr val="292929"/>
                </a:solidFill>
                <a:effectLst/>
                <a:latin typeface="charter"/>
              </a:rPr>
              <a:t>ar.</a:t>
            </a:r>
            <a:endParaRPr lang="en-GB" b="0" i="0" dirty="0">
              <a:solidFill>
                <a:srgbClr val="292929"/>
              </a:solidFill>
              <a:effectLst/>
              <a:latin typeface="charter"/>
            </a:endParaRPr>
          </a:p>
          <a:p>
            <a:endParaRPr lang="en-GB" dirty="0"/>
          </a:p>
        </p:txBody>
      </p:sp>
    </p:spTree>
    <p:extLst>
      <p:ext uri="{BB962C8B-B14F-4D97-AF65-F5344CB8AC3E}">
        <p14:creationId xmlns:p14="http://schemas.microsoft.com/office/powerpoint/2010/main" val="3017733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09BAEB4-9AE9-48EA-B3CA-031ED53C33AD}"/>
              </a:ext>
            </a:extLst>
          </p:cNvPr>
          <p:cNvSpPr>
            <a:spLocks noGrp="1"/>
          </p:cNvSpPr>
          <p:nvPr>
            <p:ph type="title"/>
          </p:nvPr>
        </p:nvSpPr>
        <p:spPr/>
        <p:txBody>
          <a:bodyPr/>
          <a:lstStyle/>
          <a:p>
            <a:r>
              <a:rPr lang="tr-TR" dirty="0"/>
              <a:t>Kaynakça</a:t>
            </a:r>
            <a:endParaRPr lang="en-GB" dirty="0"/>
          </a:p>
        </p:txBody>
      </p:sp>
      <p:sp>
        <p:nvSpPr>
          <p:cNvPr id="3" name="İçerik Yer Tutucusu 2">
            <a:extLst>
              <a:ext uri="{FF2B5EF4-FFF2-40B4-BE49-F238E27FC236}">
                <a16:creationId xmlns:a16="http://schemas.microsoft.com/office/drawing/2014/main" id="{6E4C17DF-957D-48B7-9E89-04195F4D843B}"/>
              </a:ext>
            </a:extLst>
          </p:cNvPr>
          <p:cNvSpPr>
            <a:spLocks noGrp="1"/>
          </p:cNvSpPr>
          <p:nvPr>
            <p:ph idx="1"/>
          </p:nvPr>
        </p:nvSpPr>
        <p:spPr/>
        <p:txBody>
          <a:bodyPr/>
          <a:lstStyle/>
          <a:p>
            <a:r>
              <a:rPr lang="en-GB" dirty="0">
                <a:hlinkClick r:id="rId2"/>
              </a:rPr>
              <a:t>https://devnot.com/2017/java-8-hakkinda-bilmeniz-gerekenler/</a:t>
            </a:r>
            <a:endParaRPr lang="tr-TR" dirty="0"/>
          </a:p>
          <a:p>
            <a:r>
              <a:rPr lang="en-GB" dirty="0">
                <a:hlinkClick r:id="rId3"/>
              </a:rPr>
              <a:t>https://farukgenc.com/java/java-8-yenilikleri-bolum-1.html</a:t>
            </a:r>
            <a:endParaRPr lang="tr-TR" dirty="0"/>
          </a:p>
          <a:p>
            <a:r>
              <a:rPr lang="tr-TR" dirty="0">
                <a:hlinkClick r:id="rId4"/>
              </a:rPr>
              <a:t>https://www.javatpoint.com/java-8-features</a:t>
            </a:r>
            <a:endParaRPr lang="tr-TR" dirty="0"/>
          </a:p>
          <a:p>
            <a:r>
              <a:rPr lang="tr-TR" dirty="0">
                <a:hlinkClick r:id="rId5"/>
              </a:rPr>
              <a:t>https://medium.com/huawei-developers-tr/java-versiyonlar%C4%B1-ve-gelen-yenilikler-8-16-1d024561b5b9</a:t>
            </a:r>
            <a:endParaRPr lang="tr-TR" dirty="0"/>
          </a:p>
          <a:p>
            <a:endParaRPr lang="tr-TR" dirty="0"/>
          </a:p>
        </p:txBody>
      </p:sp>
    </p:spTree>
    <p:extLst>
      <p:ext uri="{BB962C8B-B14F-4D97-AF65-F5344CB8AC3E}">
        <p14:creationId xmlns:p14="http://schemas.microsoft.com/office/powerpoint/2010/main" val="3066770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D806EFB-AB07-4BE8-87BD-E31332F4218E}"/>
              </a:ext>
            </a:extLst>
          </p:cNvPr>
          <p:cNvSpPr>
            <a:spLocks noGrp="1"/>
          </p:cNvSpPr>
          <p:nvPr>
            <p:ph type="title"/>
          </p:nvPr>
        </p:nvSpPr>
        <p:spPr/>
        <p:txBody>
          <a:bodyPr/>
          <a:lstStyle/>
          <a:p>
            <a:r>
              <a:rPr lang="tr-TR" dirty="0"/>
              <a:t>Java’ya genel bir bakış</a:t>
            </a:r>
            <a:endParaRPr lang="en-GB" dirty="0"/>
          </a:p>
        </p:txBody>
      </p:sp>
      <p:sp>
        <p:nvSpPr>
          <p:cNvPr id="3" name="İçerik Yer Tutucusu 2">
            <a:extLst>
              <a:ext uri="{FF2B5EF4-FFF2-40B4-BE49-F238E27FC236}">
                <a16:creationId xmlns:a16="http://schemas.microsoft.com/office/drawing/2014/main" id="{5F85C8E6-9634-4A6A-86D6-D6D4727B423E}"/>
              </a:ext>
            </a:extLst>
          </p:cNvPr>
          <p:cNvSpPr>
            <a:spLocks noGrp="1"/>
          </p:cNvSpPr>
          <p:nvPr>
            <p:ph idx="1"/>
          </p:nvPr>
        </p:nvSpPr>
        <p:spPr/>
        <p:txBody>
          <a:bodyPr/>
          <a:lstStyle/>
          <a:p>
            <a:r>
              <a:rPr lang="tr-TR" dirty="0"/>
              <a:t>Java’nın Genel Özellikleri</a:t>
            </a:r>
          </a:p>
          <a:p>
            <a:pPr lvl="1">
              <a:buFont typeface="Wingdings" panose="05000000000000000000" pitchFamily="2" charset="2"/>
              <a:buChar char="§"/>
            </a:pPr>
            <a:r>
              <a:rPr lang="tr-TR" dirty="0"/>
              <a:t>Kolay kullanılabilir dillerden biridir.</a:t>
            </a:r>
          </a:p>
          <a:p>
            <a:pPr lvl="1">
              <a:buFont typeface="Wingdings" panose="05000000000000000000" pitchFamily="2" charset="2"/>
              <a:buChar char="§"/>
            </a:pPr>
            <a:r>
              <a:rPr lang="tr-TR" dirty="0"/>
              <a:t>Platformdan bağımsızdır. Bir bilgisayar sisteminde yazılan Java kodu başka bir bilgisayar sisteminde çalıştırılabilir.</a:t>
            </a:r>
          </a:p>
          <a:p>
            <a:pPr lvl="1">
              <a:buFont typeface="Wingdings" panose="05000000000000000000" pitchFamily="2" charset="2"/>
              <a:buChar char="§"/>
            </a:pPr>
            <a:r>
              <a:rPr lang="tr-TR" dirty="0"/>
              <a:t>Açık kaynaktır ve ücretsizdir.</a:t>
            </a:r>
          </a:p>
          <a:p>
            <a:pPr lvl="1">
              <a:buFont typeface="Wingdings" panose="05000000000000000000" pitchFamily="2" charset="2"/>
              <a:buChar char="§"/>
            </a:pPr>
            <a:r>
              <a:rPr lang="tr-TR" dirty="0"/>
              <a:t>Nesneye yönelik programlama inşa etmek adına geliştirilmiştir.</a:t>
            </a:r>
          </a:p>
          <a:p>
            <a:pPr lvl="1">
              <a:buFont typeface="Wingdings" panose="05000000000000000000" pitchFamily="2" charset="2"/>
              <a:buChar char="§"/>
            </a:pPr>
            <a:r>
              <a:rPr lang="tr-TR" dirty="0"/>
              <a:t>Java dağıtık sistemler için dizayn edilmiştir.</a:t>
            </a:r>
          </a:p>
        </p:txBody>
      </p:sp>
    </p:spTree>
    <p:extLst>
      <p:ext uri="{BB962C8B-B14F-4D97-AF65-F5344CB8AC3E}">
        <p14:creationId xmlns:p14="http://schemas.microsoft.com/office/powerpoint/2010/main" val="2995796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167B04B-B2B3-44F5-8189-551FEF8F87D5}"/>
              </a:ext>
            </a:extLst>
          </p:cNvPr>
          <p:cNvSpPr>
            <a:spLocks noGrp="1"/>
          </p:cNvSpPr>
          <p:nvPr>
            <p:ph type="title"/>
          </p:nvPr>
        </p:nvSpPr>
        <p:spPr/>
        <p:txBody>
          <a:bodyPr>
            <a:normAutofit/>
          </a:bodyPr>
          <a:lstStyle/>
          <a:p>
            <a:r>
              <a:rPr lang="tr-TR" dirty="0"/>
              <a:t>Java’nın Diğer Programlama Dillerinden Farkı nedir?</a:t>
            </a:r>
            <a:endParaRPr lang="en-GB" dirty="0"/>
          </a:p>
        </p:txBody>
      </p:sp>
      <p:sp>
        <p:nvSpPr>
          <p:cNvPr id="3" name="İçerik Yer Tutucusu 2">
            <a:extLst>
              <a:ext uri="{FF2B5EF4-FFF2-40B4-BE49-F238E27FC236}">
                <a16:creationId xmlns:a16="http://schemas.microsoft.com/office/drawing/2014/main" id="{D9F70F29-7827-4009-9436-23A419287A5F}"/>
              </a:ext>
            </a:extLst>
          </p:cNvPr>
          <p:cNvSpPr>
            <a:spLocks noGrp="1"/>
          </p:cNvSpPr>
          <p:nvPr>
            <p:ph idx="1"/>
          </p:nvPr>
        </p:nvSpPr>
        <p:spPr>
          <a:xfrm>
            <a:off x="2231136" y="2638044"/>
            <a:ext cx="7729728" cy="3496056"/>
          </a:xfrm>
        </p:spPr>
        <p:txBody>
          <a:bodyPr/>
          <a:lstStyle/>
          <a:p>
            <a:r>
              <a:rPr lang="tr-TR" dirty="0"/>
              <a:t>Java ve diğer programlama dillerinin arasındaki en temel fark Java kodunun nasıl yürütüldüğüdür. Java derlenirken </a:t>
            </a:r>
            <a:r>
              <a:rPr lang="tr-TR" dirty="0" err="1"/>
              <a:t>bytecode</a:t>
            </a:r>
            <a:r>
              <a:rPr lang="tr-TR" dirty="0"/>
              <a:t> şeklinde derlenir ve herhangi bir cihazda Java Virtual Machine (JVM) kullanılarak çalıştırılabilir. Diğer yandan örneğin C++ direkt cihaza derlenir ve bu nedenle sadece derlendiği platformda çalıştırılabilir.</a:t>
            </a:r>
          </a:p>
          <a:p>
            <a:r>
              <a:rPr lang="tr-TR" dirty="0"/>
              <a:t>Java C++’tan türetilmiştir bu nedenle benzerlikleri olmakla beraber birçok farkları da bulunmaktadır. Bunlardan bazıları:</a:t>
            </a:r>
          </a:p>
          <a:p>
            <a:pPr lvl="1">
              <a:buFont typeface="Wingdings" panose="05000000000000000000" pitchFamily="2" charset="2"/>
              <a:buChar char="§"/>
            </a:pPr>
            <a:r>
              <a:rPr lang="tr-TR" dirty="0"/>
              <a:t>Java’nın otomatik çöp toplama vardır, C++’ta yoktur.</a:t>
            </a:r>
          </a:p>
          <a:p>
            <a:pPr lvl="1">
              <a:buFont typeface="Wingdings" panose="05000000000000000000" pitchFamily="2" charset="2"/>
              <a:buChar char="§"/>
            </a:pPr>
            <a:r>
              <a:rPr lang="tr-TR" dirty="0"/>
              <a:t>C++’a oranla Java’yı kullanması daha kolaydır.</a:t>
            </a:r>
          </a:p>
          <a:p>
            <a:pPr lvl="1">
              <a:buFont typeface="Wingdings" panose="05000000000000000000" pitchFamily="2" charset="2"/>
              <a:buChar char="§"/>
            </a:pPr>
            <a:r>
              <a:rPr lang="tr-TR" dirty="0"/>
              <a:t>C++’</a:t>
            </a:r>
            <a:r>
              <a:rPr lang="tr-TR" dirty="0" err="1"/>
              <a:t>nın</a:t>
            </a:r>
            <a:r>
              <a:rPr lang="tr-TR" dirty="0"/>
              <a:t> standart kütüphaneleri kuvvetli fakat basittir, Java ise güçlü </a:t>
            </a:r>
            <a:r>
              <a:rPr lang="tr-TR" dirty="0" err="1"/>
              <a:t>cross</a:t>
            </a:r>
            <a:r>
              <a:rPr lang="tr-TR" dirty="0"/>
              <a:t>-platform kütüphanelere sahiptir.</a:t>
            </a:r>
            <a:endParaRPr lang="en-GB" dirty="0"/>
          </a:p>
        </p:txBody>
      </p:sp>
    </p:spTree>
    <p:extLst>
      <p:ext uri="{BB962C8B-B14F-4D97-AF65-F5344CB8AC3E}">
        <p14:creationId xmlns:p14="http://schemas.microsoft.com/office/powerpoint/2010/main" val="195753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1000"/>
                                        <p:tgtEl>
                                          <p:spTgt spid="3">
                                            <p:txEl>
                                              <p:pRg st="4" end="4"/>
                                            </p:txEl>
                                          </p:spTgt>
                                        </p:tgtEl>
                                      </p:cBhvr>
                                    </p:animEffect>
                                    <p:anim calcmode="lin" valueType="num">
                                      <p:cBhvr>
                                        <p:cTn id="3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4D54798-B71E-45CD-B3E3-95D131A11445}"/>
              </a:ext>
            </a:extLst>
          </p:cNvPr>
          <p:cNvSpPr>
            <a:spLocks noGrp="1"/>
          </p:cNvSpPr>
          <p:nvPr>
            <p:ph type="title"/>
          </p:nvPr>
        </p:nvSpPr>
        <p:spPr/>
        <p:txBody>
          <a:bodyPr/>
          <a:lstStyle/>
          <a:p>
            <a:r>
              <a:rPr lang="tr-TR" dirty="0"/>
              <a:t>COMPILER VE INTERPRETER</a:t>
            </a:r>
            <a:endParaRPr lang="en-GB" dirty="0"/>
          </a:p>
        </p:txBody>
      </p:sp>
      <p:sp>
        <p:nvSpPr>
          <p:cNvPr id="3" name="İçerik Yer Tutucusu 2">
            <a:extLst>
              <a:ext uri="{FF2B5EF4-FFF2-40B4-BE49-F238E27FC236}">
                <a16:creationId xmlns:a16="http://schemas.microsoft.com/office/drawing/2014/main" id="{B9FABF43-6E3B-4235-803F-201BE74D1DAD}"/>
              </a:ext>
            </a:extLst>
          </p:cNvPr>
          <p:cNvSpPr>
            <a:spLocks noGrp="1"/>
          </p:cNvSpPr>
          <p:nvPr>
            <p:ph idx="1"/>
          </p:nvPr>
        </p:nvSpPr>
        <p:spPr/>
        <p:txBody>
          <a:bodyPr/>
          <a:lstStyle/>
          <a:p>
            <a:r>
              <a:rPr lang="tr-TR" dirty="0"/>
              <a:t>Compiler yani derleyici, yüksek seviyeli bir dilde yazılmış kaynak kodunu makine diline  çevirir.</a:t>
            </a:r>
          </a:p>
          <a:p>
            <a:r>
              <a:rPr lang="tr-TR" dirty="0"/>
              <a:t>Interpreter yani yorumlayıcı, kodu okumak ve çalıştırmakla yükümlüdür. Dizaynı sayesinde kodu satır </a:t>
            </a:r>
            <a:r>
              <a:rPr lang="tr-TR" dirty="0" err="1"/>
              <a:t>satır</a:t>
            </a:r>
            <a:r>
              <a:rPr lang="tr-TR" dirty="0"/>
              <a:t> yürütür ve </a:t>
            </a:r>
            <a:r>
              <a:rPr lang="tr-TR" dirty="0" err="1"/>
              <a:t>assembly</a:t>
            </a:r>
            <a:r>
              <a:rPr lang="tr-TR" dirty="0"/>
              <a:t> diline çevirir.</a:t>
            </a:r>
          </a:p>
          <a:p>
            <a:r>
              <a:rPr lang="tr-TR" dirty="0"/>
              <a:t>Assembly dili, direkt olarak bilgisayara ne yapacağını söyleyebilen bir programlama dilidir. Makine diline çok benzer fakat sayılar yerine kelimeler kullanır. Düşük seviye bir programlama dilidir. Makine diline çevrilmesi için «</a:t>
            </a:r>
            <a:r>
              <a:rPr lang="tr-TR" dirty="0" err="1"/>
              <a:t>assembler</a:t>
            </a:r>
            <a:r>
              <a:rPr lang="tr-TR" dirty="0"/>
              <a:t>» adlı bir software kullanır.</a:t>
            </a:r>
            <a:endParaRPr lang="en-GB" dirty="0"/>
          </a:p>
          <a:p>
            <a:endParaRPr lang="tr-TR" dirty="0"/>
          </a:p>
          <a:p>
            <a:endParaRPr lang="en-GB" dirty="0"/>
          </a:p>
        </p:txBody>
      </p:sp>
    </p:spTree>
    <p:extLst>
      <p:ext uri="{BB962C8B-B14F-4D97-AF65-F5344CB8AC3E}">
        <p14:creationId xmlns:p14="http://schemas.microsoft.com/office/powerpoint/2010/main" val="2991267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468309-7CF1-448E-A1F3-726C39CB0B1C}"/>
              </a:ext>
            </a:extLst>
          </p:cNvPr>
          <p:cNvSpPr>
            <a:spLocks noGrp="1"/>
          </p:cNvSpPr>
          <p:nvPr>
            <p:ph type="title"/>
          </p:nvPr>
        </p:nvSpPr>
        <p:spPr/>
        <p:txBody>
          <a:bodyPr/>
          <a:lstStyle/>
          <a:p>
            <a:r>
              <a:rPr lang="tr-TR" dirty="0"/>
              <a:t>JVM – JAVA VIRTUAL MACHINE</a:t>
            </a:r>
            <a:endParaRPr lang="en-GB" dirty="0"/>
          </a:p>
        </p:txBody>
      </p:sp>
      <p:sp>
        <p:nvSpPr>
          <p:cNvPr id="3" name="İçerik Yer Tutucusu 2">
            <a:extLst>
              <a:ext uri="{FF2B5EF4-FFF2-40B4-BE49-F238E27FC236}">
                <a16:creationId xmlns:a16="http://schemas.microsoft.com/office/drawing/2014/main" id="{55665A22-C7B4-4E85-926B-D5B05E4F93BD}"/>
              </a:ext>
            </a:extLst>
          </p:cNvPr>
          <p:cNvSpPr>
            <a:spLocks noGrp="1"/>
          </p:cNvSpPr>
          <p:nvPr>
            <p:ph idx="1"/>
          </p:nvPr>
        </p:nvSpPr>
        <p:spPr/>
        <p:txBody>
          <a:bodyPr/>
          <a:lstStyle/>
          <a:p>
            <a:r>
              <a:rPr lang="tr-TR" dirty="0"/>
              <a:t>Java Virtual Machine (JVM) soyut bir makinedir. Virtual </a:t>
            </a:r>
            <a:r>
              <a:rPr lang="tr-TR" dirty="0" err="1"/>
              <a:t>machine</a:t>
            </a:r>
            <a:r>
              <a:rPr lang="tr-TR" dirty="0"/>
              <a:t> yani sanal makine olarak adlandırılmasının sebebi fiziksel olarak var olmamasıdır. Java </a:t>
            </a:r>
            <a:r>
              <a:rPr lang="tr-TR" dirty="0" err="1"/>
              <a:t>bytecode’unun</a:t>
            </a:r>
            <a:r>
              <a:rPr lang="tr-TR" dirty="0"/>
              <a:t> çalıştırılabileceği bir ortam sağlar. Ayrıca diğer dillerde yazılan ve Java </a:t>
            </a:r>
            <a:r>
              <a:rPr lang="tr-TR" dirty="0" err="1"/>
              <a:t>bytecode’una</a:t>
            </a:r>
            <a:r>
              <a:rPr lang="tr-TR" dirty="0"/>
              <a:t> derlenen programları da çalıştırabilir.</a:t>
            </a:r>
          </a:p>
          <a:p>
            <a:r>
              <a:rPr lang="tr-TR" dirty="0"/>
              <a:t>JVM aşağıdaki ana görevleri yerine getirir:</a:t>
            </a:r>
          </a:p>
          <a:p>
            <a:pPr lvl="1">
              <a:buFont typeface="Wingdings" panose="05000000000000000000" pitchFamily="2" charset="2"/>
              <a:buChar char="§"/>
            </a:pPr>
            <a:r>
              <a:rPr lang="tr-TR" dirty="0"/>
              <a:t>Kodu yükleme</a:t>
            </a:r>
          </a:p>
          <a:p>
            <a:pPr lvl="1">
              <a:buFont typeface="Wingdings" panose="05000000000000000000" pitchFamily="2" charset="2"/>
              <a:buChar char="§"/>
            </a:pPr>
            <a:r>
              <a:rPr lang="tr-TR" dirty="0"/>
              <a:t>Kodu onaylama</a:t>
            </a:r>
          </a:p>
          <a:p>
            <a:pPr lvl="1">
              <a:buFont typeface="Wingdings" panose="05000000000000000000" pitchFamily="2" charset="2"/>
              <a:buChar char="§"/>
            </a:pPr>
            <a:r>
              <a:rPr lang="tr-TR" dirty="0"/>
              <a:t>Kodu çalıştırma</a:t>
            </a:r>
          </a:p>
          <a:p>
            <a:pPr lvl="1">
              <a:buFont typeface="Wingdings" panose="05000000000000000000" pitchFamily="2" charset="2"/>
              <a:buChar char="§"/>
            </a:pPr>
            <a:r>
              <a:rPr lang="tr-TR" dirty="0"/>
              <a:t>Kodun çalışabileceği bir ortam sağlama</a:t>
            </a:r>
            <a:endParaRPr lang="en-GB" dirty="0"/>
          </a:p>
        </p:txBody>
      </p:sp>
    </p:spTree>
    <p:extLst>
      <p:ext uri="{BB962C8B-B14F-4D97-AF65-F5344CB8AC3E}">
        <p14:creationId xmlns:p14="http://schemas.microsoft.com/office/powerpoint/2010/main" val="386230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1000"/>
                                        <p:tgtEl>
                                          <p:spTgt spid="3">
                                            <p:txEl>
                                              <p:pRg st="5" end="5"/>
                                            </p:txEl>
                                          </p:spTgt>
                                        </p:tgtEl>
                                      </p:cBhvr>
                                    </p:animEffect>
                                    <p:anim calcmode="lin" valueType="num">
                                      <p:cBhvr>
                                        <p:cTn id="4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41F9B2-5523-435F-A2A7-915E1425C2FA}"/>
              </a:ext>
            </a:extLst>
          </p:cNvPr>
          <p:cNvSpPr>
            <a:spLocks noGrp="1"/>
          </p:cNvSpPr>
          <p:nvPr>
            <p:ph type="title"/>
          </p:nvPr>
        </p:nvSpPr>
        <p:spPr/>
        <p:txBody>
          <a:bodyPr/>
          <a:lstStyle/>
          <a:p>
            <a:r>
              <a:rPr lang="tr-TR" dirty="0"/>
              <a:t>JRE – JAVA RUNTIME ENVIRONMENT</a:t>
            </a:r>
            <a:endParaRPr lang="en-GB" dirty="0"/>
          </a:p>
        </p:txBody>
      </p:sp>
      <p:sp>
        <p:nvSpPr>
          <p:cNvPr id="3" name="İçerik Yer Tutucusu 2">
            <a:extLst>
              <a:ext uri="{FF2B5EF4-FFF2-40B4-BE49-F238E27FC236}">
                <a16:creationId xmlns:a16="http://schemas.microsoft.com/office/drawing/2014/main" id="{A2B10130-2ECF-4C84-A6E5-7CAA2E0EDB9E}"/>
              </a:ext>
            </a:extLst>
          </p:cNvPr>
          <p:cNvSpPr>
            <a:spLocks noGrp="1"/>
          </p:cNvSpPr>
          <p:nvPr>
            <p:ph idx="1"/>
          </p:nvPr>
        </p:nvSpPr>
        <p:spPr/>
        <p:txBody>
          <a:bodyPr/>
          <a:lstStyle/>
          <a:p>
            <a:r>
              <a:rPr lang="tr-TR" dirty="0"/>
              <a:t>Java Runtime Environment (JRE), Java uygulamaları geliştirmek için kullanılan bir yazılım araçları topluluğudur. Runtime </a:t>
            </a:r>
            <a:r>
              <a:rPr lang="tr-TR" dirty="0" err="1"/>
              <a:t>environment</a:t>
            </a:r>
            <a:r>
              <a:rPr lang="tr-TR" dirty="0"/>
              <a:t>, yani çalışma ortamı sağlamak için kullanılır. </a:t>
            </a:r>
            <a:r>
              <a:rPr lang="tr-TR" dirty="0" err="1"/>
              <a:t>JVM’nin</a:t>
            </a:r>
            <a:r>
              <a:rPr lang="tr-TR" dirty="0"/>
              <a:t> uygulanmış halidir ve fiziksel olarak bulunur.</a:t>
            </a:r>
            <a:endParaRPr lang="en-GB" dirty="0"/>
          </a:p>
        </p:txBody>
      </p:sp>
    </p:spTree>
    <p:extLst>
      <p:ext uri="{BB962C8B-B14F-4D97-AF65-F5344CB8AC3E}">
        <p14:creationId xmlns:p14="http://schemas.microsoft.com/office/powerpoint/2010/main" val="74608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03EFE5-34AE-4CBE-A1F9-1E01323E7437}"/>
              </a:ext>
            </a:extLst>
          </p:cNvPr>
          <p:cNvSpPr>
            <a:spLocks noGrp="1"/>
          </p:cNvSpPr>
          <p:nvPr>
            <p:ph type="title"/>
          </p:nvPr>
        </p:nvSpPr>
        <p:spPr/>
        <p:txBody>
          <a:bodyPr/>
          <a:lstStyle/>
          <a:p>
            <a:r>
              <a:rPr lang="tr-TR" dirty="0"/>
              <a:t>JDK – JAVA DEVELOPMENT KIT</a:t>
            </a:r>
            <a:endParaRPr lang="en-GB" dirty="0"/>
          </a:p>
        </p:txBody>
      </p:sp>
      <p:sp>
        <p:nvSpPr>
          <p:cNvPr id="3" name="İçerik Yer Tutucusu 2">
            <a:extLst>
              <a:ext uri="{FF2B5EF4-FFF2-40B4-BE49-F238E27FC236}">
                <a16:creationId xmlns:a16="http://schemas.microsoft.com/office/drawing/2014/main" id="{5EDEF04B-2908-47F7-81AE-21C8D9F874B6}"/>
              </a:ext>
            </a:extLst>
          </p:cNvPr>
          <p:cNvSpPr>
            <a:spLocks noGrp="1"/>
          </p:cNvSpPr>
          <p:nvPr>
            <p:ph idx="1"/>
          </p:nvPr>
        </p:nvSpPr>
        <p:spPr/>
        <p:txBody>
          <a:bodyPr/>
          <a:lstStyle/>
          <a:p>
            <a:r>
              <a:rPr lang="tr-TR" dirty="0"/>
              <a:t>Java Development Kit (JDK), Java uygulamaları geliştirilmek için kullanılan bir yazılım geliştirme ortamıdır. Fiziksel olarak bulunmaktadır, JRE ile birlikte geliştirme araçları içerir.</a:t>
            </a:r>
            <a:endParaRPr lang="en-GB" dirty="0"/>
          </a:p>
        </p:txBody>
      </p:sp>
    </p:spTree>
    <p:extLst>
      <p:ext uri="{BB962C8B-B14F-4D97-AF65-F5344CB8AC3E}">
        <p14:creationId xmlns:p14="http://schemas.microsoft.com/office/powerpoint/2010/main" val="3391004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4C56FE-9A8D-4032-A19C-A98C5C957241}"/>
              </a:ext>
            </a:extLst>
          </p:cNvPr>
          <p:cNvSpPr>
            <a:spLocks noGrp="1"/>
          </p:cNvSpPr>
          <p:nvPr>
            <p:ph type="title"/>
          </p:nvPr>
        </p:nvSpPr>
        <p:spPr/>
        <p:txBody>
          <a:bodyPr/>
          <a:lstStyle/>
          <a:p>
            <a:r>
              <a:rPr lang="tr-TR" dirty="0"/>
              <a:t>JVM, JRE, JDK</a:t>
            </a:r>
            <a:endParaRPr lang="en-GB" dirty="0"/>
          </a:p>
        </p:txBody>
      </p:sp>
      <p:pic>
        <p:nvPicPr>
          <p:cNvPr id="5" name="İçerik Yer Tutucusu 4">
            <a:extLst>
              <a:ext uri="{FF2B5EF4-FFF2-40B4-BE49-F238E27FC236}">
                <a16:creationId xmlns:a16="http://schemas.microsoft.com/office/drawing/2014/main" id="{89017E3B-04D2-427F-A5E1-CF0404B34E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8031" y="2377281"/>
            <a:ext cx="5895975" cy="3448050"/>
          </a:xfrm>
        </p:spPr>
      </p:pic>
    </p:spTree>
    <p:extLst>
      <p:ext uri="{BB962C8B-B14F-4D97-AF65-F5344CB8AC3E}">
        <p14:creationId xmlns:p14="http://schemas.microsoft.com/office/powerpoint/2010/main" val="1694372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1371</TotalTime>
  <Words>1491</Words>
  <Application>Microsoft Office PowerPoint</Application>
  <PresentationFormat>Geniş ekran</PresentationFormat>
  <Paragraphs>126</Paragraphs>
  <Slides>24</Slides>
  <Notes>2</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24</vt:i4>
      </vt:variant>
    </vt:vector>
  </HeadingPairs>
  <TitlesOfParts>
    <vt:vector size="32" baseType="lpstr">
      <vt:lpstr>Arial</vt:lpstr>
      <vt:lpstr>Arial</vt:lpstr>
      <vt:lpstr>Calibri</vt:lpstr>
      <vt:lpstr>charter</vt:lpstr>
      <vt:lpstr>Trebuchet MS</vt:lpstr>
      <vt:lpstr>Wingdings</vt:lpstr>
      <vt:lpstr>Wingdings 3</vt:lpstr>
      <vt:lpstr>Yüzeyler</vt:lpstr>
      <vt:lpstr>Ödev 1</vt:lpstr>
      <vt:lpstr>Java’ya genel bir bakış</vt:lpstr>
      <vt:lpstr>Java’ya genel bir bakış</vt:lpstr>
      <vt:lpstr>Java’nın Diğer Programlama Dillerinden Farkı nedir?</vt:lpstr>
      <vt:lpstr>COMPILER VE INTERPRETER</vt:lpstr>
      <vt:lpstr>JVM – JAVA VIRTUAL MACHINE</vt:lpstr>
      <vt:lpstr>JRE – JAVA RUNTIME ENVIRONMENT</vt:lpstr>
      <vt:lpstr>JDK – JAVA DEVELOPMENT KIT</vt:lpstr>
      <vt:lpstr>JVM, JRE, JDK</vt:lpstr>
      <vt:lpstr>JAVA 5 ÖZELLİKLERİ</vt:lpstr>
      <vt:lpstr>JAVA 6 ÖZELLİKLERİ</vt:lpstr>
      <vt:lpstr>Kaynakça</vt:lpstr>
      <vt:lpstr>Ödev 2</vt:lpstr>
      <vt:lpstr>Java 7 ile Gelen Özellikler</vt:lpstr>
      <vt:lpstr>Errors – Syntax Error</vt:lpstr>
      <vt:lpstr>Errors – Logical Error (Mantık Hatası)</vt:lpstr>
      <vt:lpstr>Errors – Runtime Error</vt:lpstr>
      <vt:lpstr>Heap Memory</vt:lpstr>
      <vt:lpstr>Stack Memory</vt:lpstr>
      <vt:lpstr>Kaynakça</vt:lpstr>
      <vt:lpstr>Ödev 3</vt:lpstr>
      <vt:lpstr>Java 8 ile Gelen Özellikler</vt:lpstr>
      <vt:lpstr>Java 8 ile Gelen Özellikler</vt:lpstr>
      <vt:lpstr>Kaynakça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Ödev 1</dc:title>
  <dc:creator>Birce Tanıl Alptekin</dc:creator>
  <cp:lastModifiedBy>Birce Tanıl Alptekin</cp:lastModifiedBy>
  <cp:revision>39</cp:revision>
  <dcterms:created xsi:type="dcterms:W3CDTF">2021-05-01T20:52:00Z</dcterms:created>
  <dcterms:modified xsi:type="dcterms:W3CDTF">2021-05-08T22:56:41Z</dcterms:modified>
</cp:coreProperties>
</file>