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Ödev 1 - 1 Mayıs 2021" id="{59381B34-C946-4232-9029-895DA114FA4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Ödev 2 - 2 Mayıs 2021" id="{11E8B558-D690-4E65-B234-0EB43F7C5571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Ödev 3 - 8 Mayıs 2021" id="{CCAFDFDF-1D3D-4C25-A5A8-F415BCE6100B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arukgenc.com/java/java-8-yenilikleri-bolum-1.html#Fonksiyonel%20Aray&#252;z%20Kavram&#305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harpnedir.com/articles/read/?id=62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C473A1-446F-4AA0-91D4-BC2A6B795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66231"/>
            <a:ext cx="8144134" cy="1373070"/>
          </a:xfrm>
        </p:spPr>
        <p:txBody>
          <a:bodyPr/>
          <a:lstStyle/>
          <a:p>
            <a:pPr algn="l"/>
            <a:r>
              <a:rPr lang="tr-TR" dirty="0"/>
              <a:t>Özgür Baykal</a:t>
            </a:r>
            <a:br>
              <a:rPr lang="tr-TR" dirty="0"/>
            </a:br>
            <a:r>
              <a:rPr lang="tr-TR" dirty="0"/>
              <a:t>9. Grup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E173A5-4BE7-463E-89DA-262CBEE55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 Mayıs 2021</a:t>
            </a:r>
          </a:p>
        </p:txBody>
      </p:sp>
    </p:spTree>
    <p:extLst>
      <p:ext uri="{BB962C8B-B14F-4D97-AF65-F5344CB8AC3E}">
        <p14:creationId xmlns:p14="http://schemas.microsoft.com/office/powerpoint/2010/main" val="134241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3D19FC-CC65-4584-99FB-78B4C022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Syntax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A3B8F8-4554-471A-9C1B-B8A82029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75329"/>
          </a:xfrm>
        </p:spPr>
        <p:txBody>
          <a:bodyPr/>
          <a:lstStyle/>
          <a:p>
            <a:r>
              <a:rPr lang="tr-TR" dirty="0" err="1"/>
              <a:t>Syntax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, kodlanan programda, programlama dilinin kurallarına aykırı ifadelerin koyulmasıdır.</a:t>
            </a:r>
          </a:p>
          <a:p>
            <a:r>
              <a:rPr lang="tr-TR" dirty="0"/>
              <a:t>Örnek: </a:t>
            </a:r>
            <a:r>
              <a:rPr lang="tr-TR" dirty="0">
                <a:highlight>
                  <a:srgbClr val="000000"/>
                </a:highlight>
              </a:rPr>
              <a:t> </a:t>
            </a:r>
            <a:r>
              <a:rPr lang="tr-TR" dirty="0" err="1">
                <a:highlight>
                  <a:srgbClr val="000000"/>
                </a:highlight>
              </a:rPr>
              <a:t>System.out.println</a:t>
            </a:r>
            <a:r>
              <a:rPr lang="tr-TR" dirty="0">
                <a:highlight>
                  <a:srgbClr val="000000"/>
                </a:highlight>
              </a:rPr>
              <a:t>(‘‘</a:t>
            </a:r>
            <a:r>
              <a:rPr lang="tr-TR" dirty="0" err="1">
                <a:highlight>
                  <a:srgbClr val="000000"/>
                </a:highlight>
              </a:rPr>
              <a:t>Hello</a:t>
            </a:r>
            <a:r>
              <a:rPr lang="tr-TR" dirty="0">
                <a:highlight>
                  <a:srgbClr val="000000"/>
                </a:highlight>
              </a:rPr>
              <a:t> World!’’) </a:t>
            </a:r>
          </a:p>
          <a:p>
            <a:pPr marL="0" indent="0">
              <a:buNone/>
            </a:pPr>
            <a:r>
              <a:rPr lang="tr-TR" dirty="0"/>
              <a:t>Parantezi kapadıktan sonra </a:t>
            </a:r>
            <a:r>
              <a:rPr lang="tr-TR" dirty="0">
                <a:highlight>
                  <a:srgbClr val="000000"/>
                </a:highlight>
              </a:rPr>
              <a:t>;</a:t>
            </a:r>
            <a:r>
              <a:rPr lang="tr-TR" dirty="0"/>
              <a:t> işareti koymadığımız için kullandığımız </a:t>
            </a:r>
            <a:r>
              <a:rPr lang="tr-TR" dirty="0" err="1"/>
              <a:t>IDE’de</a:t>
            </a:r>
            <a:r>
              <a:rPr lang="tr-TR" dirty="0"/>
              <a:t> </a:t>
            </a:r>
            <a:r>
              <a:rPr lang="tr-TR" b="1" u="sng" dirty="0" err="1"/>
              <a:t>Syntax</a:t>
            </a:r>
            <a:r>
              <a:rPr lang="tr-TR" b="1" u="sng" dirty="0"/>
              <a:t> </a:t>
            </a:r>
            <a:r>
              <a:rPr lang="tr-TR" b="1" u="sng" dirty="0" err="1"/>
              <a:t>Error</a:t>
            </a:r>
            <a:r>
              <a:rPr lang="tr-TR" b="1" dirty="0"/>
              <a:t> </a:t>
            </a:r>
            <a:r>
              <a:rPr lang="tr-TR" dirty="0"/>
              <a:t>uyarısı ile karşılaşırız.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F09BF90-F4D5-417C-8864-ADED326CDA45}"/>
              </a:ext>
            </a:extLst>
          </p:cNvPr>
          <p:cNvSpPr txBox="1"/>
          <p:nvPr/>
        </p:nvSpPr>
        <p:spPr>
          <a:xfrm>
            <a:off x="680321" y="4526280"/>
            <a:ext cx="9809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800" dirty="0">
                <a:latin typeface="Consolas" panose="020B0609020204030204" pitchFamily="49" charset="0"/>
              </a:rPr>
              <a:t>Konsol çıktısı:</a:t>
            </a:r>
          </a:p>
          <a:p>
            <a:pPr algn="l"/>
            <a:endParaRPr lang="tr-TR" dirty="0">
              <a:solidFill>
                <a:srgbClr val="CCDF3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000000"/>
                </a:highlight>
                <a:latin typeface="Consolas" panose="020B0609020204030204" pitchFamily="49" charset="0"/>
              </a:rPr>
              <a:t>Exception in thread "main" </a:t>
            </a:r>
            <a:r>
              <a:rPr lang="en-US" sz="1800" dirty="0" err="1">
                <a:highlight>
                  <a:srgbClr val="000000"/>
                </a:highlight>
                <a:latin typeface="Consolas" panose="020B0609020204030204" pitchFamily="49" charset="0"/>
              </a:rPr>
              <a:t>java.lang.Error</a:t>
            </a:r>
            <a:r>
              <a:rPr lang="en-US" sz="1800" dirty="0">
                <a:highlight>
                  <a:srgbClr val="000000"/>
                </a:highlight>
                <a:latin typeface="Consolas" panose="020B0609020204030204" pitchFamily="49" charset="0"/>
              </a:rPr>
              <a:t>: Unresolved compilation problem: </a:t>
            </a:r>
          </a:p>
          <a:p>
            <a:pPr algn="l"/>
            <a:r>
              <a:rPr lang="en-US" sz="1800" dirty="0">
                <a:highlight>
                  <a:srgbClr val="000000"/>
                </a:highlight>
                <a:latin typeface="Consolas" panose="020B0609020204030204" pitchFamily="49" charset="0"/>
              </a:rPr>
              <a:t>Syntax error, insert ";" to complete </a:t>
            </a:r>
            <a:r>
              <a:rPr lang="en-US" sz="1800" dirty="0" err="1">
                <a:highlight>
                  <a:srgbClr val="000000"/>
                </a:highlight>
                <a:latin typeface="Consolas" panose="020B0609020204030204" pitchFamily="49" charset="0"/>
              </a:rPr>
              <a:t>BlockStatements</a:t>
            </a:r>
            <a:endParaRPr lang="tr-T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124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271349-4FA5-4644-B45B-2192E759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Runtime </a:t>
            </a:r>
            <a:r>
              <a:rPr lang="tr-TR" dirty="0" err="1"/>
              <a:t>Error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729AD1-71A3-47F7-89A1-64B648AD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13185"/>
          </a:xfrm>
        </p:spPr>
        <p:txBody>
          <a:bodyPr/>
          <a:lstStyle/>
          <a:p>
            <a:r>
              <a:rPr lang="tr-TR" dirty="0"/>
              <a:t>Runtime </a:t>
            </a:r>
            <a:r>
              <a:rPr lang="tr-TR" dirty="0" err="1"/>
              <a:t>Error</a:t>
            </a:r>
            <a:r>
              <a:rPr lang="tr-TR" dirty="0"/>
              <a:t>, program çalışırken ortaya çıkan hatalardır.</a:t>
            </a:r>
          </a:p>
          <a:p>
            <a:r>
              <a:rPr lang="tr-TR" dirty="0"/>
              <a:t>Çökmelere ve bellek sızıntılarına neden olabilir. (Bellek sızıntısı, sonsuz bir döngü yüzünden belleğin çokça kullanılması olarak adlandırılabilir.)</a:t>
            </a:r>
          </a:p>
          <a:p>
            <a:r>
              <a:rPr lang="tr-TR" dirty="0"/>
              <a:t>Örnek: </a:t>
            </a:r>
          </a:p>
          <a:p>
            <a:endParaRPr lang="tr-TR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8400DE-F0D3-46A9-BE60-31F3DB65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270" y="3894487"/>
            <a:ext cx="3347332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n1 =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n2 =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n3 = n1 / n2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(n3)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2C81E29-5D4A-4C69-B200-C2362D9BB14B}"/>
              </a:ext>
            </a:extLst>
          </p:cNvPr>
          <p:cNvSpPr txBox="1"/>
          <p:nvPr/>
        </p:nvSpPr>
        <p:spPr>
          <a:xfrm>
            <a:off x="5388746" y="4186874"/>
            <a:ext cx="6803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Konsolda karşımıza çıkan hata:</a:t>
            </a:r>
          </a:p>
          <a:p>
            <a:endParaRPr lang="tr-TR" dirty="0"/>
          </a:p>
          <a:p>
            <a:r>
              <a:rPr lang="en-US" dirty="0">
                <a:highlight>
                  <a:srgbClr val="000000"/>
                </a:highlight>
              </a:rPr>
              <a:t>Exception in thread "main" </a:t>
            </a:r>
            <a:r>
              <a:rPr lang="en-US" dirty="0" err="1">
                <a:highlight>
                  <a:srgbClr val="000000"/>
                </a:highlight>
              </a:rPr>
              <a:t>java.lang.ArithmeticException</a:t>
            </a:r>
            <a:r>
              <a:rPr lang="en-US" dirty="0">
                <a:highlight>
                  <a:srgbClr val="000000"/>
                </a:highlight>
              </a:rPr>
              <a:t>: / by zero</a:t>
            </a:r>
          </a:p>
          <a:p>
            <a:r>
              <a:rPr lang="en-US" dirty="0">
                <a:highlight>
                  <a:srgbClr val="000000"/>
                </a:highlight>
              </a:rPr>
              <a:t>	at </a:t>
            </a:r>
            <a:r>
              <a:rPr lang="en-US" dirty="0" err="1">
                <a:highlight>
                  <a:srgbClr val="000000"/>
                </a:highlight>
              </a:rPr>
              <a:t>Main.main</a:t>
            </a:r>
            <a:r>
              <a:rPr lang="en-US" dirty="0">
                <a:highlight>
                  <a:srgbClr val="000000"/>
                </a:highlight>
              </a:rPr>
              <a:t>(Main.java:7)</a:t>
            </a:r>
            <a:endParaRPr lang="tr-TR" dirty="0">
              <a:highlight>
                <a:srgbClr val="000000"/>
              </a:highlight>
            </a:endParaRPr>
          </a:p>
          <a:p>
            <a:endParaRPr lang="tr-TR" dirty="0"/>
          </a:p>
          <a:p>
            <a:r>
              <a:rPr lang="tr-TR" dirty="0">
                <a:solidFill>
                  <a:srgbClr val="FFFF00"/>
                </a:solidFill>
              </a:rPr>
              <a:t>NOT: </a:t>
            </a:r>
            <a:r>
              <a:rPr lang="tr-TR" dirty="0"/>
              <a:t>En sık karşılaşılan </a:t>
            </a:r>
            <a:r>
              <a:rPr lang="tr-TR" dirty="0" err="1"/>
              <a:t>runtime</a:t>
            </a:r>
            <a:r>
              <a:rPr lang="tr-TR" dirty="0"/>
              <a:t> hatalarından biri herhangi bir değeri sıfıra bölme hatalarıdır.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ADBE49C-C97B-4DF2-B52A-4AF6E7BE1D72}"/>
              </a:ext>
            </a:extLst>
          </p:cNvPr>
          <p:cNvSpPr/>
          <p:nvPr/>
        </p:nvSpPr>
        <p:spPr>
          <a:xfrm>
            <a:off x="5388746" y="3894487"/>
            <a:ext cx="6702640" cy="28172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19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894434-A9CD-4D70-87E4-EFD30E93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BAFB21-7D2A-428C-81FB-6369DC3F4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20727"/>
          </a:xfrm>
        </p:spPr>
        <p:txBody>
          <a:bodyPr>
            <a:normAutofit fontScale="85000" lnSpcReduction="20000"/>
          </a:bodyPr>
          <a:lstStyle/>
          <a:p>
            <a:r>
              <a:rPr lang="tr-TR" sz="1800" dirty="0" err="1"/>
              <a:t>Logic</a:t>
            </a:r>
            <a:r>
              <a:rPr lang="tr-TR" sz="1800" dirty="0"/>
              <a:t> </a:t>
            </a:r>
            <a:r>
              <a:rPr lang="tr-TR" sz="1800" dirty="0" err="1"/>
              <a:t>Error</a:t>
            </a:r>
            <a:r>
              <a:rPr lang="tr-TR" sz="1800" dirty="0"/>
              <a:t> bir diğer ismi </a:t>
            </a:r>
            <a:r>
              <a:rPr lang="tr-TR" sz="1800" dirty="0" err="1"/>
              <a:t>bug</a:t>
            </a:r>
            <a:r>
              <a:rPr lang="tr-TR" sz="1800" dirty="0"/>
              <a:t> (böcek) olarak adlandırılır.</a:t>
            </a:r>
          </a:p>
          <a:p>
            <a:r>
              <a:rPr lang="tr-TR" sz="1800" dirty="0"/>
              <a:t> Bu hatalar programlama mantığında bazı şeylerin yanlış düşünülmesinden ortaya çıkar. </a:t>
            </a:r>
          </a:p>
          <a:p>
            <a:r>
              <a:rPr lang="tr-TR" sz="1800" dirty="0"/>
              <a:t>Runtime </a:t>
            </a:r>
            <a:r>
              <a:rPr lang="tr-TR" sz="1800" dirty="0" err="1"/>
              <a:t>Error’dan</a:t>
            </a:r>
            <a:r>
              <a:rPr lang="tr-TR" sz="1800" dirty="0"/>
              <a:t> farklı olarak program çalışmayı durdurmaz ancak mantıksal hatalardan dolayı istenilen program elde edilemez.</a:t>
            </a:r>
          </a:p>
          <a:p>
            <a:r>
              <a:rPr lang="tr-TR" sz="1800" dirty="0"/>
              <a:t>Örnek: 1’den 10’a kadar (10 dahil) olan sayıların çıktısını veren bir program yazarsak.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2CF3E97-9C3A-4105-9BE8-76383F7F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5" y="3788975"/>
            <a:ext cx="396831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i +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3AD0AB0-DF71-42D0-A4AB-96D72F4DA90B}"/>
              </a:ext>
            </a:extLst>
          </p:cNvPr>
          <p:cNvSpPr/>
          <p:nvPr/>
        </p:nvSpPr>
        <p:spPr>
          <a:xfrm>
            <a:off x="4864963" y="3788975"/>
            <a:ext cx="6738151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8AC4A3B-B877-4268-8013-CCFB014A9680}"/>
              </a:ext>
            </a:extLst>
          </p:cNvPr>
          <p:cNvSpPr txBox="1"/>
          <p:nvPr/>
        </p:nvSpPr>
        <p:spPr>
          <a:xfrm>
            <a:off x="4944862" y="3837141"/>
            <a:ext cx="665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Konsol çıktısı:</a:t>
            </a:r>
          </a:p>
          <a:p>
            <a:r>
              <a:rPr lang="tr-TR" dirty="0">
                <a:highlight>
                  <a:srgbClr val="000000"/>
                </a:highlight>
              </a:rPr>
              <a:t>1 2 3 4 5 6 7 8 9 </a:t>
            </a:r>
          </a:p>
          <a:p>
            <a:endParaRPr lang="tr-TR" dirty="0">
              <a:highlight>
                <a:srgbClr val="000000"/>
              </a:highlight>
            </a:endParaRPr>
          </a:p>
          <a:p>
            <a:r>
              <a:rPr lang="tr-TR" dirty="0"/>
              <a:t>Burada oluşturulan </a:t>
            </a:r>
            <a:r>
              <a:rPr lang="tr-TR" dirty="0" err="1"/>
              <a:t>for</a:t>
            </a:r>
            <a:r>
              <a:rPr lang="tr-TR" dirty="0"/>
              <a:t> döngüsünde i 1’den başlayıp i&lt;10 olana kadar devam etmektedir. Bu sebeple konsol çıktısında 10 sayısını göremiyoruz. Bunu çözmek için döngüde i&lt;10 yerine i&lt;11 veya i&lt;=10 yazılabilir.</a:t>
            </a:r>
          </a:p>
        </p:txBody>
      </p:sp>
    </p:spTree>
    <p:extLst>
      <p:ext uri="{BB962C8B-B14F-4D97-AF65-F5344CB8AC3E}">
        <p14:creationId xmlns:p14="http://schemas.microsoft.com/office/powerpoint/2010/main" val="416381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6E5CDF-3003-4BDA-B5F9-D9A651EC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Heap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nedir? Bize ne gibi avantajları vardır?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92430A-E030-4ED0-B66B-AB5D6BC8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35327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Kod işletim sisteminde bir yer kaplar, bu yerin boyutu kimi zaman değişmez kimi zaman ise yazılan koda göre değişkenlik gösterir. </a:t>
            </a:r>
          </a:p>
          <a:p>
            <a:r>
              <a:rPr lang="tr-TR" dirty="0"/>
              <a:t>Eğer değişebilir bir değer kullanıyorsak </a:t>
            </a:r>
            <a:r>
              <a:rPr lang="tr-TR" dirty="0" err="1"/>
              <a:t>Heap</a:t>
            </a:r>
            <a:r>
              <a:rPr lang="tr-TR" dirty="0"/>
              <a:t> Memory kullanılmalıdır.</a:t>
            </a:r>
          </a:p>
          <a:p>
            <a:r>
              <a:rPr lang="tr-TR" dirty="0"/>
              <a:t>Fakat iş bittikten sonra ayrılan yerin otomatik olarak bellekten ayrılması için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Collector</a:t>
            </a:r>
            <a:r>
              <a:rPr lang="tr-TR" dirty="0"/>
              <a:t> gerekmektedir. Bu fonksiyon </a:t>
            </a:r>
            <a:r>
              <a:rPr lang="tr-TR" dirty="0" err="1"/>
              <a:t>java</a:t>
            </a:r>
            <a:r>
              <a:rPr lang="tr-TR" dirty="0"/>
              <a:t> da JVM içinde yer alan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Collector</a:t>
            </a:r>
            <a:r>
              <a:rPr lang="tr-TR" dirty="0"/>
              <a:t> ile yapılmaktadır.</a:t>
            </a:r>
          </a:p>
          <a:p>
            <a:r>
              <a:rPr lang="tr-TR" dirty="0"/>
              <a:t>Ancak C dilinde bu işlev olmadığı için bu işi kodlamayı yapan kişi yapmalıdır. Aksi taktirde bellek hatası ortaya çıkabilir.</a:t>
            </a:r>
          </a:p>
          <a:p>
            <a:r>
              <a:rPr lang="tr-TR" dirty="0" err="1"/>
              <a:t>Stack</a:t>
            </a:r>
            <a:r>
              <a:rPr lang="tr-TR" dirty="0"/>
              <a:t> Memory ile karşılaştırıldığında yavaştır.</a:t>
            </a:r>
          </a:p>
          <a:p>
            <a:r>
              <a:rPr lang="tr-TR" dirty="0"/>
              <a:t>Yazılımcı ihtiyacı olan boyutu tahmin edemiyorsa </a:t>
            </a:r>
            <a:r>
              <a:rPr lang="tr-TR" dirty="0" err="1"/>
              <a:t>Heap</a:t>
            </a:r>
            <a:r>
              <a:rPr lang="tr-TR" dirty="0"/>
              <a:t> Memory kullanımı gereklidir.</a:t>
            </a:r>
          </a:p>
        </p:txBody>
      </p:sp>
    </p:spTree>
    <p:extLst>
      <p:ext uri="{BB962C8B-B14F-4D97-AF65-F5344CB8AC3E}">
        <p14:creationId xmlns:p14="http://schemas.microsoft.com/office/powerpoint/2010/main" val="29960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AF59E9-5E56-43DC-B593-75368108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nedir? Bize ne gibi avantajları vardır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A112C2-C62F-4D9B-874E-91851ACA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Eğer boyutu bilinen değişmez bir değer kullanıyorsak </a:t>
            </a:r>
            <a:r>
              <a:rPr lang="tr-TR" dirty="0" err="1"/>
              <a:t>Stack</a:t>
            </a:r>
            <a:r>
              <a:rPr lang="tr-TR" dirty="0"/>
              <a:t> Memory kullanılır.</a:t>
            </a:r>
          </a:p>
          <a:p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Memory’de</a:t>
            </a:r>
            <a:r>
              <a:rPr lang="tr-TR" dirty="0"/>
              <a:t> iş bittikten sonra ayrılan boyutu otomatik olarak bellekten yok eder.</a:t>
            </a:r>
          </a:p>
          <a:p>
            <a:r>
              <a:rPr lang="tr-TR" dirty="0" err="1"/>
              <a:t>Heap</a:t>
            </a:r>
            <a:r>
              <a:rPr lang="tr-TR" dirty="0"/>
              <a:t> </a:t>
            </a:r>
            <a:r>
              <a:rPr lang="tr-TR" dirty="0" err="1"/>
              <a:t>Memory’e</a:t>
            </a:r>
            <a:r>
              <a:rPr lang="tr-TR" dirty="0"/>
              <a:t> göre oldukça hızlıdır.</a:t>
            </a:r>
          </a:p>
          <a:p>
            <a:r>
              <a:rPr lang="tr-TR" dirty="0"/>
              <a:t>Kullanılacak yerin boyutu tam olarak biliniliyorsa </a:t>
            </a:r>
            <a:r>
              <a:rPr lang="tr-TR" dirty="0" err="1"/>
              <a:t>Stack</a:t>
            </a:r>
            <a:r>
              <a:rPr lang="tr-TR" dirty="0"/>
              <a:t> Memory kullanmak daha uygundur.</a:t>
            </a:r>
          </a:p>
          <a:p>
            <a:r>
              <a:rPr lang="tr-TR" dirty="0"/>
              <a:t>Kullanımı kolaydır.</a:t>
            </a:r>
          </a:p>
        </p:txBody>
      </p:sp>
    </p:spTree>
    <p:extLst>
      <p:ext uri="{BB962C8B-B14F-4D97-AF65-F5344CB8AC3E}">
        <p14:creationId xmlns:p14="http://schemas.microsoft.com/office/powerpoint/2010/main" val="120336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EB9AEB-5E33-4436-8510-EE56506E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26595"/>
            <a:ext cx="9613861" cy="1080938"/>
          </a:xfrm>
        </p:spPr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A3F0B8-7671-4D9E-AB32-0156ED74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https://docplayer.biz.tr/5982722-Java-7-java-8-yenilikleri-ve-ozellikleri.html</a:t>
            </a:r>
          </a:p>
          <a:p>
            <a:r>
              <a:rPr lang="tr-TR" dirty="0"/>
              <a:t>http://ta-java.blogspot.com/2011/04/java-se-7-ile-gelen-yenilikler.html</a:t>
            </a:r>
          </a:p>
          <a:p>
            <a:r>
              <a:rPr lang="tr-TR" dirty="0"/>
              <a:t>https://ozgununlu.com/blog-detay/yazilim-hatalari-nelerdir</a:t>
            </a:r>
          </a:p>
          <a:p>
            <a:r>
              <a:rPr lang="tr-TR" dirty="0"/>
              <a:t>https://www.tasarimkodlama.com/genel/teknik-terimler/runtime-error-runtime-hatasi-nedir/</a:t>
            </a:r>
          </a:p>
          <a:p>
            <a:r>
              <a:rPr lang="tr-TR" dirty="0"/>
              <a:t>https://www.geeksforgeeks.org/types-of-errors-in-java-with-examples/</a:t>
            </a:r>
          </a:p>
          <a:p>
            <a:r>
              <a:rPr lang="tr-TR" dirty="0"/>
              <a:t>https://www.dummies.com/programming/java/logical-errors-in-java/</a:t>
            </a:r>
          </a:p>
          <a:p>
            <a:r>
              <a:rPr lang="tr-TR" dirty="0"/>
              <a:t>https://medium.com/yigit-xcodeproj/stack-ve-heap-arasindaki-fark-nedir-stack-vs-heap-c61e3d463dd7</a:t>
            </a:r>
          </a:p>
        </p:txBody>
      </p:sp>
    </p:spTree>
    <p:extLst>
      <p:ext uri="{BB962C8B-B14F-4D97-AF65-F5344CB8AC3E}">
        <p14:creationId xmlns:p14="http://schemas.microsoft.com/office/powerpoint/2010/main" val="193810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A4F238-8CC8-406D-A0D5-82F62988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8 ile gelen özellikler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C06F9B-B7C1-46BA-8682-E08AE7FE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Default</a:t>
            </a:r>
            <a:r>
              <a:rPr lang="tr-TR" dirty="0"/>
              <a:t> metotlar. (Java 8 öncesi gövdesiz </a:t>
            </a:r>
            <a:r>
              <a:rPr lang="tr-TR" dirty="0" err="1"/>
              <a:t>metod</a:t>
            </a:r>
            <a:r>
              <a:rPr lang="tr-TR" dirty="0"/>
              <a:t> yazmak mümkün değildi.)</a:t>
            </a:r>
          </a:p>
          <a:p>
            <a:r>
              <a:rPr lang="tr-TR" dirty="0" err="1"/>
              <a:t>Lambda</a:t>
            </a:r>
            <a:r>
              <a:rPr lang="tr-TR" dirty="0"/>
              <a:t> ifadeleri eklendi. (</a:t>
            </a:r>
            <a:r>
              <a:rPr lang="tr-TR" dirty="0" err="1"/>
              <a:t>argument-list</a:t>
            </a:r>
            <a:r>
              <a:rPr lang="tr-TR" dirty="0"/>
              <a:t>) -&gt; {body}</a:t>
            </a:r>
          </a:p>
          <a:p>
            <a:r>
              <a:rPr lang="tr-TR" dirty="0"/>
              <a:t>Metot referans almak.</a:t>
            </a:r>
          </a:p>
          <a:p>
            <a:r>
              <a:rPr lang="tr-TR" dirty="0"/>
              <a:t>Fonksiyonel </a:t>
            </a:r>
            <a:r>
              <a:rPr lang="tr-TR" dirty="0" err="1"/>
              <a:t>arayüz</a:t>
            </a:r>
            <a:r>
              <a:rPr lang="tr-TR" dirty="0"/>
              <a:t>. (</a:t>
            </a: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  <a:p>
            <a:r>
              <a:rPr lang="tr-TR" dirty="0" err="1"/>
              <a:t>Date</a:t>
            </a:r>
            <a:r>
              <a:rPr lang="tr-TR" dirty="0"/>
              <a:t> ve Time API kullanımı</a:t>
            </a:r>
          </a:p>
        </p:txBody>
      </p:sp>
    </p:spTree>
    <p:extLst>
      <p:ext uri="{BB962C8B-B14F-4D97-AF65-F5344CB8AC3E}">
        <p14:creationId xmlns:p14="http://schemas.microsoft.com/office/powerpoint/2010/main" val="203910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4223E0-A592-479C-8F76-3D2AF3B2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BE8AAD-6DAC-4C03-8AF7-381ACA8D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https://farukgenc.com/java/java-8-yenilikleri-bolum-1.html#Fonksiyonel%20Arayüz%20Kavramı</a:t>
            </a:r>
            <a:endParaRPr lang="tr-TR" dirty="0"/>
          </a:p>
          <a:p>
            <a:r>
              <a:rPr lang="tr-TR" dirty="0"/>
              <a:t>https://blog.burakkutbay.com/java-8-nedir-java-8-dersleri.html/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970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5DF0A9-5D04-42AD-9DC1-56C0D65C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nedir? Özellikleri nelerdir? Diğer dillerden farkı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555983-35EF-4D78-876F-A2998923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Java, 1995 yılında Sun </a:t>
            </a:r>
            <a:r>
              <a:rPr lang="tr-TR" sz="1600" dirty="0" err="1"/>
              <a:t>Microsystems</a:t>
            </a:r>
            <a:r>
              <a:rPr lang="tr-TR" sz="1600" dirty="0"/>
              <a:t> çalışanı olan James </a:t>
            </a:r>
            <a:r>
              <a:rPr lang="tr-TR" sz="1600" dirty="0" err="1"/>
              <a:t>Gosling</a:t>
            </a:r>
            <a:r>
              <a:rPr lang="tr-TR" sz="1600" dirty="0"/>
              <a:t> tarafından 1995 yılında C ile C++ dillerinden iyi özellikleri alınmış ve bu dillerinden farklı olarak her platformda çalışabilme özelliğine sahiptir.</a:t>
            </a:r>
          </a:p>
          <a:p>
            <a:r>
              <a:rPr lang="tr-TR" sz="1600" dirty="0"/>
              <a:t>Genel Özellikleri ve Diğer Dillerden Farkları:</a:t>
            </a:r>
          </a:p>
          <a:p>
            <a:pPr lvl="1"/>
            <a:r>
              <a:rPr lang="tr-TR" sz="1600" dirty="0"/>
              <a:t>Basit bir dildir. </a:t>
            </a:r>
          </a:p>
          <a:p>
            <a:pPr lvl="1"/>
            <a:r>
              <a:rPr lang="tr-TR" sz="1600" dirty="0"/>
              <a:t>Nesne yönelimli bir dildir.</a:t>
            </a:r>
          </a:p>
          <a:p>
            <a:pPr lvl="1"/>
            <a:r>
              <a:rPr lang="tr-TR" sz="1600" dirty="0"/>
              <a:t>Taşınabilir bir dildir. Her ortamda aynı şekilde çalışır, her ortam/makine için ayrı bir program yazmaya gerek kalmaz.</a:t>
            </a:r>
          </a:p>
          <a:p>
            <a:pPr lvl="1"/>
            <a:r>
              <a:rPr lang="tr-TR" sz="1600" dirty="0"/>
              <a:t>Tarafsız mimariye sahip bir dildir. Herhangi bir işletim sistemine bağlı değildir her işletim sisteminde çalışabilir özelliğe sahiptir.</a:t>
            </a:r>
          </a:p>
          <a:p>
            <a:pPr lvl="1"/>
            <a:r>
              <a:rPr lang="tr-TR" sz="1600" dirty="0"/>
              <a:t>Zengin bir kütüphaneye sahiptir. Kullanıcılar kodlarını </a:t>
            </a:r>
            <a:r>
              <a:rPr lang="tr-TR" sz="1600" dirty="0" err="1"/>
              <a:t>başk</a:t>
            </a:r>
            <a:r>
              <a:rPr lang="tr-TR" sz="1600" dirty="0"/>
              <a:t> kullanıcılarla açık bir şekilde paylaşarak «Açık Kaynak Kodu» felsefesine uymaktadır.</a:t>
            </a:r>
          </a:p>
          <a:p>
            <a:pPr lvl="1"/>
            <a:r>
              <a:rPr lang="tr-TR" sz="1600" dirty="0"/>
              <a:t>Java okunabilir yapıdadır. Uzun miktardaki kodları okumak çok daha kolaydır.</a:t>
            </a:r>
          </a:p>
          <a:p>
            <a:pPr lvl="1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0616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F74CD6-164B-4ADC-A089-AB62B3B7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Interpreter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4775DD-E75B-45F5-92A0-28224627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Yüksek seviyeli programlama dillerinde yazılmış kodun satırlarının komut komut okunup makine diline çevrilmesidir. Bu nedenle sırası gelmeyen bir sonraki satırdaki hatalar yorumlayıcı tarafından yakalanamaz.</a:t>
            </a:r>
          </a:p>
          <a:p>
            <a:r>
              <a:rPr lang="tr-TR" dirty="0"/>
              <a:t>Yorumlayıcı bütün programın çalıştırılabilir kodunu üretmek yerine programın satırlarını tek tek makine diline çevirir ve hemen çalıştırır.</a:t>
            </a:r>
          </a:p>
        </p:txBody>
      </p:sp>
    </p:spTree>
    <p:extLst>
      <p:ext uri="{BB962C8B-B14F-4D97-AF65-F5344CB8AC3E}">
        <p14:creationId xmlns:p14="http://schemas.microsoft.com/office/powerpoint/2010/main" val="416451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E68611-22C7-4D73-9FF4-2703C814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Compiler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E8C037-27DE-4D4E-889A-8CAE9FAC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Derleyiciler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bir programlama dilindeki yazılan kodların başka bir programlama diline dönüştürülmesine yardımcı olan programlardır. </a:t>
            </a:r>
          </a:p>
          <a:p>
            <a:r>
              <a:rPr lang="tr-TR" dirty="0"/>
              <a:t>Derleyiciler herhangi bir dil ile yazılmış olabilir.</a:t>
            </a:r>
          </a:p>
          <a:p>
            <a:r>
              <a:rPr lang="tr-TR" dirty="0"/>
              <a:t>Her dil için bir veya daha fazla derleyici geliştirilebilir.</a:t>
            </a:r>
          </a:p>
        </p:txBody>
      </p:sp>
    </p:spTree>
    <p:extLst>
      <p:ext uri="{BB962C8B-B14F-4D97-AF65-F5344CB8AC3E}">
        <p14:creationId xmlns:p14="http://schemas.microsoft.com/office/powerpoint/2010/main" val="134958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133433-8649-477E-B7CF-2D8B7D29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JDK – JRE– JVM arasındaki farklar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1CAE2A-1DF1-4D2C-9506-EF2C2F08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Java tarafsız bir dildir her platformda özgürce çalışabilir. Fakat bu bağımsızlığı sağlamak için </a:t>
            </a:r>
            <a:r>
              <a:rPr lang="tr-T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JRE (Java Runtime Environment) </a:t>
            </a:r>
            <a:r>
              <a:rPr lang="tr-TR" dirty="0"/>
              <a:t>gereklidir. Kodları bir ara dil olarak tabir edilen Java </a:t>
            </a:r>
            <a:r>
              <a:rPr lang="tr-TR" dirty="0" err="1"/>
              <a:t>ByteCode</a:t>
            </a:r>
            <a:r>
              <a:rPr lang="tr-TR" dirty="0"/>
              <a:t> türüne çevirmektedir. Bu </a:t>
            </a:r>
            <a:r>
              <a:rPr lang="tr-TR" dirty="0" err="1"/>
              <a:t>bytecodelar</a:t>
            </a:r>
            <a:r>
              <a:rPr lang="tr-TR" dirty="0"/>
              <a:t> sayesinde her işletim sisteminde çalışabilir bir </a:t>
            </a:r>
            <a:r>
              <a:rPr lang="tr-TR" dirty="0" err="1"/>
              <a:t>java</a:t>
            </a:r>
            <a:r>
              <a:rPr lang="tr-TR" dirty="0"/>
              <a:t> programı elde edebiliyoruz.</a:t>
            </a:r>
          </a:p>
          <a:p>
            <a:r>
              <a:rPr lang="tr-TR" dirty="0"/>
              <a:t>Java bir sanal bakime üzerinden çalışan yapıya sahiptir bu yüzden bilgisayarımıza </a:t>
            </a:r>
            <a:r>
              <a:rPr lang="tr-T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sanal makinesi (JVM)</a:t>
            </a:r>
            <a:r>
              <a:rPr lang="tr-TR" b="1" dirty="0"/>
              <a:t> </a:t>
            </a:r>
            <a:r>
              <a:rPr lang="tr-TR" dirty="0"/>
              <a:t>kurmamız gerekmektedir. Bu sanal makineler yukarıda bahsedilen </a:t>
            </a:r>
            <a:r>
              <a:rPr lang="tr-TR" dirty="0" err="1"/>
              <a:t>bytecodeları</a:t>
            </a:r>
            <a:r>
              <a:rPr lang="tr-TR" dirty="0"/>
              <a:t> alıp çalıştığı sisteme özgür bir şekilde yorumlamaktadır.</a:t>
            </a:r>
          </a:p>
          <a:p>
            <a:r>
              <a:rPr lang="tr-TR" dirty="0"/>
              <a:t>Java ile program geliştirmek için </a:t>
            </a:r>
            <a:r>
              <a:rPr lang="tr-T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JDK (Java Geliştirici Kiti)</a:t>
            </a:r>
            <a:r>
              <a:rPr lang="tr-TR" dirty="0"/>
              <a:t>’ne ihtiyacımız vardır. Bu kit geliştirme yapmak için bütün araçları içermektedir.</a:t>
            </a:r>
          </a:p>
        </p:txBody>
      </p:sp>
    </p:spTree>
    <p:extLst>
      <p:ext uri="{BB962C8B-B14F-4D97-AF65-F5344CB8AC3E}">
        <p14:creationId xmlns:p14="http://schemas.microsoft.com/office/powerpoint/2010/main" val="159558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6E048D-063A-4EC9-9BDE-CEDF22B5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5 ile gelen özellikler nelerdir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90B874-4885-49EE-A44B-A66AEA77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Generic</a:t>
            </a:r>
            <a:r>
              <a:rPr lang="tr-TR" b="0" i="0" dirty="0">
                <a:effectLst/>
                <a:latin typeface="Arial" panose="020B0604020202020204" pitchFamily="34" charset="0"/>
              </a:rPr>
              <a:t> yapılar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Autoboxing</a:t>
            </a:r>
            <a:r>
              <a:rPr lang="tr-TR" b="0" i="0" dirty="0">
                <a:effectLst/>
                <a:latin typeface="Arial" panose="020B0604020202020204" pitchFamily="34" charset="0"/>
              </a:rPr>
              <a:t>/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Unboxing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rial" panose="020B0604020202020204" pitchFamily="34" charset="0"/>
              </a:rPr>
              <a:t>Gelişmiş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for</a:t>
            </a:r>
            <a:r>
              <a:rPr lang="tr-TR" b="0" i="0" dirty="0">
                <a:effectLst/>
                <a:latin typeface="Arial" panose="020B0604020202020204" pitchFamily="34" charset="0"/>
              </a:rPr>
              <a:t> döngüsü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Typesafe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Enum</a:t>
            </a:r>
            <a:r>
              <a:rPr lang="tr-TR" b="0" i="0" dirty="0">
                <a:effectLst/>
                <a:latin typeface="Arial" panose="020B0604020202020204" pitchFamily="34" charset="0"/>
              </a:rPr>
              <a:t> (Güvenli sıralama yapıları)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Varargs</a:t>
            </a:r>
            <a:r>
              <a:rPr lang="tr-TR" b="0" i="0" dirty="0">
                <a:effectLst/>
                <a:latin typeface="Arial" panose="020B0604020202020204" pitchFamily="34" charset="0"/>
              </a:rPr>
              <a:t> (Değişken sayıda argüman)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Static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Import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Metadata</a:t>
            </a:r>
            <a:r>
              <a:rPr lang="tr-TR" b="0" i="0" dirty="0">
                <a:effectLst/>
                <a:latin typeface="Arial" panose="020B0604020202020204" pitchFamily="34" charset="0"/>
              </a:rPr>
              <a:t> (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Annotations</a:t>
            </a:r>
            <a:r>
              <a:rPr lang="tr-TR" b="0" i="0" dirty="0"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155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81EC85-A5E0-4D28-9041-27955A10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6 (</a:t>
            </a:r>
            <a:r>
              <a:rPr lang="tr-TR" dirty="0" err="1"/>
              <a:t>Mustang</a:t>
            </a:r>
            <a:r>
              <a:rPr lang="tr-TR" dirty="0"/>
              <a:t> Projesi) ile gelen özellikler nelerdir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211CAE-70F3-436E-9772-8F92A388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Daha fazla masaüstü </a:t>
            </a:r>
            <a:r>
              <a:rPr lang="tr-TR" dirty="0" err="1"/>
              <a:t>API’si</a:t>
            </a:r>
            <a:r>
              <a:rPr lang="tr-TR" dirty="0"/>
              <a:t>, GUI geliştirmeleri.</a:t>
            </a:r>
          </a:p>
          <a:p>
            <a:r>
              <a:rPr lang="tr-TR" dirty="0"/>
              <a:t>Güvenlik, </a:t>
            </a:r>
            <a:r>
              <a:rPr lang="tr-TR" dirty="0" err="1"/>
              <a:t>database</a:t>
            </a:r>
            <a:r>
              <a:rPr lang="tr-TR" dirty="0"/>
              <a:t> ve sanal makine geliştirmeleri.</a:t>
            </a:r>
          </a:p>
        </p:txBody>
      </p:sp>
    </p:spTree>
    <p:extLst>
      <p:ext uri="{BB962C8B-B14F-4D97-AF65-F5344CB8AC3E}">
        <p14:creationId xmlns:p14="http://schemas.microsoft.com/office/powerpoint/2010/main" val="27506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47E21E-1658-4344-991F-F4AF275F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B1D51A-3BF2-45F3-9E11-A116A1D6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https://medium.com/@msenell/derleyi̇ci̇-compiler-ve-yorumlayici-interpreter-üzeri̇ne-bi̇r-deneme-d8656619ef6</a:t>
            </a:r>
          </a:p>
          <a:p>
            <a:r>
              <a:rPr lang="tr-TR" dirty="0"/>
              <a:t>https://ceaksan.com/tr/compiler-interpreter</a:t>
            </a:r>
          </a:p>
          <a:p>
            <a:r>
              <a:rPr lang="tr-TR" dirty="0"/>
              <a:t>https://wmaraci.com/nedir/compiler</a:t>
            </a:r>
          </a:p>
          <a:p>
            <a:r>
              <a:rPr lang="tr-TR" dirty="0"/>
              <a:t>https://www.fibiler.com/Divisions/Ehil/Mahzen/Java/TheJavaBook/txt/html/document_Qualifications.html</a:t>
            </a:r>
          </a:p>
          <a:p>
            <a:r>
              <a:rPr lang="tr-TR" dirty="0"/>
              <a:t>https://www.lifeacode.com/java-dersleri/javanin-avantajlari-ve-ozellikleri.html</a:t>
            </a:r>
          </a:p>
          <a:p>
            <a:r>
              <a:rPr lang="tr-TR" dirty="0"/>
              <a:t>https://www.kampuskod.com/kampus/programlama-dilleri-arasindaki-farklar-nelerdir/</a:t>
            </a:r>
          </a:p>
          <a:p>
            <a:r>
              <a:rPr lang="tr-TR" dirty="0"/>
              <a:t>https://www.infoq.com/news/Top-10-New-Things-In-Java-6/</a:t>
            </a:r>
          </a:p>
          <a:p>
            <a:r>
              <a:rPr lang="tr-T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http://www.csharpnedir.com/articles/read/?id=629</a:t>
            </a:r>
            <a:endParaRPr lang="tr-TR" dirty="0"/>
          </a:p>
          <a:p>
            <a:r>
              <a:rPr lang="tr-TR" dirty="0"/>
              <a:t>https://www.dijitalders.com/icerik/44/2445/jre_jdk_jvm_nedir.html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018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919EEF-690B-42E0-9438-349F65D1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7 ile gelen özellikler nelerdir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58C58B-F01B-4D59-8ABE-42E2EFCA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Kararlılık ve güvenirlik sağlandı.</a:t>
            </a:r>
          </a:p>
          <a:p>
            <a:r>
              <a:rPr lang="tr-TR" dirty="0"/>
              <a:t>Java dışı dilleri daha etkin desteklemek için JVM iyileştirmeleri sağlandı.</a:t>
            </a:r>
          </a:p>
          <a:p>
            <a:r>
              <a:rPr lang="tr-TR" dirty="0"/>
              <a:t>Switch – </a:t>
            </a:r>
            <a:r>
              <a:rPr lang="tr-TR" dirty="0" err="1"/>
              <a:t>case</a:t>
            </a:r>
            <a:r>
              <a:rPr lang="tr-TR" dirty="0"/>
              <a:t> komutlarında seçici ifade de artık rakamlar yerine </a:t>
            </a:r>
            <a:r>
              <a:rPr lang="tr-TR" dirty="0" err="1"/>
              <a:t>String</a:t>
            </a:r>
            <a:r>
              <a:rPr lang="tr-TR" dirty="0"/>
              <a:t> değerler de kullanılabilir oldu.</a:t>
            </a:r>
          </a:p>
          <a:p>
            <a:r>
              <a:rPr lang="tr-TR" dirty="0"/>
              <a:t>Çok basamaklı sayıların kolay algılanabilmesi için _ işareti koyulabilir hale geldi. (Örneğin: 8_000_000_000)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55303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389</TotalTime>
  <Words>1293</Words>
  <Application>Microsoft Office PowerPoint</Application>
  <PresentationFormat>Geniş ekran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Consolas</vt:lpstr>
      <vt:lpstr>JetBrains Mono</vt:lpstr>
      <vt:lpstr>Trebuchet MS</vt:lpstr>
      <vt:lpstr>Berlin</vt:lpstr>
      <vt:lpstr>Özgür Baykal 9. Grup</vt:lpstr>
      <vt:lpstr>Java nedir? Özellikleri nelerdir? Diğer dillerden farkı nelerdir?</vt:lpstr>
      <vt:lpstr>Interpreter nedir ?</vt:lpstr>
      <vt:lpstr>Compiler nedir?</vt:lpstr>
      <vt:lpstr>JDK – JRE– JVM arasındaki farklar nelerdir?</vt:lpstr>
      <vt:lpstr>Java 5 ile gelen özellikler nelerdir ?</vt:lpstr>
      <vt:lpstr>Java 6 (Mustang Projesi) ile gelen özellikler nelerdir ?</vt:lpstr>
      <vt:lpstr>KAYNAKÇA</vt:lpstr>
      <vt:lpstr>Java 7 ile gelen özellikler nelerdir ?</vt:lpstr>
      <vt:lpstr>Syntax Error Nedir?</vt:lpstr>
      <vt:lpstr>Runtime Error Nedir?</vt:lpstr>
      <vt:lpstr>Logic Error Nedir?</vt:lpstr>
      <vt:lpstr>Heap memory nedir? Bize ne gibi avantajları vardır?</vt:lpstr>
      <vt:lpstr>Stack memory nedir? Bize ne gibi avantajları vardır ?</vt:lpstr>
      <vt:lpstr>KAYNAKÇA</vt:lpstr>
      <vt:lpstr>Java 8 ile gelen özellikler nelerdir?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Özgür Baykal 9. Grup Hamit Mızrak</dc:title>
  <dc:creator>özgür baykal</dc:creator>
  <cp:lastModifiedBy>özgür baykal</cp:lastModifiedBy>
  <cp:revision>25</cp:revision>
  <dcterms:created xsi:type="dcterms:W3CDTF">2021-05-01T15:44:31Z</dcterms:created>
  <dcterms:modified xsi:type="dcterms:W3CDTF">2021-05-08T20:26:16Z</dcterms:modified>
</cp:coreProperties>
</file>