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8" r:id="rId4"/>
    <p:sldId id="257" r:id="rId5"/>
    <p:sldId id="265" r:id="rId6"/>
    <p:sldId id="261" r:id="rId7"/>
    <p:sldId id="262" r:id="rId8"/>
    <p:sldId id="260"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373063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235307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645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74064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9603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77604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270605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182356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318878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CB3682F-F8E7-499B-A3C9-C41F5F3F8709}"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229262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CB3682F-F8E7-499B-A3C9-C41F5F3F8709}"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251623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CB3682F-F8E7-499B-A3C9-C41F5F3F8709}"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120052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CB3682F-F8E7-499B-A3C9-C41F5F3F8709}"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139764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3682F-F8E7-499B-A3C9-C41F5F3F8709}"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241156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CB3682F-F8E7-499B-A3C9-C41F5F3F8709}"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136311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CB3682F-F8E7-499B-A3C9-C41F5F3F8709}"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F805D-940B-42D4-9488-DBDD61A75810}" type="slidenum">
              <a:rPr lang="en-US" smtClean="0"/>
              <a:t>‹#›</a:t>
            </a:fld>
            <a:endParaRPr lang="en-US"/>
          </a:p>
        </p:txBody>
      </p:sp>
    </p:spTree>
    <p:extLst>
      <p:ext uri="{BB962C8B-B14F-4D97-AF65-F5344CB8AC3E}">
        <p14:creationId xmlns:p14="http://schemas.microsoft.com/office/powerpoint/2010/main" val="157303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B3682F-F8E7-499B-A3C9-C41F5F3F8709}" type="datetimeFigureOut">
              <a:rPr lang="en-US" smtClean="0"/>
              <a:t>5/8/2021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CF805D-940B-42D4-9488-DBDD61A75810}" type="slidenum">
              <a:rPr lang="en-US" smtClean="0"/>
              <a:t>‹#›</a:t>
            </a:fld>
            <a:endParaRPr lang="en-US"/>
          </a:p>
        </p:txBody>
      </p:sp>
    </p:spTree>
    <p:extLst>
      <p:ext uri="{BB962C8B-B14F-4D97-AF65-F5344CB8AC3E}">
        <p14:creationId xmlns:p14="http://schemas.microsoft.com/office/powerpoint/2010/main" val="53231552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maraci.com/nedir/l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0AFC20A-443E-4295-9A81-EB5E700FA688}"/>
              </a:ext>
            </a:extLst>
          </p:cNvPr>
          <p:cNvSpPr>
            <a:spLocks noGrp="1"/>
          </p:cNvSpPr>
          <p:nvPr>
            <p:ph type="ctrTitle"/>
          </p:nvPr>
        </p:nvSpPr>
        <p:spPr>
          <a:xfrm>
            <a:off x="1507067" y="1782698"/>
            <a:ext cx="7766936" cy="1646302"/>
          </a:xfrm>
        </p:spPr>
        <p:txBody>
          <a:bodyPr/>
          <a:lstStyle/>
          <a:p>
            <a:pPr algn="ctr"/>
            <a:r>
              <a:rPr lang="en-US" dirty="0">
                <a:latin typeface="Times New Roman" panose="02020603050405020304" pitchFamily="18" charset="0"/>
                <a:cs typeface="Times New Roman" panose="02020603050405020304" pitchFamily="18" charset="0"/>
              </a:rPr>
              <a:t>ÖDEV 1</a:t>
            </a:r>
          </a:p>
        </p:txBody>
      </p:sp>
      <p:sp>
        <p:nvSpPr>
          <p:cNvPr id="3" name="Alt Başlık 2">
            <a:extLst>
              <a:ext uri="{FF2B5EF4-FFF2-40B4-BE49-F238E27FC236}">
                <a16:creationId xmlns:a16="http://schemas.microsoft.com/office/drawing/2014/main" xmlns="" id="{33E42DEA-AED3-4F86-BB29-45D76E293E07}"/>
              </a:ext>
            </a:extLst>
          </p:cNvPr>
          <p:cNvSpPr>
            <a:spLocks noGrp="1"/>
          </p:cNvSpPr>
          <p:nvPr>
            <p:ph type="subTitle" idx="1"/>
          </p:nvPr>
        </p:nvSpPr>
        <p:spPr/>
        <p:txBody>
          <a:bodyPr/>
          <a:lstStyle/>
          <a:p>
            <a:pPr algn="ctr"/>
            <a:r>
              <a:rPr lang="en-US" dirty="0">
                <a:latin typeface="Times New Roman" panose="02020603050405020304" pitchFamily="18" charset="0"/>
                <a:cs typeface="Times New Roman" panose="02020603050405020304" pitchFamily="18" charset="0"/>
              </a:rPr>
              <a:t>GRUP 9</a:t>
            </a:r>
          </a:p>
          <a:p>
            <a:pPr algn="ctr"/>
            <a:r>
              <a:rPr lang="en-US" dirty="0">
                <a:latin typeface="Times New Roman" panose="02020603050405020304" pitchFamily="18" charset="0"/>
                <a:cs typeface="Times New Roman" panose="02020603050405020304" pitchFamily="18" charset="0"/>
              </a:rPr>
              <a:t>HÜSNA UYGUR</a:t>
            </a:r>
          </a:p>
        </p:txBody>
      </p:sp>
    </p:spTree>
    <p:extLst>
      <p:ext uri="{BB962C8B-B14F-4D97-AF65-F5344CB8AC3E}">
        <p14:creationId xmlns:p14="http://schemas.microsoft.com/office/powerpoint/2010/main" val="146894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26CAC42-9F82-469D-9EB6-4EEF8567264B}"/>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JAVA 5.0</a:t>
            </a:r>
          </a:p>
        </p:txBody>
      </p:sp>
      <p:sp>
        <p:nvSpPr>
          <p:cNvPr id="3" name="İçerik Yer Tutucusu 2">
            <a:extLst>
              <a:ext uri="{FF2B5EF4-FFF2-40B4-BE49-F238E27FC236}">
                <a16:creationId xmlns:a16="http://schemas.microsoft.com/office/drawing/2014/main" xmlns="" id="{D4BFE74F-290C-4027-A742-0C0F7095C411}"/>
              </a:ext>
            </a:extLst>
          </p:cNvPr>
          <p:cNvSpPr>
            <a:spLocks noGrp="1"/>
          </p:cNvSpPr>
          <p:nvPr>
            <p:ph idx="1"/>
          </p:nvPr>
        </p:nvSpPr>
        <p:spPr/>
        <p:txBody>
          <a:bodyPr/>
          <a:lstStyle/>
          <a:p>
            <a:r>
              <a:rPr lang="en-US" b="0" i="0" dirty="0" err="1">
                <a:solidFill>
                  <a:schemeClr val="tx1"/>
                </a:solidFill>
                <a:effectLst/>
                <a:latin typeface="Times New Roman" panose="02020603050405020304" pitchFamily="18" charset="0"/>
                <a:cs typeface="Times New Roman" panose="02020603050405020304" pitchFamily="18" charset="0"/>
              </a:rPr>
              <a:t>Kod</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adı</a:t>
            </a:r>
            <a:r>
              <a:rPr lang="en-US" b="0" i="0" dirty="0">
                <a:solidFill>
                  <a:schemeClr val="tx1"/>
                </a:solidFill>
                <a:effectLst/>
                <a:latin typeface="Times New Roman" panose="02020603050405020304" pitchFamily="18" charset="0"/>
                <a:cs typeface="Times New Roman" panose="02020603050405020304" pitchFamily="18" charset="0"/>
              </a:rPr>
              <a:t> Tiger.</a:t>
            </a:r>
          </a:p>
          <a:p>
            <a:r>
              <a:rPr lang="en-US" b="0" i="0" dirty="0">
                <a:solidFill>
                  <a:schemeClr val="tx1"/>
                </a:solidFill>
                <a:effectLst/>
                <a:latin typeface="Times New Roman" panose="02020603050405020304" pitchFamily="18" charset="0"/>
                <a:cs typeface="Times New Roman" panose="02020603050405020304" pitchFamily="18" charset="0"/>
              </a:rPr>
              <a:t>2004 </a:t>
            </a:r>
            <a:r>
              <a:rPr lang="en-US" b="0" i="0" dirty="0" err="1">
                <a:solidFill>
                  <a:schemeClr val="tx1"/>
                </a:solidFill>
                <a:effectLst/>
                <a:latin typeface="Times New Roman" panose="02020603050405020304" pitchFamily="18" charset="0"/>
                <a:cs typeface="Times New Roman" panose="02020603050405020304" pitchFamily="18" charset="0"/>
              </a:rPr>
              <a:t>sonbaharında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çıkan</a:t>
            </a:r>
            <a:r>
              <a:rPr lang="en-US" b="0" i="0" dirty="0">
                <a:solidFill>
                  <a:schemeClr val="tx1"/>
                </a:solidFill>
                <a:effectLst/>
                <a:latin typeface="Times New Roman" panose="02020603050405020304" pitchFamily="18" charset="0"/>
                <a:cs typeface="Times New Roman" panose="02020603050405020304" pitchFamily="18" charset="0"/>
              </a:rPr>
              <a:t> Java 5, </a:t>
            </a:r>
            <a:r>
              <a:rPr lang="en-US" b="0" i="0" dirty="0" err="1">
                <a:solidFill>
                  <a:schemeClr val="tx1"/>
                </a:solidFill>
                <a:effectLst/>
                <a:latin typeface="Times New Roman" panose="02020603050405020304" pitchFamily="18" charset="0"/>
                <a:cs typeface="Times New Roman" panose="02020603050405020304" pitchFamily="18" charset="0"/>
              </a:rPr>
              <a:t>geçmiş</a:t>
            </a:r>
            <a:r>
              <a:rPr lang="en-US" b="0" i="0" dirty="0">
                <a:solidFill>
                  <a:schemeClr val="tx1"/>
                </a:solidFill>
                <a:effectLst/>
                <a:latin typeface="Times New Roman" panose="02020603050405020304" pitchFamily="18" charset="0"/>
                <a:cs typeface="Times New Roman" panose="02020603050405020304" pitchFamily="18" charset="0"/>
              </a:rPr>
              <a:t> 1.2, 1.3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1.4 </a:t>
            </a:r>
            <a:r>
              <a:rPr lang="en-US" b="0" i="0" dirty="0" err="1">
                <a:solidFill>
                  <a:schemeClr val="tx1"/>
                </a:solidFill>
                <a:effectLst/>
                <a:latin typeface="Times New Roman" panose="02020603050405020304" pitchFamily="18" charset="0"/>
                <a:cs typeface="Times New Roman" panose="02020603050405020304" pitchFamily="18" charset="0"/>
              </a:rPr>
              <a:t>sürümlerinin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ardından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en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çok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gelişme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değişikliği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barındıran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sürüm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oldu</a:t>
            </a:r>
            <a:r>
              <a:rPr lang="en-US" b="0" i="0" dirty="0">
                <a:solidFill>
                  <a:schemeClr val="tx1"/>
                </a:solidFill>
                <a:effectLst/>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Güncellemeler</a:t>
            </a:r>
            <a:r>
              <a:rPr lang="en-US" dirty="0">
                <a:solidFill>
                  <a:schemeClr val="tx1"/>
                </a:solidFill>
                <a:latin typeface="Times New Roman" panose="02020603050405020304" pitchFamily="18" charset="0"/>
                <a:cs typeface="Times New Roman" panose="02020603050405020304" pitchFamily="18" charset="0"/>
              </a:rPr>
              <a:t> 3 </a:t>
            </a:r>
            <a:r>
              <a:rPr lang="en-US" dirty="0" err="1">
                <a:solidFill>
                  <a:schemeClr val="tx1"/>
                </a:solidFill>
                <a:latin typeface="Times New Roman" panose="02020603050405020304" pitchFamily="18" charset="0"/>
                <a:cs typeface="Times New Roman" panose="02020603050405020304" pitchFamily="18" charset="0"/>
              </a:rPr>
              <a:t>Kasım</a:t>
            </a:r>
            <a:r>
              <a:rPr lang="en-US" dirty="0">
                <a:solidFill>
                  <a:schemeClr val="tx1"/>
                </a:solidFill>
                <a:latin typeface="Times New Roman" panose="02020603050405020304" pitchFamily="18" charset="0"/>
                <a:cs typeface="Times New Roman" panose="02020603050405020304" pitchFamily="18" charset="0"/>
              </a:rPr>
              <a:t> 2009 </a:t>
            </a:r>
            <a:r>
              <a:rPr lang="en-US" dirty="0" err="1">
                <a:solidFill>
                  <a:schemeClr val="tx1"/>
                </a:solidFill>
                <a:latin typeface="Times New Roman" panose="02020603050405020304" pitchFamily="18" charset="0"/>
                <a:cs typeface="Times New Roman" panose="02020603050405020304" pitchFamily="18" charset="0"/>
              </a:rPr>
              <a:t>itibarıyla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artık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kamuya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sunulmamaktadır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Güncellemeler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Mayıs</a:t>
            </a:r>
            <a:r>
              <a:rPr lang="en-US" dirty="0">
                <a:solidFill>
                  <a:schemeClr val="tx1"/>
                </a:solidFill>
                <a:latin typeface="Times New Roman" panose="02020603050405020304" pitchFamily="18" charset="0"/>
                <a:cs typeface="Times New Roman" panose="02020603050405020304" pitchFamily="18" charset="0"/>
              </a:rPr>
              <a:t> 2015'e </a:t>
            </a:r>
            <a:r>
              <a:rPr lang="en-US" dirty="0" err="1">
                <a:solidFill>
                  <a:schemeClr val="tx1"/>
                </a:solidFill>
                <a:latin typeface="Times New Roman" panose="02020603050405020304" pitchFamily="18" charset="0"/>
                <a:cs typeface="Times New Roman" panose="02020603050405020304" pitchFamily="18" charset="0"/>
              </a:rPr>
              <a:t>kadar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ücretli</a:t>
            </a:r>
            <a:r>
              <a:rPr lang="en-US" dirty="0">
                <a:solidFill>
                  <a:schemeClr val="tx1"/>
                </a:solidFill>
                <a:latin typeface="Times New Roman" panose="02020603050405020304" pitchFamily="18" charset="0"/>
                <a:cs typeface="Times New Roman" panose="02020603050405020304" pitchFamily="18" charset="0"/>
              </a:rPr>
              <a:t> Oracle </a:t>
            </a:r>
            <a:r>
              <a:rPr lang="en-US" dirty="0" err="1">
                <a:solidFill>
                  <a:schemeClr val="tx1"/>
                </a:solidFill>
                <a:latin typeface="Times New Roman" panose="02020603050405020304" pitchFamily="18" charset="0"/>
                <a:cs typeface="Times New Roman" panose="02020603050405020304" pitchFamily="18" charset="0"/>
              </a:rPr>
              <a:t>müşterilerine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sunulmuştur</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Tiger </a:t>
            </a:r>
            <a:r>
              <a:rPr lang="en-US" dirty="0" err="1">
                <a:solidFill>
                  <a:schemeClr val="tx1"/>
                </a:solidFill>
                <a:latin typeface="Times New Roman" panose="02020603050405020304" pitchFamily="18" charset="0"/>
                <a:cs typeface="Times New Roman" panose="02020603050405020304" pitchFamily="18" charset="0"/>
              </a:rPr>
              <a:t>bir</a:t>
            </a:r>
            <a:r>
              <a:rPr lang="en-US" dirty="0">
                <a:solidFill>
                  <a:schemeClr val="tx1"/>
                </a:solidFill>
                <a:latin typeface="Times New Roman" panose="02020603050405020304" pitchFamily="18" charset="0"/>
                <a:cs typeface="Times New Roman" panose="02020603050405020304" pitchFamily="18" charset="0"/>
              </a:rPr>
              <a:t> dizi </a:t>
            </a:r>
            <a:r>
              <a:rPr lang="en-US" dirty="0" err="1">
                <a:solidFill>
                  <a:schemeClr val="tx1"/>
                </a:solidFill>
                <a:latin typeface="Times New Roman" panose="02020603050405020304" pitchFamily="18" charset="0"/>
                <a:cs typeface="Times New Roman" panose="02020603050405020304" pitchFamily="18" charset="0"/>
              </a:rPr>
              <a:t>önemli</a:t>
            </a:r>
            <a:r>
              <a:rPr lang="en-US" dirty="0">
                <a:solidFill>
                  <a:schemeClr val="tx1"/>
                </a:solidFill>
                <a:latin typeface="Times New Roman" panose="02020603050405020304" pitchFamily="18" charset="0"/>
                <a:cs typeface="Times New Roman" panose="02020603050405020304" pitchFamily="18" charset="0"/>
              </a:rPr>
              <a:t> yeni </a:t>
            </a:r>
            <a:r>
              <a:rPr lang="en-US" dirty="0" err="1">
                <a:solidFill>
                  <a:schemeClr val="tx1"/>
                </a:solidFill>
                <a:latin typeface="Times New Roman" panose="02020603050405020304" pitchFamily="18" charset="0"/>
                <a:cs typeface="Times New Roman" panose="02020603050405020304" pitchFamily="18" charset="0"/>
              </a:rPr>
              <a:t>dil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özelliği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ekledi</a:t>
            </a:r>
            <a:r>
              <a:rPr lang="en-US" dirty="0">
                <a:solidFill>
                  <a:schemeClr val="tx1"/>
                </a:solidFill>
                <a:latin typeface="Times New Roman" panose="02020603050405020304" pitchFamily="18" charset="0"/>
                <a:cs typeface="Times New Roman" panose="02020603050405020304" pitchFamily="18" charset="0"/>
              </a:rPr>
              <a:t>: Generics, Metadata,  Autoboxing/unboxing, Enumerations, </a:t>
            </a:r>
            <a:r>
              <a:rPr lang="en-US" dirty="0" err="1">
                <a:solidFill>
                  <a:schemeClr val="tx1"/>
                </a:solidFill>
                <a:latin typeface="Times New Roman" panose="02020603050405020304" pitchFamily="18" charset="0"/>
                <a:cs typeface="Times New Roman" panose="02020603050405020304" pitchFamily="18" charset="0"/>
              </a:rPr>
              <a:t>Varargs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70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1DD54B5-6377-46CF-95FE-ABD9A217B846}"/>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JAVA 6</a:t>
            </a:r>
          </a:p>
        </p:txBody>
      </p:sp>
      <p:sp>
        <p:nvSpPr>
          <p:cNvPr id="3" name="İçerik Yer Tutucusu 2">
            <a:extLst>
              <a:ext uri="{FF2B5EF4-FFF2-40B4-BE49-F238E27FC236}">
                <a16:creationId xmlns:a16="http://schemas.microsoft.com/office/drawing/2014/main" xmlns="" id="{91B13A4B-2476-4E85-B4FC-1FE492406DAE}"/>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a:t>
            </a:r>
            <a:r>
              <a:rPr lang="en-US" dirty="0">
                <a:latin typeface="Times New Roman" panose="02020603050405020304" pitchFamily="18" charset="0"/>
                <a:cs typeface="Times New Roman" panose="02020603050405020304" pitchFamily="18" charset="0"/>
              </a:rPr>
              <a:t> Mustang.</a:t>
            </a:r>
          </a:p>
          <a:p>
            <a:r>
              <a:rPr lang="en-US" dirty="0">
                <a:latin typeface="Times New Roman" panose="02020603050405020304" pitchFamily="18" charset="0"/>
                <a:cs typeface="Times New Roman" panose="02020603050405020304" pitchFamily="18" charset="0"/>
              </a:rPr>
              <a:t>Beta </a:t>
            </a:r>
            <a:r>
              <a:rPr lang="en-US" dirty="0" err="1">
                <a:latin typeface="Times New Roman" panose="02020603050405020304" pitchFamily="18" charset="0"/>
                <a:cs typeface="Times New Roman" panose="02020603050405020304" pitchFamily="18" charset="0"/>
              </a:rPr>
              <a:t>sürümleri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Şubat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Haziran</a:t>
            </a:r>
            <a:r>
              <a:rPr lang="en-US" dirty="0">
                <a:latin typeface="Times New Roman" panose="02020603050405020304" pitchFamily="18" charset="0"/>
                <a:cs typeface="Times New Roman" panose="02020603050405020304" pitchFamily="18" charset="0"/>
              </a:rPr>
              <a:t> 2006'da </a:t>
            </a:r>
            <a:r>
              <a:rPr lang="en-US" dirty="0" err="1">
                <a:latin typeface="Times New Roman" panose="02020603050405020304" pitchFamily="18" charset="0"/>
                <a:cs typeface="Times New Roman" panose="02020603050405020304" pitchFamily="18" charset="0"/>
              </a:rPr>
              <a:t>piyasaya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sürüldü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11 </a:t>
            </a:r>
            <a:r>
              <a:rPr lang="en-US" dirty="0" err="1">
                <a:latin typeface="Times New Roman" panose="02020603050405020304" pitchFamily="18" charset="0"/>
                <a:cs typeface="Times New Roman" panose="02020603050405020304" pitchFamily="18" charset="0"/>
              </a:rPr>
              <a:t>Aralık</a:t>
            </a:r>
            <a:r>
              <a:rPr lang="en-US" dirty="0">
                <a:latin typeface="Times New Roman" panose="02020603050405020304" pitchFamily="18" charset="0"/>
                <a:cs typeface="Times New Roman" panose="02020603050405020304" pitchFamily="18" charset="0"/>
              </a:rPr>
              <a:t> 2006'da son </a:t>
            </a:r>
            <a:r>
              <a:rPr lang="en-US" dirty="0" err="1">
                <a:latin typeface="Times New Roman" panose="02020603050405020304" pitchFamily="18" charset="0"/>
                <a:cs typeface="Times New Roman" panose="02020603050405020304" pitchFamily="18" charset="0"/>
              </a:rPr>
              <a:t>sürüm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çıktı</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sürüme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a:t>
            </a:r>
            <a:r>
              <a:rPr lang="en-US" dirty="0">
                <a:latin typeface="Times New Roman" panose="02020603050405020304" pitchFamily="18" charset="0"/>
                <a:cs typeface="Times New Roman" panose="02020603050405020304" pitchFamily="18" charset="0"/>
              </a:rPr>
              <a:t>: Scripting Language Support , Dramatic performance improvements for the core platform, Java Compiler API, Upgrade of JAXB to version 2.0, Support for pluggable annotations.</a:t>
            </a:r>
          </a:p>
          <a:p>
            <a:r>
              <a:rPr lang="en-US" dirty="0">
                <a:latin typeface="Times New Roman" panose="02020603050405020304" pitchFamily="18" charset="0"/>
                <a:cs typeface="Times New Roman" panose="02020603050405020304" pitchFamily="18" charset="0"/>
              </a:rPr>
              <a:t>Java 6, </a:t>
            </a:r>
            <a:r>
              <a:rPr lang="en-US" dirty="0" err="1">
                <a:latin typeface="Times New Roman" panose="02020603050405020304" pitchFamily="18" charset="0"/>
                <a:cs typeface="Times New Roman" panose="02020603050405020304" pitchFamily="18" charset="0"/>
              </a:rPr>
              <a:t>Şubat</a:t>
            </a:r>
            <a:r>
              <a:rPr lang="en-US" dirty="0">
                <a:latin typeface="Times New Roman" panose="02020603050405020304" pitchFamily="18" charset="0"/>
                <a:cs typeface="Times New Roman" panose="02020603050405020304" pitchFamily="18" charset="0"/>
              </a:rPr>
              <a:t> 2013'te </a:t>
            </a:r>
            <a:r>
              <a:rPr lang="en-US" dirty="0" err="1">
                <a:latin typeface="Times New Roman" panose="02020603050405020304" pitchFamily="18" charset="0"/>
                <a:cs typeface="Times New Roman" panose="02020603050405020304" pitchFamily="18" charset="0"/>
              </a:rPr>
              <a:t>desteklenen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ömrünün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güncellemeleri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güncellemelerin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durdurulması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planlandı</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Oracle, Mart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Nisan 2013'te Java 6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yamalayan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güncelleme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yayınladı</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30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E14AF57-0842-4A32-BE5A-43D41A48AE10}"/>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COMPILER (DERLEYİCİ)</a:t>
            </a:r>
          </a:p>
        </p:txBody>
      </p:sp>
      <p:sp>
        <p:nvSpPr>
          <p:cNvPr id="3" name="İçerik Yer Tutucusu 2">
            <a:extLst>
              <a:ext uri="{FF2B5EF4-FFF2-40B4-BE49-F238E27FC236}">
                <a16:creationId xmlns:a16="http://schemas.microsoft.com/office/drawing/2014/main" xmlns="" id="{FB30FC13-32C9-45FE-9078-C60578EFFF93}"/>
              </a:ext>
            </a:extLst>
          </p:cNvPr>
          <p:cNvSpPr>
            <a:spLocks noGrp="1"/>
          </p:cNvSpPr>
          <p:nvPr>
            <p:ph idx="1"/>
          </p:nvPr>
        </p:nvSpPr>
        <p:spPr>
          <a:xfrm>
            <a:off x="497082" y="2134152"/>
            <a:ext cx="4682457" cy="2742534"/>
          </a:xfrm>
        </p:spPr>
        <p:txBody>
          <a:bodyPr>
            <a:normAutofit/>
          </a:bodyPr>
          <a:lstStyle/>
          <a:p>
            <a:r>
              <a:rPr lang="en-US" sz="2400" dirty="0" err="1">
                <a:solidFill>
                  <a:schemeClr val="tx1"/>
                </a:solidFill>
                <a:latin typeface="Times New Roman" panose="02020603050405020304" pitchFamily="18" charset="0"/>
                <a:cs typeface="Times New Roman" panose="02020603050405020304" pitchFamily="18" charset="0"/>
              </a:rPr>
              <a:t>Üst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düzey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dillerde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yazılan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programların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yürütülmesi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için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kullanılan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bilgisayar</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sisteminin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anladığı</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dile</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makine</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dili</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çevrilmesi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gerekir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Derleyiciler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üst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düzey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dil</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programını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ayrı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bir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makine</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dili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programına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çevirir</a:t>
            </a:r>
            <a:r>
              <a:rPr lang="en-US" sz="2400" dirty="0">
                <a:solidFill>
                  <a:schemeClr val="tx1"/>
                </a:solidFill>
                <a:latin typeface="Times New Roman" panose="02020603050405020304" pitchFamily="18" charset="0"/>
                <a:cs typeface="Times New Roman" panose="02020603050405020304" pitchFamily="18" charset="0"/>
              </a:rPr>
              <a:t>.</a:t>
            </a:r>
          </a:p>
        </p:txBody>
      </p:sp>
      <p:grpSp>
        <p:nvGrpSpPr>
          <p:cNvPr id="4" name="Group 7015">
            <a:extLst>
              <a:ext uri="{FF2B5EF4-FFF2-40B4-BE49-F238E27FC236}">
                <a16:creationId xmlns:a16="http://schemas.microsoft.com/office/drawing/2014/main" xmlns="" id="{6D921FCC-15F6-4409-AA65-D22DE1E2A728}"/>
              </a:ext>
            </a:extLst>
          </p:cNvPr>
          <p:cNvGrpSpPr/>
          <p:nvPr/>
        </p:nvGrpSpPr>
        <p:grpSpPr>
          <a:xfrm>
            <a:off x="5148775" y="2211388"/>
            <a:ext cx="6253505" cy="3190606"/>
            <a:chOff x="0" y="0"/>
            <a:chExt cx="5885914" cy="2435245"/>
          </a:xfrm>
        </p:grpSpPr>
        <p:pic>
          <p:nvPicPr>
            <p:cNvPr id="5" name="Picture 637">
              <a:extLst>
                <a:ext uri="{FF2B5EF4-FFF2-40B4-BE49-F238E27FC236}">
                  <a16:creationId xmlns:a16="http://schemas.microsoft.com/office/drawing/2014/main" xmlns="" id="{E4EFCCC5-1778-4C35-99BA-EE830B4E225F}"/>
                </a:ext>
              </a:extLst>
            </p:cNvPr>
            <p:cNvPicPr/>
            <p:nvPr/>
          </p:nvPicPr>
          <p:blipFill>
            <a:blip r:embed="rId2"/>
            <a:stretch>
              <a:fillRect/>
            </a:stretch>
          </p:blipFill>
          <p:spPr>
            <a:xfrm>
              <a:off x="0" y="0"/>
              <a:ext cx="5885914" cy="1066805"/>
            </a:xfrm>
            <a:prstGeom prst="rect">
              <a:avLst/>
            </a:prstGeom>
          </p:spPr>
        </p:pic>
        <p:pic>
          <p:nvPicPr>
            <p:cNvPr id="6" name="Picture 639">
              <a:extLst>
                <a:ext uri="{FF2B5EF4-FFF2-40B4-BE49-F238E27FC236}">
                  <a16:creationId xmlns:a16="http://schemas.microsoft.com/office/drawing/2014/main" xmlns="" id="{1D9E8401-37DF-4610-AEF8-2A963A2723E4}"/>
                </a:ext>
              </a:extLst>
            </p:cNvPr>
            <p:cNvPicPr/>
            <p:nvPr/>
          </p:nvPicPr>
          <p:blipFill>
            <a:blip r:embed="rId3"/>
            <a:stretch>
              <a:fillRect/>
            </a:stretch>
          </p:blipFill>
          <p:spPr>
            <a:xfrm>
              <a:off x="28956" y="1295417"/>
              <a:ext cx="4447892" cy="1139828"/>
            </a:xfrm>
            <a:prstGeom prst="rect">
              <a:avLst/>
            </a:prstGeom>
          </p:spPr>
        </p:pic>
      </p:grpSp>
    </p:spTree>
    <p:extLst>
      <p:ext uri="{BB962C8B-B14F-4D97-AF65-F5344CB8AC3E}">
        <p14:creationId xmlns:p14="http://schemas.microsoft.com/office/powerpoint/2010/main" val="354497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E21CFF0-0784-44F8-BCAB-5E67BDB011A3}"/>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INTERPRETER (YORUMLAYICI)</a:t>
            </a:r>
          </a:p>
        </p:txBody>
      </p:sp>
      <p:pic>
        <p:nvPicPr>
          <p:cNvPr id="4" name="Picture 686">
            <a:extLst>
              <a:ext uri="{FF2B5EF4-FFF2-40B4-BE49-F238E27FC236}">
                <a16:creationId xmlns:a16="http://schemas.microsoft.com/office/drawing/2014/main" xmlns="" id="{97EBC6B1-4080-498A-AE53-B4498C68D0C3}"/>
              </a:ext>
            </a:extLst>
          </p:cNvPr>
          <p:cNvPicPr>
            <a:picLocks noGrp="1"/>
          </p:cNvPicPr>
          <p:nvPr>
            <p:ph idx="1"/>
          </p:nvPr>
        </p:nvPicPr>
        <p:blipFill>
          <a:blip r:embed="rId2"/>
          <a:stretch>
            <a:fillRect/>
          </a:stretch>
        </p:blipFill>
        <p:spPr>
          <a:xfrm>
            <a:off x="2536873" y="2942103"/>
            <a:ext cx="6121266" cy="2458720"/>
          </a:xfrm>
          <a:prstGeom prst="rect">
            <a:avLst/>
          </a:prstGeom>
        </p:spPr>
      </p:pic>
      <p:sp>
        <p:nvSpPr>
          <p:cNvPr id="6" name="Metin kutusu 5">
            <a:extLst>
              <a:ext uri="{FF2B5EF4-FFF2-40B4-BE49-F238E27FC236}">
                <a16:creationId xmlns:a16="http://schemas.microsoft.com/office/drawing/2014/main" xmlns="" id="{E67B2749-61D5-47DF-A2EB-1EE05DA4A3FC}"/>
              </a:ext>
            </a:extLst>
          </p:cNvPr>
          <p:cNvSpPr txBox="1"/>
          <p:nvPr/>
        </p:nvSpPr>
        <p:spPr>
          <a:xfrm>
            <a:off x="614683" y="1930400"/>
            <a:ext cx="4360985" cy="707886"/>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Yüksek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seviyeli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programındaki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talimatları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çevirir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yürütür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586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14DF153-FEF4-4375-8DFD-2EC32A7F0025}"/>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JAVA</a:t>
            </a:r>
          </a:p>
        </p:txBody>
      </p:sp>
      <p:sp>
        <p:nvSpPr>
          <p:cNvPr id="3" name="İçerik Yer Tutucusu 2">
            <a:extLst>
              <a:ext uri="{FF2B5EF4-FFF2-40B4-BE49-F238E27FC236}">
                <a16:creationId xmlns:a16="http://schemas.microsoft.com/office/drawing/2014/main" xmlns="" id="{BF96E2DE-EE27-446B-9355-ED7ADAAF1E3C}"/>
              </a:ext>
            </a:extLst>
          </p:cNvPr>
          <p:cNvSpPr>
            <a:spLocks noGrp="1"/>
          </p:cNvSpPr>
          <p:nvPr>
            <p:ph idx="1"/>
          </p:nvPr>
        </p:nvSpPr>
        <p:spPr/>
        <p:txBody>
          <a:bodyPr>
            <a:normAutofit lnSpcReduction="10000"/>
          </a:bodyPr>
          <a:lstStyle/>
          <a:p>
            <a:r>
              <a:rPr lang="tr-TR" dirty="0">
                <a:latin typeface="Times New Roman" panose="02020603050405020304" pitchFamily="18" charset="0"/>
                <a:cs typeface="Times New Roman" panose="02020603050405020304" pitchFamily="18" charset="0"/>
              </a:rPr>
              <a:t>Java, Sun </a:t>
            </a:r>
            <a:r>
              <a:rPr lang="tr-TR" dirty="0" err="1">
                <a:latin typeface="Times New Roman" panose="02020603050405020304" pitchFamily="18" charset="0"/>
                <a:cs typeface="Times New Roman" panose="02020603050405020304" pitchFamily="18" charset="0"/>
              </a:rPr>
              <a:t>Microsystems</a:t>
            </a:r>
            <a:r>
              <a:rPr lang="tr-TR" dirty="0">
                <a:latin typeface="Times New Roman" panose="02020603050405020304" pitchFamily="18" charset="0"/>
                <a:cs typeface="Times New Roman" panose="02020603050405020304" pitchFamily="18" charset="0"/>
              </a:rPr>
              <a:t> mühendislerinden James </a:t>
            </a:r>
            <a:r>
              <a:rPr lang="tr-TR" dirty="0" err="1">
                <a:latin typeface="Times New Roman" panose="02020603050405020304" pitchFamily="18" charset="0"/>
                <a:cs typeface="Times New Roman" panose="02020603050405020304" pitchFamily="18" charset="0"/>
              </a:rPr>
              <a:t>Gosling</a:t>
            </a:r>
            <a:r>
              <a:rPr lang="tr-TR" dirty="0">
                <a:latin typeface="Times New Roman" panose="02020603050405020304" pitchFamily="18" charset="0"/>
                <a:cs typeface="Times New Roman" panose="02020603050405020304" pitchFamily="18" charset="0"/>
              </a:rPr>
              <a:t> tarafından geliştirilmeye başlanmış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1995 </a:t>
            </a:r>
            <a:r>
              <a:rPr lang="tg-Cyrl-TJ" noProof="1">
                <a:latin typeface="Times New Roman" panose="02020603050405020304" pitchFamily="18" charset="0"/>
                <a:cs typeface="Times New Roman" panose="02020603050405020304" pitchFamily="18" charset="0"/>
              </a:rPr>
              <a:t>yılında</a:t>
            </a:r>
            <a:r>
              <a:rPr lang="en-US" dirty="0">
                <a:latin typeface="Times New Roman" panose="02020603050405020304" pitchFamily="18" charset="0"/>
                <a:cs typeface="Times New Roman" panose="02020603050405020304" pitchFamily="18" charset="0"/>
              </a:rPr>
              <a:t> Sun </a:t>
            </a:r>
            <a:r>
              <a:rPr lang="en-US" dirty="0" err="1">
                <a:latin typeface="Times New Roman" panose="02020603050405020304" pitchFamily="18" charset="0"/>
                <a:cs typeface="Times New Roman" panose="02020603050405020304" pitchFamily="18" charset="0"/>
              </a:rPr>
              <a:t>Microsystems’in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çekirdek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bileşeni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piyasaya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sürülmüştür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dil</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açık kaynak kodlu, nesneye yönelik, zeminden bağımsız, yüksek verimli, çok işlevli, yüksek seviye, adım adım işletilen</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yorumlanan bir dildir.</a:t>
            </a:r>
            <a:endParaRPr lang="en-US" dirty="0">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Java C </a:t>
            </a:r>
            <a:r>
              <a:rPr lang="en-US" b="0" i="0" dirty="0" err="1">
                <a:solidFill>
                  <a:schemeClr val="tx1"/>
                </a:solidFill>
                <a:effectLst/>
                <a:latin typeface="Times New Roman" panose="02020603050405020304" pitchFamily="18" charset="0"/>
                <a:cs typeface="Times New Roman" panose="02020603050405020304" pitchFamily="18" charset="0"/>
              </a:rPr>
              <a:t>ile</a:t>
            </a:r>
            <a:r>
              <a:rPr lang="en-US" b="0" i="0" dirty="0">
                <a:solidFill>
                  <a:schemeClr val="tx1"/>
                </a:solidFill>
                <a:effectLst/>
                <a:latin typeface="Times New Roman" panose="02020603050405020304" pitchFamily="18" charset="0"/>
                <a:cs typeface="Times New Roman" panose="02020603050405020304" pitchFamily="18" charset="0"/>
              </a:rPr>
              <a:t> C++ </a:t>
            </a:r>
            <a:r>
              <a:rPr lang="en-US" b="0" i="0" dirty="0" err="1">
                <a:solidFill>
                  <a:schemeClr val="tx1"/>
                </a:solidFill>
                <a:effectLst/>
                <a:latin typeface="Times New Roman" panose="02020603050405020304" pitchFamily="18" charset="0"/>
                <a:cs typeface="Times New Roman" panose="02020603050405020304" pitchFamily="18" charset="0"/>
              </a:rPr>
              <a:t>dillerinin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iyi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özeliklerini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almış</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dildir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Fazla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olarak</a:t>
            </a:r>
            <a:r>
              <a:rPr lang="en-US" b="0" i="0" dirty="0">
                <a:solidFill>
                  <a:schemeClr val="tx1"/>
                </a:solidFill>
                <a:effectLst/>
                <a:latin typeface="Times New Roman" panose="02020603050405020304" pitchFamily="18" charset="0"/>
                <a:cs typeface="Times New Roman" panose="02020603050405020304" pitchFamily="18" charset="0"/>
              </a:rPr>
              <a:t>, her </a:t>
            </a:r>
            <a:r>
              <a:rPr lang="en-US" b="0" i="0" dirty="0" err="1">
                <a:solidFill>
                  <a:schemeClr val="tx1"/>
                </a:solidFill>
                <a:effectLst/>
                <a:latin typeface="Times New Roman" panose="02020603050405020304" pitchFamily="18" charset="0"/>
                <a:cs typeface="Times New Roman" panose="02020603050405020304" pitchFamily="18" charset="0"/>
              </a:rPr>
              <a:t>platformda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çalışabilme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yeteneğine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sahiptir</a:t>
            </a:r>
            <a:r>
              <a:rPr lang="en-US" b="0" i="0" dirty="0">
                <a:solidFill>
                  <a:schemeClr val="tx1"/>
                </a:solidFill>
                <a:effectLst/>
                <a:latin typeface="Times New Roman" panose="02020603050405020304" pitchFamily="18" charset="0"/>
                <a:cs typeface="Times New Roman" panose="02020603050405020304" pitchFamily="18" charset="0"/>
              </a:rPr>
              <a:t>. Bu </a:t>
            </a:r>
            <a:r>
              <a:rPr lang="en-US" b="0" i="0" dirty="0" err="1">
                <a:solidFill>
                  <a:schemeClr val="tx1"/>
                </a:solidFill>
                <a:effectLst/>
                <a:latin typeface="Times New Roman" panose="02020603050405020304" pitchFamily="18" charset="0"/>
                <a:cs typeface="Times New Roman" panose="02020603050405020304" pitchFamily="18" charset="0"/>
              </a:rPr>
              <a:t>yetenek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onu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yalnız</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bilgisayarlarda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değil</a:t>
            </a:r>
            <a:r>
              <a:rPr lang="en-US" b="0" i="0" dirty="0">
                <a:solidFill>
                  <a:schemeClr val="tx1"/>
                </a:solidFill>
                <a:effectLst/>
                <a:latin typeface="Times New Roman" panose="02020603050405020304" pitchFamily="18" charset="0"/>
                <a:cs typeface="Times New Roman" panose="02020603050405020304" pitchFamily="18" charset="0"/>
              </a:rPr>
              <a:t>, internet </a:t>
            </a:r>
            <a:r>
              <a:rPr lang="en-US" b="0" i="0" dirty="0" err="1">
                <a:solidFill>
                  <a:schemeClr val="tx1"/>
                </a:solidFill>
                <a:effectLst/>
                <a:latin typeface="Times New Roman" panose="02020603050405020304" pitchFamily="18" charset="0"/>
                <a:cs typeface="Times New Roman" panose="02020603050405020304" pitchFamily="18" charset="0"/>
              </a:rPr>
              <a:t>uygulamalarına</a:t>
            </a:r>
            <a:r>
              <a:rPr lang="en-US" b="0" i="0" dirty="0">
                <a:solidFill>
                  <a:schemeClr val="tx1"/>
                </a:solidFill>
                <a:effectLst/>
                <a:latin typeface="Times New Roman" panose="02020603050405020304" pitchFamily="18" charset="0"/>
                <a:cs typeface="Times New Roman" panose="02020603050405020304" pitchFamily="18" charset="0"/>
              </a:rPr>
              <a:t>, cep </a:t>
            </a:r>
            <a:r>
              <a:rPr lang="en-US" b="0" i="0" dirty="0" err="1">
                <a:solidFill>
                  <a:schemeClr val="tx1"/>
                </a:solidFill>
                <a:effectLst/>
                <a:latin typeface="Times New Roman" panose="02020603050405020304" pitchFamily="18" charset="0"/>
                <a:cs typeface="Times New Roman" panose="02020603050405020304" pitchFamily="18" charset="0"/>
              </a:rPr>
              <a:t>telefonlarına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oyun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makinelerine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ev</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aletlerine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kadar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geniş</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yelpazede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uygulama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alanı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bulmasını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sağladı</a:t>
            </a:r>
            <a:r>
              <a:rPr lang="en-US" b="0" i="0" dirty="0">
                <a:solidFill>
                  <a:schemeClr val="tx1"/>
                </a:solidFill>
                <a:effectLst/>
                <a:latin typeface="Times New Roman" panose="02020603050405020304" pitchFamily="18" charset="0"/>
                <a:cs typeface="Times New Roman" panose="02020603050405020304" pitchFamily="18" charset="0"/>
              </a:rPr>
              <a:t>. Bu </a:t>
            </a:r>
            <a:r>
              <a:rPr lang="en-US" b="0" i="0" dirty="0" err="1">
                <a:solidFill>
                  <a:schemeClr val="tx1"/>
                </a:solidFill>
                <a:effectLst/>
                <a:latin typeface="Times New Roman" panose="02020603050405020304" pitchFamily="18" charset="0"/>
                <a:cs typeface="Times New Roman" panose="02020603050405020304" pitchFamily="18" charset="0"/>
              </a:rPr>
              <a:t>nedenle</a:t>
            </a:r>
            <a:r>
              <a:rPr lang="en-US" b="0" i="0" dirty="0">
                <a:solidFill>
                  <a:schemeClr val="tx1"/>
                </a:solidFill>
                <a:effectLst/>
                <a:latin typeface="Times New Roman" panose="02020603050405020304" pitchFamily="18" charset="0"/>
                <a:cs typeface="Times New Roman" panose="02020603050405020304" pitchFamily="18" charset="0"/>
              </a:rPr>
              <a:t>, Java hem </a:t>
            </a:r>
            <a:r>
              <a:rPr lang="en-US" b="0" i="0" dirty="0" err="1">
                <a:solidFill>
                  <a:schemeClr val="tx1"/>
                </a:solidFill>
                <a:effectLst/>
                <a:latin typeface="Times New Roman" panose="02020603050405020304" pitchFamily="18" charset="0"/>
                <a:cs typeface="Times New Roman" panose="02020603050405020304" pitchFamily="18" charset="0"/>
              </a:rPr>
              <a:t>programlama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dili</a:t>
            </a:r>
            <a:r>
              <a:rPr lang="en-US" b="0" i="0" dirty="0">
                <a:solidFill>
                  <a:schemeClr val="tx1"/>
                </a:solidFill>
                <a:effectLst/>
                <a:latin typeface="Times New Roman" panose="02020603050405020304" pitchFamily="18" charset="0"/>
                <a:cs typeface="Times New Roman" panose="02020603050405020304" pitchFamily="18" charset="0"/>
              </a:rPr>
              <a:t>, hem de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ortam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olarak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düşünülebilir</a:t>
            </a:r>
            <a:r>
              <a:rPr lang="en-US" b="0" i="0" dirty="0">
                <a:solidFill>
                  <a:schemeClr val="tx1"/>
                </a:solidFill>
                <a:effectLst/>
                <a:latin typeface="Times New Roman" panose="02020603050405020304" pitchFamily="18" charset="0"/>
                <a:cs typeface="Times New Roman" panose="02020603050405020304" pitchFamily="18" charset="0"/>
              </a:rPr>
              <a:t>. Bu </a:t>
            </a:r>
            <a:r>
              <a:rPr lang="en-US" b="0" i="0" dirty="0" err="1">
                <a:solidFill>
                  <a:schemeClr val="tx1"/>
                </a:solidFill>
                <a:effectLst/>
                <a:latin typeface="Times New Roman" panose="02020603050405020304" pitchFamily="18" charset="0"/>
                <a:cs typeface="Times New Roman" panose="02020603050405020304" pitchFamily="18" charset="0"/>
              </a:rPr>
              <a:t>ortamda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işletim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sistemi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ağlar</a:t>
            </a:r>
            <a:r>
              <a:rPr lang="en-US" b="0" i="0" dirty="0">
                <a:solidFill>
                  <a:schemeClr val="tx1"/>
                </a:solidFill>
                <a:effectLst/>
                <a:latin typeface="Times New Roman" panose="02020603050405020304" pitchFamily="18" charset="0"/>
                <a:cs typeface="Times New Roman" panose="02020603050405020304" pitchFamily="18" charset="0"/>
              </a:rPr>
              <a:t>, internet </a:t>
            </a:r>
            <a:r>
              <a:rPr lang="en-US" b="0" i="0" dirty="0" err="1">
                <a:solidFill>
                  <a:schemeClr val="tx1"/>
                </a:solidFill>
                <a:effectLst/>
                <a:latin typeface="Times New Roman" panose="02020603050405020304" pitchFamily="18" charset="0"/>
                <a:cs typeface="Times New Roman" panose="02020603050405020304" pitchFamily="18" charset="0"/>
              </a:rPr>
              <a:t>programlama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veritabanı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bütün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orta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katman</a:t>
            </a:r>
            <a:r>
              <a:rPr lang="en-US" b="0" i="0" dirty="0">
                <a:solidFill>
                  <a:schemeClr val="tx1"/>
                </a:solidFill>
                <a:effectLst/>
                <a:latin typeface="Times New Roman" panose="02020603050405020304" pitchFamily="18" charset="0"/>
                <a:cs typeface="Times New Roman" panose="02020603050405020304" pitchFamily="18" charset="0"/>
              </a:rPr>
              <a:t> (middleware) </a:t>
            </a:r>
            <a:r>
              <a:rPr lang="en-US" b="0" i="0" dirty="0" err="1">
                <a:solidFill>
                  <a:schemeClr val="tx1"/>
                </a:solidFill>
                <a:effectLst/>
                <a:latin typeface="Times New Roman" panose="02020603050405020304" pitchFamily="18" charset="0"/>
                <a:cs typeface="Times New Roman" panose="02020603050405020304" pitchFamily="18" charset="0"/>
              </a:rPr>
              <a:t>teknolojileri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alır</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Java'nın sık kullanılan sloganlarından biri olan, çevirisi "bir defa yaz, her yerde çalıştır" olan "</a:t>
            </a:r>
            <a:r>
              <a:rPr lang="tr-TR" dirty="0" err="1">
                <a:latin typeface="Times New Roman" panose="02020603050405020304" pitchFamily="18" charset="0"/>
                <a:cs typeface="Times New Roman" panose="02020603050405020304" pitchFamily="18" charset="0"/>
              </a:rPr>
              <a:t>write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once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run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anywhere</a:t>
            </a:r>
            <a:r>
              <a:rPr lang="tr-TR" dirty="0">
                <a:latin typeface="Times New Roman" panose="02020603050405020304" pitchFamily="18" charset="0"/>
                <a:cs typeface="Times New Roman" panose="02020603050405020304" pitchFamily="18" charset="0"/>
              </a:rPr>
              <a:t> - WORA", Java'nın; derlenmiş Java kodunun, Java'yı destekleyen bütün platformlarda tekrar derlenmeye ihtiyacı olmadan çalışabileceğini ima eder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50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E7E9E4E-0FF2-43F8-9C43-C82BD038E4BC}"/>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JAVA DİLİNİN BAŞLICA ÖZELLİKLERİ</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
            </a:r>
            <a:br>
              <a:rPr lang="en-US" dirty="0">
                <a:solidFill>
                  <a:schemeClr val="accent2">
                    <a:lumMod val="40000"/>
                    <a:lumOff val="60000"/>
                  </a:schemeClr>
                </a:solidFill>
                <a:latin typeface="Times New Roman" panose="02020603050405020304" pitchFamily="18" charset="0"/>
                <a:cs typeface="Times New Roman" panose="02020603050405020304" pitchFamily="18" charset="0"/>
              </a:rPr>
            </a:br>
            <a:endParaRPr lang="en-US"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8" name="İçerik Yer Tutucusu 7">
            <a:extLst>
              <a:ext uri="{FF2B5EF4-FFF2-40B4-BE49-F238E27FC236}">
                <a16:creationId xmlns:a16="http://schemas.microsoft.com/office/drawing/2014/main" xmlns="" id="{102342C8-3BAD-4911-ABBB-7EA614E3B01D}"/>
              </a:ext>
            </a:extLst>
          </p:cNvPr>
          <p:cNvSpPr>
            <a:spLocks noGrp="1"/>
          </p:cNvSpPr>
          <p:nvPr>
            <p:ph idx="1"/>
          </p:nvPr>
        </p:nvSpPr>
        <p:spPr>
          <a:xfrm>
            <a:off x="677333" y="1322363"/>
            <a:ext cx="9155983" cy="5261318"/>
          </a:xfrm>
        </p:spPr>
        <p:txBody>
          <a:bodyPr>
            <a:normAutofit fontScale="92500" lnSpcReduction="10000"/>
          </a:bodyPr>
          <a:lstStyle/>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basittir.</a:t>
            </a:r>
            <a:r>
              <a:rPr kumimoji="0" lang="en-US" altLang="en-US" sz="1800" b="0" i="0"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Java’yı tasarlayanlar kaynak programın kolay yazılabilmesini, kolay derlenmesini ve kolay düzeltilmesini (debug) amaçladılar. Java’nın C++ diline göre çok daha basit olmasının temel nedeni, otomatik bellek tahsisi yapması ve işi biten nesneleri bellekten yok etmesidir (</a:t>
            </a:r>
            <a:r>
              <a:rPr kumimoji="0" lang="en-US" altLang="en-US" sz="20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garbage</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collection).</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nesne yönelimli bir programlama dilidir.</a:t>
            </a:r>
            <a:r>
              <a:rPr kumimoji="0" lang="en-US" altLang="en-US" sz="1800" b="0" i="0"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dağıtık bir sistem olma niteliğine sahiptir.</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Bir ağ üzerindeki birden çok farklı bilgisayarın bütünleşik bir sistem olarak bir arada çalışmasını sağlar.</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çoklu iş yapma (multithreaded) yeteneğine sahiptir.</a:t>
            </a:r>
            <a:r>
              <a:rPr kumimoji="0" lang="en-US" altLang="en-US" sz="1800" b="0" i="0"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Çoklu iş yapma niteliği, bilgisayarın aynı anda birden çok işi yapabilmesi demektir. Multithreaded yeteneği, özellikle görsel programlamada ve ağ programlamada önem kazanır.</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platform bağımsızdır</a:t>
            </a:r>
            <a:r>
              <a:rPr kumimoji="0" lang="en-US" altLang="en-US" sz="1800" b="0" i="1"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Java programları farklı platformlar için ayrı ayrı değil, JVM için bir kez derlenir. Derleme sonunda ortaya çıkan java bytecode JVM tarafından yorumlanır. Bytecode, JVM yüklü her makinede çalışabilir. JVM sanal makinesi her makineye kolayca ve ücretsiz yüklenebilir. Dolayısıyla, java programları bir kez yazılır ve her yerde çalışır.</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taşınabilir</a:t>
            </a:r>
            <a:r>
              <a:rPr kumimoji="0" lang="en-US" altLang="en-US" sz="1800" b="0" i="1"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İşletim sisteminden ve donanımdan bağımsız oluşu nedeniyle, Java Bytecode bir bilgisayar sisteminden farklı bir başkasına kolayca taşınır. </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sağlamdır</a:t>
            </a:r>
            <a:r>
              <a:rPr kumimoji="0" lang="en-US" altLang="en-US" sz="1800" b="0" i="1"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Başka dillerin ancak koşturma anında belirleyebileceği hataları, java  derleme anında belirler. Güçlü hata ayıklama (debug) yeteneği vardır. </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güvenlidir</a:t>
            </a:r>
            <a:r>
              <a:rPr kumimoji="0" lang="en-US" altLang="en-US" sz="1800" b="0" i="1"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Java dili, derleyicisi ve yorumlayıcısı güvenlik öncelikli olarak tasarlanmıştır. Tasarımında güvenliği öne çıkaran ilk dildir.</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1" u="none" strike="noStrike" cap="none" normalizeH="0" baseline="0" noProof="1">
                <a:ln>
                  <a:noFill/>
                </a:ln>
                <a:solidFill>
                  <a:srgbClr val="0070C0"/>
                </a:solidFill>
                <a:effectLst/>
                <a:latin typeface="Times New Roman" panose="02020603050405020304" pitchFamily="18" charset="0"/>
                <a:cs typeface="Times New Roman" panose="02020603050405020304" pitchFamily="18" charset="0"/>
              </a:rPr>
              <a:t>Java Ağ dostudur</a:t>
            </a:r>
            <a:r>
              <a:rPr kumimoji="0" lang="en-US" altLang="en-US" sz="1800" b="0" i="1"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noProof="1">
                <a:ln>
                  <a:noFill/>
                </a:ln>
                <a:solidFill>
                  <a:schemeClr val="tx1"/>
                </a:solidFill>
                <a:effectLst/>
                <a:latin typeface="Times New Roman" panose="02020603050405020304" pitchFamily="18" charset="0"/>
                <a:cs typeface="Times New Roman" panose="02020603050405020304" pitchFamily="18" charset="0"/>
              </a:rPr>
              <a:t> Java’da ağ programı yazmak, dosyalara veri gönderip veri almak kadar kolay bir iştir.</a:t>
            </a:r>
          </a:p>
          <a:p>
            <a:endParaRPr lang="en-US" dirty="0"/>
          </a:p>
        </p:txBody>
      </p:sp>
    </p:spTree>
    <p:extLst>
      <p:ext uri="{BB962C8B-B14F-4D97-AF65-F5344CB8AC3E}">
        <p14:creationId xmlns:p14="http://schemas.microsoft.com/office/powerpoint/2010/main" val="204800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110004E-9B3F-403C-9180-04FA246A726E}"/>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JRE (JAVA RUNTIME ENVIRONMENT)</a:t>
            </a:r>
          </a:p>
        </p:txBody>
      </p:sp>
      <p:sp>
        <p:nvSpPr>
          <p:cNvPr id="3" name="İçerik Yer Tutucusu 2">
            <a:extLst>
              <a:ext uri="{FF2B5EF4-FFF2-40B4-BE49-F238E27FC236}">
                <a16:creationId xmlns:a16="http://schemas.microsoft.com/office/drawing/2014/main" xmlns="" id="{CB42C99F-6371-485E-8274-A04033E0CF44}"/>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Ja</a:t>
            </a:r>
            <a:r>
              <a:rPr lang="en-US" b="0" i="0" dirty="0">
                <a:solidFill>
                  <a:schemeClr val="tx1"/>
                </a:solidFill>
                <a:effectLst/>
                <a:latin typeface="Times New Roman" panose="02020603050405020304" pitchFamily="18" charset="0"/>
                <a:cs typeface="Times New Roman" panose="02020603050405020304" pitchFamily="18" charset="0"/>
              </a:rPr>
              <a:t>va </a:t>
            </a:r>
            <a:r>
              <a:rPr lang="en-US" b="0" i="0" dirty="0" err="1">
                <a:solidFill>
                  <a:schemeClr val="tx1"/>
                </a:solidFill>
                <a:effectLst/>
                <a:latin typeface="Times New Roman" panose="02020603050405020304" pitchFamily="18" charset="0"/>
                <a:cs typeface="Times New Roman" panose="02020603050405020304" pitchFamily="18" charset="0"/>
              </a:rPr>
              <a:t>dilinde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uygulama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geliştirmek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kullanı</a:t>
            </a:r>
            <a:r>
              <a:rPr lang="en-US" b="0"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araçtır</a:t>
            </a:r>
            <a:r>
              <a:rPr lang="en-US" b="0" i="0" dirty="0">
                <a:solidFill>
                  <a:schemeClr val="tx1"/>
                </a:solidFill>
                <a:effectLst/>
                <a:latin typeface="Times New Roman" panose="02020603050405020304" pitchFamily="18" charset="0"/>
                <a:cs typeface="Times New Roman" panose="02020603050405020304" pitchFamily="18" charset="0"/>
              </a:rPr>
              <a:t>. Java Runtime </a:t>
            </a:r>
            <a:r>
              <a:rPr lang="en-US" b="0" i="0" dirty="0" err="1">
                <a:solidFill>
                  <a:schemeClr val="tx1"/>
                </a:solidFill>
                <a:effectLst/>
                <a:latin typeface="Times New Roman" panose="02020603050405020304" pitchFamily="18" charset="0"/>
                <a:cs typeface="Times New Roman" panose="02020603050405020304" pitchFamily="18" charset="0"/>
              </a:rPr>
              <a:t>Environmet</a:t>
            </a:r>
            <a:r>
              <a:rPr lang="en-US" b="0" i="0" dirty="0">
                <a:solidFill>
                  <a:schemeClr val="tx1"/>
                </a:solidFill>
                <a:effectLst/>
                <a:latin typeface="Times New Roman" panose="02020603050405020304" pitchFamily="18" charset="0"/>
                <a:cs typeface="Times New Roman" panose="02020603050405020304" pitchFamily="18" charset="0"/>
              </a:rPr>
              <a:t>, Java Virtual machine </a:t>
            </a:r>
            <a:r>
              <a:rPr lang="en-US" b="0" i="0" dirty="0" err="1">
                <a:solidFill>
                  <a:schemeClr val="tx1"/>
                </a:solidFill>
                <a:effectLst/>
                <a:latin typeface="Times New Roman" panose="02020603050405020304" pitchFamily="18" charset="0"/>
                <a:cs typeface="Times New Roman" panose="02020603050405020304" pitchFamily="18" charset="0"/>
              </a:rPr>
              <a:t>platformuyla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birlikte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çalışır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kütüphaneler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ile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sınıfları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destekler</a:t>
            </a:r>
            <a:r>
              <a:rPr lang="en-US" dirty="0">
                <a:solidFill>
                  <a:schemeClr val="tx1"/>
                </a:solidFill>
                <a:latin typeface="Times New Roman" panose="02020603050405020304" pitchFamily="18" charset="0"/>
                <a:cs typeface="Times New Roman" panose="02020603050405020304" pitchFamily="18" charset="0"/>
              </a:rPr>
              <a:t>.</a:t>
            </a:r>
          </a:p>
          <a:p>
            <a:r>
              <a:rPr lang="en-US" b="0" i="0" dirty="0">
                <a:solidFill>
                  <a:schemeClr val="tx1"/>
                </a:solidFill>
                <a:effectLst/>
                <a:latin typeface="Times New Roman" panose="02020603050405020304" pitchFamily="18" charset="0"/>
                <a:cs typeface="Times New Roman" panose="02020603050405020304" pitchFamily="18" charset="0"/>
              </a:rPr>
              <a:t>Java </a:t>
            </a:r>
            <a:r>
              <a:rPr lang="en-US" b="0" i="0" dirty="0" err="1">
                <a:solidFill>
                  <a:schemeClr val="tx1"/>
                </a:solidFill>
                <a:effectLst/>
                <a:latin typeface="Times New Roman" panose="02020603050405020304" pitchFamily="18" charset="0"/>
                <a:cs typeface="Times New Roman" panose="02020603050405020304" pitchFamily="18" charset="0"/>
              </a:rPr>
              <a:t>kodlarının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derlenerek</a:t>
            </a:r>
            <a:r>
              <a:rPr lang="en-US" b="0" i="0" dirty="0">
                <a:solidFill>
                  <a:schemeClr val="tx1"/>
                </a:solidFill>
                <a:effectLst/>
                <a:latin typeface="Times New Roman" panose="02020603050405020304" pitchFamily="18" charset="0"/>
                <a:cs typeface="Times New Roman" panose="02020603050405020304" pitchFamily="18" charset="0"/>
              </a:rPr>
              <a:t> byte </a:t>
            </a:r>
            <a:r>
              <a:rPr lang="en-US" b="0" i="0" dirty="0" err="1">
                <a:solidFill>
                  <a:schemeClr val="tx1"/>
                </a:solidFill>
                <a:effectLst/>
                <a:latin typeface="Times New Roman" panose="02020603050405020304" pitchFamily="18" charset="0"/>
                <a:cs typeface="Times New Roman" panose="02020603050405020304" pitchFamily="18" charset="0"/>
              </a:rPr>
              <a:t>kodlara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dönüştürülmesi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gerekir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Daha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sonra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bu</a:t>
            </a:r>
            <a:r>
              <a:rPr lang="en-US" b="0" i="0" dirty="0">
                <a:solidFill>
                  <a:schemeClr val="tx1"/>
                </a:solidFill>
                <a:effectLst/>
                <a:latin typeface="Times New Roman" panose="02020603050405020304" pitchFamily="18" charset="0"/>
                <a:cs typeface="Times New Roman" panose="02020603050405020304" pitchFamily="18" charset="0"/>
              </a:rPr>
              <a:t> byte </a:t>
            </a:r>
            <a:r>
              <a:rPr lang="en-US" b="0" i="0" dirty="0" err="1">
                <a:solidFill>
                  <a:schemeClr val="tx1"/>
                </a:solidFill>
                <a:effectLst/>
                <a:latin typeface="Times New Roman" panose="02020603050405020304" pitchFamily="18" charset="0"/>
                <a:cs typeface="Times New Roman" panose="02020603050405020304" pitchFamily="18" charset="0"/>
              </a:rPr>
              <a:t>kodlar</a:t>
            </a:r>
            <a:r>
              <a:rPr lang="en-US" b="0" i="0" dirty="0">
                <a:solidFill>
                  <a:schemeClr val="tx1"/>
                </a:solidFill>
                <a:effectLst/>
                <a:latin typeface="Times New Roman" panose="02020603050405020304" pitchFamily="18" charset="0"/>
                <a:cs typeface="Times New Roman" panose="02020603050405020304" pitchFamily="18" charset="0"/>
              </a:rPr>
              <a:t> JVM </a:t>
            </a:r>
            <a:r>
              <a:rPr lang="en-US" b="0" i="0" dirty="0" err="1">
                <a:solidFill>
                  <a:schemeClr val="tx1"/>
                </a:solidFill>
                <a:effectLst/>
                <a:latin typeface="Times New Roman" panose="02020603050405020304" pitchFamily="18" charset="0"/>
                <a:cs typeface="Times New Roman" panose="02020603050405020304" pitchFamily="18" charset="0"/>
              </a:rPr>
              <a:t>tarafından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sistemin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anlayacağı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dile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çevrilebilir</a:t>
            </a:r>
            <a:r>
              <a:rPr lang="en-US" b="0" i="0" dirty="0">
                <a:solidFill>
                  <a:schemeClr val="tx1"/>
                </a:solidFill>
                <a:effectLst/>
                <a:latin typeface="Times New Roman" panose="02020603050405020304" pitchFamily="18" charset="0"/>
                <a:cs typeface="Times New Roman" panose="02020603050405020304" pitchFamily="18" charset="0"/>
              </a:rPr>
              <a:t>. Java </a:t>
            </a:r>
            <a:r>
              <a:rPr lang="en-US" b="0" i="0" dirty="0" err="1">
                <a:solidFill>
                  <a:schemeClr val="tx1"/>
                </a:solidFill>
                <a:effectLst/>
                <a:latin typeface="Times New Roman" panose="02020603050405020304" pitchFamily="18" charset="0"/>
                <a:cs typeface="Times New Roman" panose="02020603050405020304" pitchFamily="18" charset="0"/>
              </a:rPr>
              <a:t>kodlarını</a:t>
            </a:r>
            <a:r>
              <a:rPr lang="en-US" b="0" i="0" dirty="0">
                <a:solidFill>
                  <a:schemeClr val="tx1"/>
                </a:solidFill>
                <a:effectLst/>
                <a:latin typeface="Times New Roman" panose="02020603050405020304" pitchFamily="18" charset="0"/>
                <a:cs typeface="Times New Roman" panose="02020603050405020304" pitchFamily="18" charset="0"/>
              </a:rPr>
              <a:t> byte </a:t>
            </a:r>
            <a:r>
              <a:rPr lang="en-US" b="0" i="0" dirty="0" err="1">
                <a:solidFill>
                  <a:schemeClr val="tx1"/>
                </a:solidFill>
                <a:effectLst/>
                <a:latin typeface="Times New Roman" panose="02020603050405020304" pitchFamily="18" charset="0"/>
                <a:cs typeface="Times New Roman" panose="02020603050405020304" pitchFamily="18" charset="0"/>
              </a:rPr>
              <a:t>koda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çeviren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mekanizmaya</a:t>
            </a:r>
            <a:r>
              <a:rPr lang="en-US" b="0" i="0" dirty="0">
                <a:solidFill>
                  <a:schemeClr val="tx1"/>
                </a:solidFill>
                <a:effectLst/>
                <a:latin typeface="Times New Roman" panose="02020603050405020304" pitchFamily="18" charset="0"/>
                <a:cs typeface="Times New Roman" panose="02020603050405020304" pitchFamily="18" charset="0"/>
              </a:rPr>
              <a:t> JRE </a:t>
            </a:r>
            <a:r>
              <a:rPr lang="en-US" b="0" i="0" dirty="0" err="1">
                <a:solidFill>
                  <a:schemeClr val="tx1"/>
                </a:solidFill>
                <a:effectLst/>
                <a:latin typeface="Times New Roman" panose="02020603050405020304" pitchFamily="18" charset="0"/>
                <a:cs typeface="Times New Roman" panose="02020603050405020304" pitchFamily="18" charset="0"/>
              </a:rPr>
              <a:t>denir</a:t>
            </a:r>
            <a:r>
              <a:rPr lang="en-US" b="0" i="0"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9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7F59509-2AEB-4652-B656-EDA3797EBE76}"/>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JVM (JAVA VIRTUAL MACHINE)</a:t>
            </a:r>
          </a:p>
        </p:txBody>
      </p:sp>
      <p:sp>
        <p:nvSpPr>
          <p:cNvPr id="3" name="İçerik Yer Tutucusu 2">
            <a:extLst>
              <a:ext uri="{FF2B5EF4-FFF2-40B4-BE49-F238E27FC236}">
                <a16:creationId xmlns:a16="http://schemas.microsoft.com/office/drawing/2014/main" xmlns="" id="{AA52A3BE-0F2A-4BA2-B6E4-DABA6AB11023}"/>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Java </a:t>
            </a:r>
            <a:r>
              <a:rPr lang="en-US" b="0" i="0" dirty="0" err="1">
                <a:solidFill>
                  <a:schemeClr val="tx1"/>
                </a:solidFill>
                <a:effectLst/>
                <a:latin typeface="Times New Roman" panose="02020603050405020304" pitchFamily="18" charset="0"/>
                <a:cs typeface="Times New Roman" panose="02020603050405020304" pitchFamily="18" charset="0"/>
              </a:rPr>
              <a:t>platformunun</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nesne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modülü</a:t>
            </a:r>
            <a:r>
              <a:rPr lang="en-US"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effectLst/>
                <a:latin typeface="Times New Roman" panose="02020603050405020304" pitchFamily="18" charset="0"/>
                <a:cs typeface="Times New Roman" panose="02020603050405020304" pitchFamily="18" charset="0"/>
              </a:rPr>
              <a:t>formatı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olan</a:t>
            </a:r>
            <a:r>
              <a:rPr lang="en-US" b="0" i="0" dirty="0">
                <a:solidFill>
                  <a:schemeClr val="tx1"/>
                </a:solidFill>
                <a:effectLst/>
                <a:latin typeface="Times New Roman" panose="02020603050405020304" pitchFamily="18" charset="0"/>
                <a:cs typeface="Times New Roman" panose="02020603050405020304" pitchFamily="18" charset="0"/>
              </a:rPr>
              <a:t> class </a:t>
            </a:r>
            <a:r>
              <a:rPr lang="en-US" b="0" i="0" dirty="0" err="1">
                <a:solidFill>
                  <a:schemeClr val="tx1"/>
                </a:solidFill>
                <a:effectLst/>
                <a:latin typeface="Times New Roman" panose="02020603050405020304" pitchFamily="18" charset="0"/>
                <a:cs typeface="Times New Roman" panose="02020603050405020304" pitchFamily="18" charset="0"/>
              </a:rPr>
              <a:t>uzantılı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sınıf</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dosyalarının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belleğe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yüklenip</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çalıştırılması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gereken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hizmetleri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sunan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sistem</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programıdır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temel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görevinin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sınıf</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dosyalarını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yorumlamak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olduğu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söylenebilir</a:t>
            </a:r>
            <a:r>
              <a:rPr lang="en-US" b="0" i="0" dirty="0">
                <a:solidFill>
                  <a:schemeClr val="tx1"/>
                </a:solidFill>
                <a:effectLst/>
                <a:latin typeface="Times New Roman" panose="02020603050405020304" pitchFamily="18" charset="0"/>
                <a:cs typeface="Times New Roman" panose="02020603050405020304" pitchFamily="18" charset="0"/>
              </a:rPr>
              <a:t>. </a:t>
            </a:r>
          </a:p>
          <a:p>
            <a:r>
              <a:rPr lang="en-US" b="0" i="0" dirty="0" err="1">
                <a:solidFill>
                  <a:schemeClr val="tx1"/>
                </a:solidFill>
                <a:effectLst/>
                <a:latin typeface="Times New Roman" panose="02020603050405020304" pitchFamily="18" charset="0"/>
                <a:cs typeface="Times New Roman" panose="02020603050405020304" pitchFamily="18" charset="0"/>
              </a:rPr>
              <a:t>Belleğe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yükleme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çalıştırma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sırasında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güvenlik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denetimlerinin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yapılması</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b="0" i="0" dirty="0" err="1">
                <a:solidFill>
                  <a:schemeClr val="tx1"/>
                </a:solidFill>
                <a:effectLst/>
                <a:latin typeface="Times New Roman" panose="02020603050405020304" pitchFamily="18" charset="0"/>
                <a:cs typeface="Times New Roman" panose="02020603050405020304" pitchFamily="18" charset="0"/>
              </a:rPr>
              <a:t>Sınıf</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dosyalarının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çalıştırılması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esnasında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yığın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bellekte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oluşabilecek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çöplerin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toplanması</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b="0" i="0" dirty="0" err="1">
                <a:solidFill>
                  <a:schemeClr val="tx1"/>
                </a:solidFill>
                <a:effectLst/>
                <a:latin typeface="Times New Roman" panose="02020603050405020304" pitchFamily="18" charset="0"/>
                <a:cs typeface="Times New Roman" panose="02020603050405020304" pitchFamily="18" charset="0"/>
              </a:rPr>
              <a:t>Yorumlamanın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getirdiği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çalışma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hızındaki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düşüşü</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azaltmak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amacıyla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kodun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anında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derleme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kullanılarak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daha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hızlı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çalıştırılması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seçimlik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diğer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görevleri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olarak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sayılabilir</a:t>
            </a:r>
            <a:r>
              <a:rPr lang="en-US"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84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CD6B01F-5411-4224-BC2A-58BF94E60A2B}"/>
              </a:ext>
            </a:extLst>
          </p:cNvPr>
          <p:cNvSpPr>
            <a:spLocks noGrp="1"/>
          </p:cNvSpPr>
          <p:nvPr>
            <p:ph type="title"/>
          </p:nvPr>
        </p:nvSpPr>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JDK (JAVA DEVOLEPMENT KIT)</a:t>
            </a:r>
          </a:p>
        </p:txBody>
      </p:sp>
      <p:sp>
        <p:nvSpPr>
          <p:cNvPr id="3" name="İçerik Yer Tutucusu 2">
            <a:extLst>
              <a:ext uri="{FF2B5EF4-FFF2-40B4-BE49-F238E27FC236}">
                <a16:creationId xmlns:a16="http://schemas.microsoft.com/office/drawing/2014/main" xmlns="" id="{09285D00-6064-4B35-88F0-9568321C5AC8}"/>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Java </a:t>
            </a:r>
            <a:r>
              <a:rPr lang="en-US" b="0" i="0" dirty="0" err="1">
                <a:solidFill>
                  <a:schemeClr val="tx1"/>
                </a:solidFill>
                <a:effectLst/>
                <a:latin typeface="Times New Roman" panose="02020603050405020304" pitchFamily="18" charset="0"/>
                <a:cs typeface="Times New Roman" panose="02020603050405020304" pitchFamily="18" charset="0"/>
              </a:rPr>
              <a:t>dilinde</a:t>
            </a:r>
            <a:r>
              <a:rPr lang="en-US" b="0" i="0" dirty="0">
                <a:solidFill>
                  <a:schemeClr val="tx1"/>
                </a:solidFill>
                <a:effectLst/>
                <a:latin typeface="Times New Roman" panose="02020603050405020304" pitchFamily="18" charset="0"/>
                <a:cs typeface="Times New Roman" panose="02020603050405020304" pitchFamily="18" charset="0"/>
              </a:rPr>
              <a:t> program </a:t>
            </a:r>
            <a:r>
              <a:rPr lang="en-US" b="0" i="0" dirty="0" err="1">
                <a:solidFill>
                  <a:schemeClr val="tx1"/>
                </a:solidFill>
                <a:effectLst/>
                <a:latin typeface="Times New Roman" panose="02020603050405020304" pitchFamily="18" charset="0"/>
                <a:cs typeface="Times New Roman" panose="02020603050405020304" pitchFamily="18" charset="0"/>
              </a:rPr>
              <a:t>geliştirebilmek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gerekli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kütüphanelerin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bulunduğu</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geliştirici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paketidir</a:t>
            </a:r>
            <a:r>
              <a:rPr lang="en-US" b="0" i="0" dirty="0">
                <a:solidFill>
                  <a:schemeClr val="tx1"/>
                </a:solidFill>
                <a:effectLst/>
                <a:latin typeface="Times New Roman" panose="02020603050405020304" pitchFamily="18" charset="0"/>
                <a:cs typeface="Times New Roman" panose="02020603050405020304" pitchFamily="18" charset="0"/>
              </a:rPr>
              <a:t>. JDK </a:t>
            </a:r>
            <a:r>
              <a:rPr lang="en-US" b="0" i="0" dirty="0" err="1">
                <a:solidFill>
                  <a:schemeClr val="tx1"/>
                </a:solidFill>
                <a:effectLst/>
                <a:latin typeface="Times New Roman" panose="02020603050405020304" pitchFamily="18" charset="0"/>
                <a:cs typeface="Times New Roman" panose="02020603050405020304" pitchFamily="18" charset="0"/>
              </a:rPr>
              <a:t>olmadan</a:t>
            </a:r>
            <a:r>
              <a:rPr lang="en-US" b="0" i="0" dirty="0">
                <a:solidFill>
                  <a:schemeClr val="tx1"/>
                </a:solidFill>
                <a:effectLst/>
                <a:latin typeface="Times New Roman" panose="02020603050405020304" pitchFamily="18" charset="0"/>
                <a:cs typeface="Times New Roman" panose="02020603050405020304" pitchFamily="18" charset="0"/>
              </a:rPr>
              <a:t> Java </a:t>
            </a:r>
            <a:r>
              <a:rPr lang="en-US" b="0" i="0" dirty="0" err="1">
                <a:solidFill>
                  <a:schemeClr val="tx1"/>
                </a:solidFill>
                <a:effectLst/>
                <a:latin typeface="Times New Roman" panose="02020603050405020304" pitchFamily="18" charset="0"/>
                <a:cs typeface="Times New Roman" panose="02020603050405020304" pitchFamily="18" charset="0"/>
              </a:rPr>
              <a:t>ile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geliştirilmiş</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programlar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çalışabilir</a:t>
            </a:r>
            <a:r>
              <a:rPr lang="en-US" b="0" i="0" dirty="0">
                <a:solidFill>
                  <a:schemeClr val="tx1"/>
                </a:solidFill>
                <a:effectLst/>
                <a:latin typeface="Times New Roman" panose="02020603050405020304" pitchFamily="18" charset="0"/>
                <a:cs typeface="Times New Roman" panose="02020603050405020304" pitchFamily="18" charset="0"/>
              </a:rPr>
              <a:t>. JRE </a:t>
            </a:r>
            <a:r>
              <a:rPr lang="en-US" b="0" i="0" dirty="0" err="1">
                <a:solidFill>
                  <a:schemeClr val="tx1"/>
                </a:solidFill>
                <a:effectLst/>
                <a:latin typeface="Times New Roman" panose="02020603050405020304" pitchFamily="18" charset="0"/>
                <a:cs typeface="Times New Roman" panose="02020603050405020304" pitchFamily="18" charset="0"/>
              </a:rPr>
              <a:t>programların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çalışması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gerekli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altyapıyı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barındırır</a:t>
            </a:r>
            <a:r>
              <a:rPr lang="en-US" b="0" i="0" dirty="0">
                <a:solidFill>
                  <a:schemeClr val="tx1"/>
                </a:solidFill>
                <a:effectLst/>
                <a:latin typeface="Times New Roman" panose="02020603050405020304" pitchFamily="18" charset="0"/>
                <a:cs typeface="Times New Roman" panose="02020603050405020304" pitchFamily="18" charset="0"/>
              </a:rPr>
              <a:t>. JDK </a:t>
            </a:r>
            <a:r>
              <a:rPr lang="en-US" b="0" i="0" dirty="0" err="1">
                <a:solidFill>
                  <a:schemeClr val="tx1"/>
                </a:solidFill>
                <a:effectLst/>
                <a:latin typeface="Times New Roman" panose="02020603050405020304" pitchFamily="18" charset="0"/>
                <a:cs typeface="Times New Roman" panose="02020603050405020304" pitchFamily="18" charset="0"/>
              </a:rPr>
              <a:t>ise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JRE’den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daha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büyük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pakettir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ve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ek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bileşenler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barındırır</a:t>
            </a:r>
            <a:r>
              <a:rPr lang="en-US" b="0" i="0" dirty="0">
                <a:solidFill>
                  <a:schemeClr val="tx1"/>
                </a:solidFill>
                <a:effectLst/>
                <a:latin typeface="Times New Roman" panose="02020603050405020304" pitchFamily="18" charset="0"/>
                <a:cs typeface="Times New Roman" panose="02020603050405020304" pitchFamily="18" charset="0"/>
              </a:rPr>
              <a:t>. Bir nevi SDK da </a:t>
            </a:r>
            <a:r>
              <a:rPr lang="en-US" b="0" i="0" dirty="0" err="1">
                <a:solidFill>
                  <a:schemeClr val="tx1"/>
                </a:solidFill>
                <a:effectLst/>
                <a:latin typeface="Times New Roman" panose="02020603050405020304" pitchFamily="18" charset="0"/>
                <a:cs typeface="Times New Roman" panose="02020603050405020304" pitchFamily="18" charset="0"/>
              </a:rPr>
              <a:t>denilebilir</a:t>
            </a:r>
            <a:r>
              <a:rPr lang="en-US" b="0" i="0" dirty="0">
                <a:solidFill>
                  <a:schemeClr val="tx1"/>
                </a:solidFill>
                <a:effectLst/>
                <a:latin typeface="Times New Roman" panose="02020603050405020304" pitchFamily="18" charset="0"/>
                <a:cs typeface="Times New Roman" panose="02020603050405020304" pitchFamily="18" charset="0"/>
              </a:rPr>
              <a:t>. SDK (Software Development Kit) </a:t>
            </a:r>
            <a:r>
              <a:rPr lang="en-US" b="0" i="0" dirty="0" err="1">
                <a:solidFill>
                  <a:schemeClr val="tx1"/>
                </a:solidFill>
                <a:effectLst/>
                <a:latin typeface="Times New Roman" panose="02020603050405020304" pitchFamily="18" charset="0"/>
                <a:cs typeface="Times New Roman" panose="02020603050405020304" pitchFamily="18" charset="0"/>
              </a:rPr>
              <a:t>diğer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yazılım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dillerinde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ortak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kullanılan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deyim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olarak</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yazılım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geliştirmemiz</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bir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altyapı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sunarken</a:t>
            </a:r>
            <a:r>
              <a:rPr lang="en-US" b="0" i="0" dirty="0">
                <a:solidFill>
                  <a:schemeClr val="tx1"/>
                </a:solidFill>
                <a:effectLst/>
                <a:latin typeface="Times New Roman" panose="02020603050405020304" pitchFamily="18" charset="0"/>
                <a:cs typeface="Times New Roman" panose="02020603050405020304" pitchFamily="18" charset="0"/>
              </a:rPr>
              <a:t> JDK </a:t>
            </a:r>
            <a:r>
              <a:rPr lang="en-US" b="0" i="0" dirty="0" err="1">
                <a:solidFill>
                  <a:schemeClr val="tx1"/>
                </a:solidFill>
                <a:effectLst/>
                <a:latin typeface="Times New Roman" panose="02020603050405020304" pitchFamily="18" charset="0"/>
                <a:cs typeface="Times New Roman" panose="02020603050405020304" pitchFamily="18" charset="0"/>
              </a:rPr>
              <a:t>sadece</a:t>
            </a:r>
            <a:r>
              <a:rPr lang="en-US" b="0" i="0" dirty="0">
                <a:solidFill>
                  <a:schemeClr val="tx1"/>
                </a:solidFill>
                <a:effectLst/>
                <a:latin typeface="Times New Roman" panose="02020603050405020304" pitchFamily="18" charset="0"/>
                <a:cs typeface="Times New Roman" panose="02020603050405020304" pitchFamily="18" charset="0"/>
              </a:rPr>
              <a:t> Java </a:t>
            </a:r>
            <a:r>
              <a:rPr lang="en-US" b="0" i="0" dirty="0" err="1">
                <a:solidFill>
                  <a:schemeClr val="tx1"/>
                </a:solidFill>
                <a:effectLst/>
                <a:latin typeface="Times New Roman" panose="02020603050405020304" pitchFamily="18" charset="0"/>
                <a:cs typeface="Times New Roman" panose="02020603050405020304" pitchFamily="18" charset="0"/>
              </a:rPr>
              <a:t>temelli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programlar</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geliştirmemiz</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için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altyapı</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sunuyor</a:t>
            </a:r>
            <a:r>
              <a:rPr lang="en-US" b="0" i="0"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11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xmlns="" id="{2996B075-A96E-4DBA-822F-D6527A4C4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852" y="1270915"/>
            <a:ext cx="6420644" cy="4859599"/>
          </a:xfrm>
        </p:spPr>
      </p:pic>
    </p:spTree>
    <p:extLst>
      <p:ext uri="{BB962C8B-B14F-4D97-AF65-F5344CB8AC3E}">
        <p14:creationId xmlns:p14="http://schemas.microsoft.com/office/powerpoint/2010/main" val="182883012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131</TotalTime>
  <Words>512</Words>
  <Application>Microsoft Office PowerPoint</Application>
  <PresentationFormat>Geniş ekran</PresentationFormat>
  <Paragraphs>43</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Courier New</vt:lpstr>
      <vt:lpstr>Times New Roman</vt:lpstr>
      <vt:lpstr>Trebuchet MS</vt:lpstr>
      <vt:lpstr>Wingdings 3</vt:lpstr>
      <vt:lpstr>Yüzeyler</vt:lpstr>
      <vt:lpstr>ÖDEV 1</vt:lpstr>
      <vt:lpstr>COMPILER (DERLEYİCİ)</vt:lpstr>
      <vt:lpstr>INTERPRETER (YORUMLAYICI)</vt:lpstr>
      <vt:lpstr>JAVA</vt:lpstr>
      <vt:lpstr>JAVA DİLİNİN BAŞLICA ÖZELLİKLERİ </vt:lpstr>
      <vt:lpstr>JRE (JAVA RUNTIME ENVIRONMENT)</vt:lpstr>
      <vt:lpstr>JVM (JAVA VIRTUAL MACHINE)</vt:lpstr>
      <vt:lpstr>JDK (JAVA DEVOLEPMENT KIT)</vt:lpstr>
      <vt:lpstr>PowerPoint Sunusu</vt:lpstr>
      <vt:lpstr>JAVA 5.0</vt:lpstr>
      <vt:lpstr>JAVA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Hüsna Uygur</dc:creator>
  <cp:lastModifiedBy>Microsoft hesabı</cp:lastModifiedBy>
  <cp:revision>11</cp:revision>
  <dcterms:created xsi:type="dcterms:W3CDTF">2021-05-07T13:26:45Z</dcterms:created>
  <dcterms:modified xsi:type="dcterms:W3CDTF">2021-05-08T10:30:05Z</dcterms:modified>
</cp:coreProperties>
</file>