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6"/>
  </p:notesMasterIdLst>
  <p:sldIdLst>
    <p:sldId id="256" r:id="rId2"/>
    <p:sldId id="341" r:id="rId3"/>
    <p:sldId id="258" r:id="rId4"/>
    <p:sldId id="266" r:id="rId5"/>
    <p:sldId id="259" r:id="rId6"/>
    <p:sldId id="260" r:id="rId7"/>
    <p:sldId id="263" r:id="rId8"/>
    <p:sldId id="262" r:id="rId9"/>
    <p:sldId id="264" r:id="rId10"/>
    <p:sldId id="265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89" r:id="rId34"/>
    <p:sldId id="290" r:id="rId35"/>
    <p:sldId id="274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15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1C3C010-B6CF-4A56-ABFC-EE2EBDCED063}">
          <p14:sldIdLst>
            <p14:sldId id="256"/>
            <p14:sldId id="341"/>
          </p14:sldIdLst>
        </p14:section>
        <p14:section name="Html5" id="{3D719E92-86F9-4D83-8AED-7CE6E5AE6082}">
          <p14:sldIdLst>
            <p14:sldId id="258"/>
            <p14:sldId id="266"/>
            <p14:sldId id="259"/>
            <p14:sldId id="260"/>
            <p14:sldId id="263"/>
            <p14:sldId id="262"/>
          </p14:sldIdLst>
        </p14:section>
        <p14:section name="CSS3" id="{49F0F03A-A472-4796-8C57-6850FBD955E1}">
          <p14:sldIdLst>
            <p14:sldId id="264"/>
            <p14:sldId id="265"/>
            <p14:sldId id="269"/>
            <p14:sldId id="267"/>
            <p14:sldId id="268"/>
          </p14:sldIdLst>
        </p14:section>
        <p14:section name="Bootstrap" id="{58209A6F-1DF6-44B4-A256-DB7FAEE580C4}">
          <p14:sldIdLst>
            <p14:sldId id="270"/>
            <p14:sldId id="271"/>
            <p14:sldId id="272"/>
            <p14:sldId id="273"/>
          </p14:sldIdLst>
        </p14:section>
        <p14:section name="Java SE" id="{270801A8-CB4C-4258-ADC7-382F79E562C7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1"/>
            <p14:sldId id="289"/>
            <p14:sldId id="290"/>
          </p14:sldIdLst>
        </p14:section>
        <p14:section name="Java EE" id="{A091E7D9-5DD8-411B-92E1-BA4F266F916A}">
          <p14:sldIdLst>
            <p14:sldId id="27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Databases" id="{9071986D-E5BF-4EA3-84DC-5375194748C9}">
          <p14:sldIdLst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15"/>
          </p14:sldIdLst>
        </p14:section>
        <p14:section name="Hibernate" id="{2D4E5BFC-6670-4115-B358-7D728C1E4104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F8BA-E349-472D-898E-061702F0F9ED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6CBCA-1619-47E6-9A79-56E7567E4F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00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Java</a:t>
            </a:r>
            <a:r>
              <a:rPr lang="tr-TR" baseline="0" smtClean="0"/>
              <a:t> Full Stack Developer Hamit Mızrak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6CBCA-1619-47E6-9A79-56E7567E4F3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51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Java Full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Develeoper</a:t>
            </a:r>
            <a:r>
              <a:rPr lang="tr-TR" dirty="0"/>
              <a:t> Hamit Mızrak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CB8B-70D4-4B42-BF7A-DE140279C58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93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39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2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74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58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19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3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5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43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81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5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93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7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1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58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B40F92-6670-4DFF-8E4A-5792E079DE1A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1A55-AF13-4AB2-9065-4E296B3B8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45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codatio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ailto:hamitmizrak@gmail.com" TargetMode="External"/><Relationship Id="rId2" Type="http://schemas.openxmlformats.org/officeDocument/2006/relationships/hyperlink" Target="https://egitim.ecodatio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smtClean="0"/>
              <a:t>Advisor,Specialist Java Full Stack Developer</a:t>
            </a:r>
            <a:br>
              <a:rPr lang="tr-TR" sz="4800" smtClean="0"/>
            </a:br>
            <a:r>
              <a:rPr lang="tr-TR" sz="4800" smtClean="0"/>
              <a:t> </a:t>
            </a:r>
            <a:br>
              <a:rPr lang="tr-TR" sz="4800" smtClean="0"/>
            </a:br>
            <a:r>
              <a:rPr lang="tr-TR" sz="4800" smtClean="0"/>
              <a:t>HAMİT MIZRAK</a:t>
            </a:r>
            <a:r>
              <a:rPr lang="tr-TR" smtClean="0"/>
              <a:t/>
            </a:r>
            <a:br>
              <a:rPr lang="tr-TR" smtClean="0"/>
            </a:b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2705035"/>
          </a:xfrm>
        </p:spPr>
        <p:txBody>
          <a:bodyPr/>
          <a:lstStyle/>
          <a:p>
            <a:r>
              <a:rPr lang="tr-TR" dirty="0"/>
              <a:t>                CSS-3 </a:t>
            </a:r>
            <a:br>
              <a:rPr lang="tr-TR" dirty="0"/>
            </a:br>
            <a:r>
              <a:rPr lang="tr-TR" dirty="0"/>
              <a:t>           JAVA FULL STACK DEVELOPER</a:t>
            </a:r>
            <a:br>
              <a:rPr lang="tr-TR" dirty="0"/>
            </a:br>
            <a:r>
              <a:rPr lang="tr-TR" dirty="0"/>
              <a:t>           Hamit Mızrak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079CA83-E510-4B21-8637-19064981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66" y="3101264"/>
            <a:ext cx="5642834" cy="2308936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5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COLOR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color:red</a:t>
            </a:r>
            <a:r>
              <a:rPr lang="tr-TR" dirty="0"/>
              <a:t>;</a:t>
            </a:r>
          </a:p>
          <a:p>
            <a:r>
              <a:rPr lang="tr-TR" dirty="0" err="1"/>
              <a:t>color</a:t>
            </a:r>
            <a:r>
              <a:rPr lang="tr-TR" dirty="0"/>
              <a:t>:#f2f2f2;</a:t>
            </a:r>
          </a:p>
          <a:p>
            <a:r>
              <a:rPr lang="tr-TR" dirty="0" err="1"/>
              <a:t>color</a:t>
            </a:r>
            <a:r>
              <a:rPr lang="tr-TR" dirty="0"/>
              <a:t>:#f2f;</a:t>
            </a:r>
          </a:p>
          <a:p>
            <a:r>
              <a:rPr lang="tr-TR" dirty="0" err="1"/>
              <a:t>color:rgb</a:t>
            </a:r>
            <a:r>
              <a:rPr lang="tr-TR" dirty="0"/>
              <a:t>(1,2,10);</a:t>
            </a:r>
          </a:p>
          <a:p>
            <a:r>
              <a:rPr lang="tr-TR" dirty="0" err="1"/>
              <a:t>Coloe:rgb</a:t>
            </a:r>
            <a:r>
              <a:rPr lang="tr-TR" dirty="0"/>
              <a:t>(2%,5%,6%);</a:t>
            </a:r>
          </a:p>
          <a:p>
            <a:r>
              <a:rPr lang="tr-TR" dirty="0" err="1"/>
              <a:t>color:rgba</a:t>
            </a:r>
            <a:r>
              <a:rPr lang="tr-TR" dirty="0"/>
              <a:t>(1,2,10,0.5); a=</a:t>
            </a:r>
            <a:r>
              <a:rPr lang="tr-TR" dirty="0" err="1"/>
              <a:t>alpha</a:t>
            </a:r>
            <a:endParaRPr lang="tr-TR" dirty="0"/>
          </a:p>
          <a:p>
            <a:r>
              <a:rPr lang="tr-TR" dirty="0"/>
              <a:t>00=siyah</a:t>
            </a:r>
          </a:p>
          <a:p>
            <a:r>
              <a:rPr lang="tr-TR" dirty="0" err="1"/>
              <a:t>ff</a:t>
            </a:r>
            <a:r>
              <a:rPr lang="tr-TR" dirty="0"/>
              <a:t>=beyaz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3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49A0E-E5C9-4AB9-8CA9-6D22747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Box-shadow:1px 2px 3px 4px </a:t>
            </a:r>
            <a:r>
              <a:rPr lang="tr-TR" dirty="0" err="1"/>
              <a:t>rgba</a:t>
            </a:r>
            <a:r>
              <a:rPr lang="tr-TR" dirty="0"/>
              <a:t>(0,0,0,0.4);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1px= X yönünde</a:t>
            </a:r>
          </a:p>
          <a:p>
            <a:pPr marL="0" indent="0">
              <a:buNone/>
            </a:pPr>
            <a:r>
              <a:rPr lang="tr-TR" dirty="0"/>
              <a:t>2px= Y yönünde</a:t>
            </a:r>
          </a:p>
          <a:p>
            <a:pPr marL="0" indent="0">
              <a:buNone/>
            </a:pPr>
            <a:r>
              <a:rPr lang="tr-TR" dirty="0"/>
              <a:t>3px= Puslu</a:t>
            </a:r>
          </a:p>
          <a:p>
            <a:pPr marL="0" indent="0">
              <a:buNone/>
            </a:pPr>
            <a:r>
              <a:rPr lang="tr-TR" dirty="0"/>
              <a:t>4px= Puslu boyutu</a:t>
            </a:r>
          </a:p>
          <a:p>
            <a:pPr marL="0" indent="0">
              <a:buNone/>
            </a:pPr>
            <a:r>
              <a:rPr lang="tr-TR" dirty="0" err="1"/>
              <a:t>Rgba</a:t>
            </a:r>
            <a:r>
              <a:rPr lang="tr-TR" dirty="0"/>
              <a:t>(0,0,0,0.4)  0=</a:t>
            </a:r>
            <a:r>
              <a:rPr lang="tr-TR" dirty="0" err="1"/>
              <a:t>Red</a:t>
            </a:r>
            <a:r>
              <a:rPr lang="tr-TR" dirty="0"/>
              <a:t> 0=</a:t>
            </a:r>
            <a:r>
              <a:rPr lang="tr-TR" dirty="0" err="1"/>
              <a:t>Green</a:t>
            </a:r>
            <a:r>
              <a:rPr lang="tr-TR" dirty="0"/>
              <a:t> 0=Blue 0.4 =</a:t>
            </a:r>
            <a:r>
              <a:rPr lang="tr-TR" dirty="0" err="1"/>
              <a:t>alpha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Transition:width</a:t>
            </a:r>
            <a:r>
              <a:rPr lang="tr-TR" dirty="0"/>
              <a:t> 2s,height 1s ,background 1s;</a:t>
            </a:r>
          </a:p>
          <a:p>
            <a:endParaRPr lang="tr-TR" dirty="0"/>
          </a:p>
          <a:p>
            <a:r>
              <a:rPr lang="tr-TR" dirty="0"/>
              <a:t>Transition-delay:2s;</a:t>
            </a:r>
          </a:p>
          <a:p>
            <a:endParaRPr lang="tr-TR" dirty="0"/>
          </a:p>
          <a:p>
            <a:r>
              <a:rPr lang="tr-TR" dirty="0" err="1"/>
              <a:t>Transition-timing-function</a:t>
            </a:r>
            <a:r>
              <a:rPr lang="tr-TR" dirty="0"/>
              <a:t>: </a:t>
            </a:r>
          </a:p>
          <a:p>
            <a:r>
              <a:rPr lang="tr-TR" dirty="0" err="1"/>
              <a:t>ease</a:t>
            </a:r>
            <a:r>
              <a:rPr lang="tr-TR" dirty="0"/>
              <a:t> , (</a:t>
            </a:r>
            <a:r>
              <a:rPr lang="tr-TR" dirty="0" err="1"/>
              <a:t>default</a:t>
            </a:r>
            <a:r>
              <a:rPr lang="tr-TR" dirty="0"/>
              <a:t>)</a:t>
            </a:r>
          </a:p>
          <a:p>
            <a:r>
              <a:rPr lang="tr-TR" dirty="0" err="1"/>
              <a:t>linear</a:t>
            </a:r>
            <a:r>
              <a:rPr lang="tr-TR" dirty="0"/>
              <a:t>,</a:t>
            </a:r>
          </a:p>
          <a:p>
            <a:r>
              <a:rPr lang="tr-TR" dirty="0" err="1"/>
              <a:t>ease-out</a:t>
            </a:r>
            <a:r>
              <a:rPr lang="tr-TR" dirty="0"/>
              <a:t>,</a:t>
            </a:r>
          </a:p>
          <a:p>
            <a:r>
              <a:rPr lang="tr-TR" dirty="0" err="1"/>
              <a:t>ease</a:t>
            </a:r>
            <a:r>
              <a:rPr lang="tr-TR" dirty="0"/>
              <a:t>-in,</a:t>
            </a:r>
          </a:p>
          <a:p>
            <a:r>
              <a:rPr lang="tr-TR" dirty="0" err="1"/>
              <a:t>ease</a:t>
            </a:r>
            <a:r>
              <a:rPr lang="tr-TR" dirty="0"/>
              <a:t>-in-</a:t>
            </a:r>
            <a:r>
              <a:rPr lang="tr-TR" dirty="0" err="1"/>
              <a:t>out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7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689" y="808733"/>
            <a:ext cx="6580313" cy="2705035"/>
          </a:xfrm>
        </p:spPr>
        <p:txBody>
          <a:bodyPr>
            <a:normAutofit/>
          </a:bodyPr>
          <a:lstStyle/>
          <a:p>
            <a:r>
              <a:rPr lang="tr-TR" dirty="0"/>
              <a:t>BOOTSTRAP </a:t>
            </a:r>
            <a:br>
              <a:rPr lang="tr-TR" dirty="0"/>
            </a:br>
            <a:r>
              <a:rPr lang="tr-TR" dirty="0"/>
              <a:t>JAVA FULL STACK DEVELOPER</a:t>
            </a:r>
            <a:br>
              <a:rPr lang="tr-TR" dirty="0"/>
            </a:br>
            <a:r>
              <a:rPr lang="tr-TR" dirty="0"/>
              <a:t>HAMİT MIZRAK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EA2A2F27-8AAF-4A6F-9110-2F2365270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44" y="3325019"/>
            <a:ext cx="2952750" cy="155257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4326"/>
          </a:xfrm>
        </p:spPr>
        <p:txBody>
          <a:bodyPr/>
          <a:lstStyle/>
          <a:p>
            <a:r>
              <a:rPr lang="tr-TR" dirty="0"/>
              <a:t>WHAT IS BOOTSTRAP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5955"/>
            <a:ext cx="10018713" cy="4507320"/>
          </a:xfrm>
        </p:spPr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açık kaynak kodlu, ücretsiz bir CSS </a:t>
            </a:r>
            <a:r>
              <a:rPr lang="tr-TR" dirty="0" err="1"/>
              <a:t>frameworktür</a:t>
            </a:r>
            <a:r>
              <a:rPr lang="tr-TR" dirty="0"/>
              <a:t>.</a:t>
            </a:r>
          </a:p>
          <a:p>
            <a:r>
              <a:rPr lang="tr-TR" dirty="0" err="1"/>
              <a:t>Bootstrap</a:t>
            </a:r>
            <a:r>
              <a:rPr lang="tr-TR" dirty="0"/>
              <a:t> tasarım aracıdır.</a:t>
            </a:r>
          </a:p>
          <a:p>
            <a:r>
              <a:rPr lang="tr-TR" dirty="0" err="1"/>
              <a:t>Bootstrap</a:t>
            </a:r>
            <a:r>
              <a:rPr lang="tr-TR" dirty="0"/>
              <a:t> yazılımcının resim yapma sanatıdır.</a:t>
            </a:r>
          </a:p>
          <a:p>
            <a:r>
              <a:rPr lang="tr-TR" dirty="0" err="1"/>
              <a:t>Bootstrapte</a:t>
            </a:r>
            <a:r>
              <a:rPr lang="tr-TR" dirty="0"/>
              <a:t> yoğunlukla </a:t>
            </a:r>
            <a:r>
              <a:rPr lang="tr-TR" dirty="0" err="1"/>
              <a:t>class’lar</a:t>
            </a:r>
            <a:r>
              <a:rPr lang="tr-TR" dirty="0"/>
              <a:t> içine yazabileceğimiz </a:t>
            </a:r>
            <a:r>
              <a:rPr lang="tr-TR" dirty="0" err="1"/>
              <a:t>keywordler</a:t>
            </a:r>
            <a:r>
              <a:rPr lang="tr-TR" dirty="0"/>
              <a:t> vardır.</a:t>
            </a:r>
          </a:p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Responsive</a:t>
            </a:r>
            <a:r>
              <a:rPr lang="tr-TR" dirty="0"/>
              <a:t> tasarım yapmak için.</a:t>
            </a:r>
          </a:p>
          <a:p>
            <a:r>
              <a:rPr lang="tr-TR" dirty="0"/>
              <a:t>Html, </a:t>
            </a:r>
            <a:r>
              <a:rPr lang="tr-TR" dirty="0" err="1"/>
              <a:t>css</a:t>
            </a:r>
            <a:r>
              <a:rPr lang="tr-TR" dirty="0"/>
              <a:t> ve </a:t>
            </a:r>
            <a:r>
              <a:rPr lang="tr-TR" dirty="0" err="1"/>
              <a:t>javascript</a:t>
            </a:r>
            <a:r>
              <a:rPr lang="tr-TR" dirty="0"/>
              <a:t> bizlere hazır bir şekilde kullanmamızı sağlar.</a:t>
            </a:r>
          </a:p>
          <a:p>
            <a:r>
              <a:rPr lang="tr-TR" dirty="0"/>
              <a:t>Resmi sitesi: </a:t>
            </a:r>
            <a:r>
              <a:rPr lang="tr-TR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https://getbootstrap.com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tr-TR" dirty="0"/>
              <a:t>Html-</a:t>
            </a:r>
            <a:r>
              <a:rPr lang="tr-TR" dirty="0" err="1"/>
              <a:t>Css</a:t>
            </a:r>
            <a:r>
              <a:rPr lang="tr-TR" dirty="0"/>
              <a:t>-</a:t>
            </a:r>
            <a:r>
              <a:rPr lang="tr-TR" dirty="0" err="1"/>
              <a:t>Js</a:t>
            </a:r>
            <a:r>
              <a:rPr lang="tr-TR" dirty="0"/>
              <a:t> kodlarını yazmadan kullanabileceğimiz bir </a:t>
            </a:r>
            <a:r>
              <a:rPr lang="tr-TR" dirty="0" err="1"/>
              <a:t>framework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8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CDE93-105F-4FE2-8A2E-A16F7669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BUNLARI BİLİYOR MUSUNUZ?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B6F8BE-BAB3-4EBF-8190-281D16B6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623"/>
            <a:ext cx="8596668" cy="4599740"/>
          </a:xfrm>
        </p:spPr>
        <p:txBody>
          <a:bodyPr/>
          <a:lstStyle/>
          <a:p>
            <a:r>
              <a:rPr lang="tr-TR" dirty="0"/>
              <a:t>HTML5</a:t>
            </a:r>
          </a:p>
          <a:p>
            <a:r>
              <a:rPr lang="tr-TR" dirty="0"/>
              <a:t>CSS3</a:t>
            </a:r>
          </a:p>
          <a:p>
            <a:r>
              <a:rPr lang="tr-TR" dirty="0"/>
              <a:t>RESPONSIVE DESIGN</a:t>
            </a:r>
          </a:p>
          <a:p>
            <a:r>
              <a:rPr lang="tr-TR" dirty="0"/>
              <a:t>JAVASCRIPT</a:t>
            </a:r>
          </a:p>
          <a:p>
            <a:r>
              <a:rPr lang="tr-TR" dirty="0"/>
              <a:t>DOM</a:t>
            </a:r>
          </a:p>
          <a:p>
            <a:r>
              <a:rPr lang="tr-TR" dirty="0"/>
              <a:t>JQUERY</a:t>
            </a:r>
          </a:p>
          <a:p>
            <a:r>
              <a:rPr lang="tr-TR" dirty="0"/>
              <a:t>BOOSTRAP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34B374-B1A5-4B57-829B-F7F634B4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6EF43E-CB59-45CE-88FD-DAAC95EE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A73CF9-89EF-4CA5-9ED1-161D4880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tr-TR" dirty="0"/>
              <a:t>BOOTSTRAP NASIL YÜKLENİR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5623"/>
            <a:ext cx="10018713" cy="4345577"/>
          </a:xfrm>
        </p:spPr>
        <p:txBody>
          <a:bodyPr>
            <a:normAutofit/>
          </a:bodyPr>
          <a:lstStyle/>
          <a:p>
            <a:r>
              <a:rPr lang="tr-TR" dirty="0"/>
              <a:t>1-) CDN(Content Delivery Network  [İçerik Teslim Ağı] )  b4-TAB</a:t>
            </a:r>
          </a:p>
          <a:p>
            <a:endParaRPr lang="tr-TR" dirty="0"/>
          </a:p>
          <a:p>
            <a:r>
              <a:rPr lang="tr-TR" dirty="0" err="1"/>
              <a:t>Bootstrapte</a:t>
            </a:r>
            <a:r>
              <a:rPr lang="tr-TR" dirty="0"/>
              <a:t> </a:t>
            </a:r>
            <a:r>
              <a:rPr lang="tr-TR" dirty="0" err="1"/>
              <a:t>minumum</a:t>
            </a:r>
            <a:r>
              <a:rPr lang="tr-TR" dirty="0"/>
              <a:t> olması gereken Kütüphaneler ve sürümleri.</a:t>
            </a:r>
          </a:p>
          <a:p>
            <a:r>
              <a:rPr lang="tr-TR" dirty="0"/>
              <a:t>1-) bootstrap.min.css  (inline tek satırda) (HEAD)</a:t>
            </a:r>
          </a:p>
          <a:p>
            <a:r>
              <a:rPr lang="tr-TR" dirty="0"/>
              <a:t>bootstrap.css (</a:t>
            </a:r>
            <a:r>
              <a:rPr lang="tr-TR" dirty="0" err="1"/>
              <a:t>block</a:t>
            </a:r>
            <a:r>
              <a:rPr lang="tr-TR" dirty="0"/>
              <a:t> şeklinde kodlar ve açık okunabilirliği yüksek)</a:t>
            </a:r>
          </a:p>
          <a:p>
            <a:endParaRPr lang="tr-TR" dirty="0"/>
          </a:p>
          <a:p>
            <a:r>
              <a:rPr lang="tr-TR" dirty="0"/>
              <a:t>2-)jquery.min.js  (</a:t>
            </a:r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err="1"/>
              <a:t>slim</a:t>
            </a:r>
            <a:r>
              <a:rPr lang="tr-TR" dirty="0"/>
              <a:t> versiyonu yerine) yani </a:t>
            </a:r>
            <a:r>
              <a:rPr lang="tr-TR" dirty="0" err="1"/>
              <a:t>slim</a:t>
            </a:r>
            <a:r>
              <a:rPr lang="tr-TR" dirty="0"/>
              <a:t> siliyoruz.</a:t>
            </a:r>
          </a:p>
          <a:p>
            <a:r>
              <a:rPr lang="tr-TR" dirty="0"/>
              <a:t>3-)popper.min.js </a:t>
            </a:r>
          </a:p>
          <a:p>
            <a:r>
              <a:rPr lang="tr-TR" dirty="0"/>
              <a:t>4-)bootstrap.min.js (&lt;/BODY&gt; ÖNCE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823" y="155361"/>
            <a:ext cx="6894306" cy="2365897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sz="7200" dirty="0" smtClean="0"/>
              <a:t>JAVA </a:t>
            </a:r>
            <a:r>
              <a:rPr lang="tr-TR" sz="7200" dirty="0"/>
              <a:t>SE</a:t>
            </a:r>
          </a:p>
        </p:txBody>
      </p:sp>
      <p:sp>
        <p:nvSpPr>
          <p:cNvPr id="12" name="İçerik Yer Tutucus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b="0" u="sng" dirty="0">
                <a:effectLst/>
                <a:hlinkClick r:id="rId2"/>
              </a:rPr>
              <a:t/>
            </a:r>
            <a:br>
              <a:rPr lang="tr-TR" b="0" u="sng" dirty="0">
                <a:effectLst/>
                <a:hlinkClick r:id="rId2"/>
              </a:rPr>
            </a:br>
            <a:r>
              <a:rPr lang="tr-TR" b="0" u="sng" dirty="0" err="1" smtClean="0">
                <a:effectLst/>
                <a:hlinkClick r:id="rId2"/>
              </a:rPr>
              <a:t>Senior</a:t>
            </a:r>
            <a:r>
              <a:rPr lang="tr-TR" b="0" u="sng" dirty="0" smtClean="0">
                <a:effectLst/>
                <a:hlinkClick r:id="rId2"/>
              </a:rPr>
              <a:t> Java Full </a:t>
            </a:r>
            <a:r>
              <a:rPr lang="tr-TR" b="0" u="sng" dirty="0" err="1" smtClean="0">
                <a:effectLst/>
                <a:hlinkClick r:id="rId2"/>
              </a:rPr>
              <a:t>Stack</a:t>
            </a:r>
            <a:r>
              <a:rPr lang="tr-TR" b="0" u="sng" dirty="0" smtClean="0">
                <a:effectLst/>
                <a:hlinkClick r:id="rId2"/>
              </a:rPr>
              <a:t> Developer Hamit Mızrak</a:t>
            </a:r>
            <a:endParaRPr lang="tr-TR" b="0" u="sng" dirty="0">
              <a:effectLst/>
              <a:hlinkClick r:id="rId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680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82C4DC4-92A4-4347-9774-D7796AF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0074D4F-E4F3-47A9-BCA8-88B2A1BD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nedir ? </a:t>
            </a:r>
          </a:p>
          <a:p>
            <a:r>
              <a:rPr lang="tr-TR" dirty="0"/>
              <a:t>Java hakkında genel bilgiler ?</a:t>
            </a:r>
          </a:p>
          <a:p>
            <a:r>
              <a:rPr lang="tr-TR" dirty="0"/>
              <a:t>Java sürümleri </a:t>
            </a:r>
            <a:r>
              <a:rPr lang="tr-TR" dirty="0" smtClean="0"/>
              <a:t>?</a:t>
            </a:r>
          </a:p>
          <a:p>
            <a:r>
              <a:rPr lang="tr-TR" dirty="0" smtClean="0"/>
              <a:t>JDK Kurulumu ,</a:t>
            </a:r>
            <a:r>
              <a:rPr lang="tr-TR" dirty="0" err="1" smtClean="0"/>
              <a:t>Path</a:t>
            </a:r>
            <a:endParaRPr lang="tr-TR" dirty="0" smtClean="0"/>
          </a:p>
          <a:p>
            <a:r>
              <a:rPr lang="tr-TR" dirty="0" err="1" smtClean="0"/>
              <a:t>Eclipse</a:t>
            </a:r>
            <a:r>
              <a:rPr lang="tr-TR" dirty="0" smtClean="0"/>
              <a:t> Kurulumu </a:t>
            </a:r>
            <a:r>
              <a:rPr lang="tr-TR" dirty="0" err="1" smtClean="0"/>
              <a:t>plugin</a:t>
            </a:r>
            <a:r>
              <a:rPr lang="tr-TR" dirty="0" smtClean="0"/>
              <a:t> yüklemek</a:t>
            </a:r>
          </a:p>
          <a:p>
            <a:r>
              <a:rPr lang="tr-TR" dirty="0" smtClean="0"/>
              <a:t>JDK nedir ? JRE nedir ? JVM nedir?</a:t>
            </a:r>
          </a:p>
          <a:p>
            <a:r>
              <a:rPr lang="tr-TR" dirty="0" smtClean="0"/>
              <a:t>PSVM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910092F-7C9B-456E-834E-8FE54861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1CE65F3-0532-403D-8472-62E3FCA8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3B61155-756F-4BFF-A1CF-02B168B2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0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Ben Kimim</a:t>
            </a:r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91" y="1152983"/>
            <a:ext cx="3950900" cy="3950900"/>
          </a:xfrm>
        </p:spPr>
      </p:pic>
    </p:spTree>
    <p:extLst>
      <p:ext uri="{BB962C8B-B14F-4D97-AF65-F5344CB8AC3E}">
        <p14:creationId xmlns:p14="http://schemas.microsoft.com/office/powerpoint/2010/main" val="34183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11531-9EB7-429A-8CD7-C807EF3B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java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C7995-9D92-4138-8329-982B0490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65450" cy="3450613"/>
          </a:xfrm>
        </p:spPr>
        <p:txBody>
          <a:bodyPr/>
          <a:lstStyle/>
          <a:p>
            <a:r>
              <a:rPr lang="tr-TR" dirty="0"/>
              <a:t>Platformdan bağımsız (JVM) </a:t>
            </a:r>
          </a:p>
          <a:p>
            <a:r>
              <a:rPr lang="tr-TR" dirty="0"/>
              <a:t>Yüksek performanslı (IPEA)</a:t>
            </a:r>
          </a:p>
          <a:p>
            <a:r>
              <a:rPr lang="tr-TR" dirty="0"/>
              <a:t>Open </a:t>
            </a:r>
            <a:r>
              <a:rPr lang="tr-TR" dirty="0" err="1"/>
              <a:t>source</a:t>
            </a:r>
            <a:r>
              <a:rPr lang="tr-TR" dirty="0"/>
              <a:t> </a:t>
            </a:r>
          </a:p>
          <a:p>
            <a:r>
              <a:rPr lang="tr-TR" dirty="0"/>
              <a:t>Nesneye yönelik (IPEA)</a:t>
            </a:r>
          </a:p>
          <a:p>
            <a:r>
              <a:rPr lang="tr-TR" dirty="0"/>
              <a:t>Güvenlikli (</a:t>
            </a:r>
            <a:r>
              <a:rPr lang="tr-TR" dirty="0" err="1"/>
              <a:t>private</a:t>
            </a:r>
            <a:r>
              <a:rPr lang="tr-TR" dirty="0"/>
              <a:t>-final)</a:t>
            </a:r>
          </a:p>
          <a:p>
            <a:r>
              <a:rPr lang="tr-TR" dirty="0"/>
              <a:t>Esnek dil (JVM)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4B49FB-2C3D-41EB-9D90-21BB5E29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E3A9E-E2C8-4A67-943B-EAADCA1F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3FFB3-F1FF-49E8-A7B2-897E3E8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1A5352-5DBB-40B5-8DC9-5D7374EA5B31}"/>
              </a:ext>
            </a:extLst>
          </p:cNvPr>
          <p:cNvSpPr txBox="1">
            <a:spLocks/>
          </p:cNvSpPr>
          <p:nvPr/>
        </p:nvSpPr>
        <p:spPr>
          <a:xfrm>
            <a:off x="5852160" y="2032847"/>
            <a:ext cx="610471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Kullanılmayan nesneler silinir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smtClean="0"/>
              <a:t> (eğer son durumda </a:t>
            </a:r>
            <a:r>
              <a:rPr lang="tr-TR" dirty="0" err="1" smtClean="0"/>
              <a:t>null</a:t>
            </a:r>
            <a:r>
              <a:rPr lang="tr-TR" dirty="0" smtClean="0"/>
              <a:t> ise)</a:t>
            </a:r>
          </a:p>
          <a:p>
            <a:endParaRPr lang="tr-TR" dirty="0"/>
          </a:p>
          <a:p>
            <a:r>
              <a:rPr lang="tr-TR" dirty="0" err="1" smtClean="0"/>
              <a:t>Collector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System.gc</a:t>
            </a:r>
            <a:r>
              <a:rPr lang="tr-TR" dirty="0"/>
              <a:t>())</a:t>
            </a:r>
          </a:p>
          <a:p>
            <a:r>
              <a:rPr lang="tr-TR" dirty="0" err="1"/>
              <a:t>Multithreading</a:t>
            </a:r>
            <a:r>
              <a:rPr lang="tr-TR" dirty="0"/>
              <a:t> (</a:t>
            </a:r>
            <a:r>
              <a:rPr lang="tr-TR" dirty="0" err="1"/>
              <a:t>multİ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)</a:t>
            </a:r>
          </a:p>
          <a:p>
            <a:r>
              <a:rPr lang="tr-TR" b="1"/>
              <a:t>Zengin </a:t>
            </a:r>
            <a:r>
              <a:rPr lang="tr-TR" b="1" smtClean="0"/>
              <a:t>A-P-I </a:t>
            </a:r>
            <a:endParaRPr lang="tr-TR" b="1" dirty="0"/>
          </a:p>
          <a:p>
            <a:r>
              <a:rPr lang="tr-TR" b="1" dirty="0"/>
              <a:t>Ücretsiz ve </a:t>
            </a:r>
            <a:r>
              <a:rPr lang="tr-TR" b="1"/>
              <a:t>Güçlü </a:t>
            </a:r>
            <a:r>
              <a:rPr lang="tr-TR" b="1" smtClean="0"/>
              <a:t>IDE(Netbeans-Eclipse-IntelliJ)</a:t>
            </a:r>
            <a:endParaRPr lang="tr-TR" b="1" dirty="0"/>
          </a:p>
          <a:p>
            <a:r>
              <a:rPr lang="tr-TR" b="1"/>
              <a:t>Ücretsiz </a:t>
            </a:r>
            <a:r>
              <a:rPr lang="tr-TR" b="1" smtClean="0"/>
              <a:t>Olması.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92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2BA36B8-F1BD-484A-9C38-E4F3F7CA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5BBAB49-3157-46E4-A876-C4B990B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48714"/>
            <a:ext cx="9291215" cy="4596713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Java</a:t>
            </a:r>
            <a:r>
              <a:rPr lang="tr-TR" dirty="0"/>
              <a:t>, 1991 yılında Sun şirketi çatısı altında </a:t>
            </a:r>
            <a:r>
              <a:rPr lang="tr-TR"/>
              <a:t>kurulan </a:t>
            </a:r>
            <a:r>
              <a:rPr lang="tr-TR" smtClean="0"/>
              <a:t>"Green Team" </a:t>
            </a:r>
            <a:r>
              <a:rPr lang="tr-TR" dirty="0"/>
              <a:t>adlı on üç kişilik bir ekip tarafından hazırlandı. </a:t>
            </a:r>
            <a:r>
              <a:rPr lang="tr-TR" dirty="0" err="1"/>
              <a:t>Green</a:t>
            </a:r>
            <a:r>
              <a:rPr lang="tr-TR" dirty="0"/>
              <a:t> Team, bilişim teknolojileri üzerinde araştırma geliştirme yapmayı hedefleyen bir ekipti. </a:t>
            </a:r>
          </a:p>
          <a:p>
            <a:r>
              <a:rPr lang="tr-TR" smtClean="0"/>
              <a:t>Java"nın </a:t>
            </a:r>
            <a:r>
              <a:rPr lang="tr-TR" dirty="0"/>
              <a:t>doğasında nesne merkezlilik vardır. </a:t>
            </a:r>
          </a:p>
          <a:p>
            <a:r>
              <a:rPr lang="tr-TR" b="1" smtClean="0"/>
              <a:t>Java"nın </a:t>
            </a:r>
            <a:r>
              <a:rPr lang="tr-TR" b="1" dirty="0"/>
              <a:t>Başarılı Olmasındaki Sebepler</a:t>
            </a:r>
            <a:br>
              <a:rPr lang="tr-TR" b="1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Nitelikli bir programlama dili olması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/>
              <a:t>C</a:t>
            </a:r>
            <a:r>
              <a:rPr lang="tr-TR" smtClean="0"/>
              <a:t>++"da </a:t>
            </a:r>
            <a:r>
              <a:rPr lang="tr-TR" dirty="0"/>
              <a:t>olduğu gibi bellek problemlerinin olmaması.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Nesneye yönelik (Object -</a:t>
            </a:r>
            <a:r>
              <a:rPr lang="tr-TR" dirty="0" err="1"/>
              <a:t>Oriented</a:t>
            </a:r>
            <a:r>
              <a:rPr lang="tr-TR" dirty="0"/>
              <a:t>) olması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C/C++/VB dillerinin aksine dinamik olması.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Güvenli olması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Internet uygulamaları için elverişli (</a:t>
            </a:r>
            <a:r>
              <a:rPr lang="tr-TR" dirty="0" err="1"/>
              <a:t>Applet</a:t>
            </a:r>
            <a:r>
              <a:rPr lang="tr-TR" dirty="0"/>
              <a:t>, JSP, </a:t>
            </a:r>
            <a:r>
              <a:rPr lang="tr-TR" dirty="0" err="1"/>
              <a:t>Servlet</a:t>
            </a:r>
            <a:r>
              <a:rPr lang="tr-TR" dirty="0"/>
              <a:t>, EJB, </a:t>
            </a:r>
            <a:r>
              <a:rPr lang="tr-TR" dirty="0" err="1"/>
              <a:t>Corba</a:t>
            </a:r>
            <a:r>
              <a:rPr lang="tr-TR" dirty="0"/>
              <a:t>, </a:t>
            </a:r>
            <a:r>
              <a:rPr lang="tr-TR"/>
              <a:t>RMI</a:t>
            </a:r>
            <a:r>
              <a:rPr lang="tr-TR" smtClean="0"/>
              <a:t>).</a:t>
            </a:r>
          </a:p>
          <a:p>
            <a:r>
              <a:rPr lang="tr-TR" smtClean="0"/>
              <a:t>Web (Servlet ,JSP,JSF,Spring)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Platform bağımsız olması: bir kere yaz her yerde çalıştır 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13EED8-7503-4F01-8097-92AF299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3E44E347-12CD-446E-8450-D7170E4E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B1385F1-D0DF-4616-A04F-27B29503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D0596-9A08-4264-B730-5FF7414B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50" y="192350"/>
            <a:ext cx="8596668" cy="1320800"/>
          </a:xfrm>
        </p:spPr>
        <p:txBody>
          <a:bodyPr/>
          <a:lstStyle/>
          <a:p>
            <a:r>
              <a:rPr lang="tr-TR" dirty="0"/>
              <a:t>Java hakkında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282EB-03C1-41E5-8CE8-02A3A304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04" y="1667323"/>
            <a:ext cx="7296459" cy="3922358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James </a:t>
            </a:r>
            <a:r>
              <a:rPr lang="tr-TR" dirty="0" err="1"/>
              <a:t>Gosling</a:t>
            </a:r>
            <a:endParaRPr lang="tr-TR" dirty="0"/>
          </a:p>
          <a:p>
            <a:r>
              <a:rPr lang="tr-TR" dirty="0"/>
              <a:t>Sun </a:t>
            </a:r>
            <a:r>
              <a:rPr lang="tr-TR" dirty="0" err="1"/>
              <a:t>microsystem</a:t>
            </a:r>
            <a:r>
              <a:rPr lang="tr-TR" dirty="0"/>
              <a:t> tarafından </a:t>
            </a:r>
            <a:r>
              <a:rPr lang="tr-TR"/>
              <a:t>geliştirdi</a:t>
            </a:r>
            <a:r>
              <a:rPr lang="tr-TR" smtClean="0"/>
              <a:t>. (Şimdi oracle satın aldı)</a:t>
            </a:r>
            <a:endParaRPr lang="tr-TR" dirty="0"/>
          </a:p>
          <a:p>
            <a:r>
              <a:rPr lang="tr-TR" dirty="0" err="1"/>
              <a:t>Javanın</a:t>
            </a:r>
            <a:r>
              <a:rPr lang="tr-TR" dirty="0"/>
              <a:t> ilk adı </a:t>
            </a:r>
            <a:r>
              <a:rPr lang="tr-TR" dirty="0">
                <a:solidFill>
                  <a:srgbClr val="FF0000"/>
                </a:solidFill>
              </a:rPr>
              <a:t>OAK</a:t>
            </a:r>
          </a:p>
          <a:p>
            <a:r>
              <a:rPr lang="tr-TR" dirty="0"/>
              <a:t>Java derlendikten sonraki aşamada JVM yüklü olan bütün sistemlerde çalışabilir.</a:t>
            </a:r>
          </a:p>
          <a:p>
            <a:r>
              <a:rPr lang="tr-TR" dirty="0"/>
              <a:t>Java özelliklerini C ve C++ dillerinden miras aldığı özellikleri vardır.</a:t>
            </a:r>
          </a:p>
          <a:p>
            <a:r>
              <a:rPr lang="tr-TR" dirty="0" err="1"/>
              <a:t>Syntax</a:t>
            </a:r>
            <a:r>
              <a:rPr lang="tr-TR" dirty="0"/>
              <a:t> olarak </a:t>
            </a:r>
            <a:r>
              <a:rPr lang="tr-TR" dirty="0">
                <a:solidFill>
                  <a:srgbClr val="FF0000"/>
                </a:solidFill>
              </a:rPr>
              <a:t>C</a:t>
            </a:r>
            <a:r>
              <a:rPr lang="tr-TR" dirty="0"/>
              <a:t> diline benzerlik göstermektedir.</a:t>
            </a:r>
          </a:p>
          <a:p>
            <a:r>
              <a:rPr lang="tr-TR" dirty="0"/>
              <a:t>Nesne olarak ise </a:t>
            </a:r>
            <a:r>
              <a:rPr lang="tr-TR" dirty="0">
                <a:solidFill>
                  <a:srgbClr val="FF0000"/>
                </a:solidFill>
              </a:rPr>
              <a:t>C++ </a:t>
            </a:r>
            <a:r>
              <a:rPr lang="tr-TR" dirty="0"/>
              <a:t>çok yakındır.</a:t>
            </a:r>
          </a:p>
          <a:p>
            <a:r>
              <a:rPr lang="tr-TR" dirty="0"/>
              <a:t>C diline benzerliğinden dolayı </a:t>
            </a:r>
            <a:r>
              <a:rPr lang="tr-TR" dirty="0" err="1"/>
              <a:t>pointer</a:t>
            </a:r>
            <a:r>
              <a:rPr lang="tr-TR" dirty="0"/>
              <a:t> yerine referans</a:t>
            </a:r>
          </a:p>
          <a:p>
            <a:endParaRPr lang="tr-TR" dirty="0"/>
          </a:p>
          <a:p>
            <a:r>
              <a:rPr lang="tr-TR" dirty="0" err="1"/>
              <a:t>Multithreading</a:t>
            </a:r>
            <a:r>
              <a:rPr lang="tr-TR" dirty="0"/>
              <a:t> =aynı anda birden fazla işi yapabilmek</a:t>
            </a:r>
          </a:p>
          <a:p>
            <a:r>
              <a:rPr lang="tr-TR" dirty="0"/>
              <a:t>WORA=Write </a:t>
            </a:r>
            <a:r>
              <a:rPr lang="tr-TR" dirty="0" err="1"/>
              <a:t>Once</a:t>
            </a:r>
            <a:r>
              <a:rPr lang="tr-TR" dirty="0"/>
              <a:t> Run </a:t>
            </a:r>
            <a:r>
              <a:rPr lang="tr-TR" dirty="0" err="1"/>
              <a:t>Anywhere</a:t>
            </a:r>
            <a:endParaRPr lang="tr-TR" dirty="0"/>
          </a:p>
          <a:p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üreten dillerden JDK sistemde çalışıyor)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C2C19-09C1-4D3D-9305-BE3239AA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247F6D-B41B-41CB-BF13-65AEC4AF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C681E-5B32-45A6-804E-2D4AC2F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2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280DC2C-CBBB-4B06-A2E9-AF5FB836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30173"/>
            <a:ext cx="9291215" cy="498032"/>
          </a:xfrm>
        </p:spPr>
        <p:txBody>
          <a:bodyPr>
            <a:normAutofit fontScale="90000"/>
          </a:bodyPr>
          <a:lstStyle/>
          <a:p>
            <a:r>
              <a:rPr lang="tr-TR" dirty="0"/>
              <a:t>Java sürümleri (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5C9ADD5-4ADE-40A5-80A9-B59EDE16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9" y="1145059"/>
            <a:ext cx="11697730" cy="4908421"/>
          </a:xfrm>
        </p:spPr>
        <p:txBody>
          <a:bodyPr>
            <a:normAutofit fontScale="47500" lnSpcReduction="20000"/>
          </a:bodyPr>
          <a:lstStyle/>
          <a:p>
            <a:r>
              <a:rPr lang="tr-TR" b="1" smtClean="0"/>
              <a:t>Java Sürümleri</a:t>
            </a:r>
          </a:p>
          <a:p>
            <a:r>
              <a:rPr lang="tr-TR" b="1" smtClean="0"/>
              <a:t>1991 James Gos…</a:t>
            </a:r>
            <a:endParaRPr lang="tr-TR" b="1" dirty="0"/>
          </a:p>
          <a:p>
            <a:r>
              <a:rPr lang="tr-TR" dirty="0"/>
              <a:t>Basit özelliklere sahip olan Java 1.0 sürümü sonra büyük değişikler yapılarak Java 1.2 çıkarılmıştır. Platform 2 olarak adlandırılan 1.2 </a:t>
            </a:r>
            <a:r>
              <a:rPr lang="tr-TR"/>
              <a:t>sürümü </a:t>
            </a:r>
            <a:endParaRPr lang="tr-TR" smtClean="0"/>
          </a:p>
          <a:p>
            <a:r>
              <a:rPr lang="tr-TR" smtClean="0"/>
              <a:t>bugün </a:t>
            </a:r>
            <a:r>
              <a:rPr lang="tr-TR" dirty="0"/>
              <a:t>hızla gelişerek </a:t>
            </a:r>
            <a:r>
              <a:rPr lang="tr-TR">
                <a:solidFill>
                  <a:srgbClr val="FF0000"/>
                </a:solidFill>
              </a:rPr>
              <a:t>Java </a:t>
            </a:r>
            <a:r>
              <a:rPr lang="tr-TR" smtClean="0">
                <a:solidFill>
                  <a:srgbClr val="FF0000"/>
                </a:solidFill>
              </a:rPr>
              <a:t>15 </a:t>
            </a:r>
            <a:r>
              <a:rPr lang="tr-TR" smtClean="0"/>
              <a:t>(Ocak 2021)"e </a:t>
            </a:r>
            <a:r>
              <a:rPr lang="tr-TR" dirty="0"/>
              <a:t>kadar gelmiştir. </a:t>
            </a:r>
          </a:p>
          <a:p>
            <a:r>
              <a:rPr lang="tr-TR" dirty="0"/>
              <a:t>1995 –, ilk </a:t>
            </a:r>
            <a:r>
              <a:rPr lang="tr-TR" dirty="0" err="1"/>
              <a:t>Applet</a:t>
            </a:r>
            <a:r>
              <a:rPr lang="tr-TR" dirty="0"/>
              <a:t> teknolojisi</a:t>
            </a:r>
          </a:p>
          <a:p>
            <a:r>
              <a:rPr lang="tr-TR" dirty="0"/>
              <a:t>1996 – Java Development Kit (JDK) 1.0 çıktı. Temel Seviye. </a:t>
            </a:r>
            <a:r>
              <a:rPr lang="tr-TR" dirty="0" err="1"/>
              <a:t>Ex</a:t>
            </a:r>
            <a:r>
              <a:rPr lang="tr-TR" dirty="0"/>
              <a:t> GUI  I/O</a:t>
            </a:r>
          </a:p>
          <a:p>
            <a:r>
              <a:rPr lang="tr-TR" dirty="0"/>
              <a:t>1997 – JDK 1.1 çıkartıldı. Bu sürümde Java GUI, </a:t>
            </a:r>
            <a:r>
              <a:rPr lang="tr-TR" dirty="0" err="1"/>
              <a:t>veritabanı</a:t>
            </a:r>
            <a:r>
              <a:rPr lang="tr-TR" dirty="0"/>
              <a:t> erişimi için JDBC, dağınık nesneler için RMI ve daha bir çok yeni gelişmeler eklendi.</a:t>
            </a:r>
          </a:p>
          <a:p>
            <a:r>
              <a:rPr lang="tr-TR" dirty="0"/>
              <a:t>1998 – JDK 1.2</a:t>
            </a:r>
          </a:p>
          <a:p>
            <a:r>
              <a:rPr lang="tr-TR" dirty="0"/>
              <a:t>1999 – Java </a:t>
            </a:r>
            <a:r>
              <a:rPr lang="tr-TR"/>
              <a:t>teknolojisi </a:t>
            </a:r>
            <a:r>
              <a:rPr lang="tr-TR" smtClean="0"/>
              <a:t>J2SE(Standart </a:t>
            </a:r>
            <a:r>
              <a:rPr lang="tr-TR"/>
              <a:t>Edition</a:t>
            </a:r>
            <a:r>
              <a:rPr lang="tr-TR" smtClean="0"/>
              <a:t>), J2EE(Enterprise Edition) </a:t>
            </a:r>
            <a:r>
              <a:rPr lang="tr-TR" dirty="0"/>
              <a:t>ve J2ME(Java Micro Edition) </a:t>
            </a:r>
          </a:p>
          <a:p>
            <a:r>
              <a:rPr lang="tr-TR" dirty="0"/>
              <a:t>2000 – </a:t>
            </a:r>
            <a:r>
              <a:rPr lang="tr-TR" dirty="0" err="1"/>
              <a:t>HotSpot</a:t>
            </a:r>
            <a:r>
              <a:rPr lang="tr-TR" dirty="0"/>
              <a:t> </a:t>
            </a:r>
            <a:r>
              <a:rPr lang="tr-TR"/>
              <a:t>JVM </a:t>
            </a:r>
            <a:r>
              <a:rPr lang="tr-TR" smtClean="0"/>
              <a:t>çıkarldı</a:t>
            </a:r>
            <a:endParaRPr lang="tr-TR" dirty="0"/>
          </a:p>
          <a:p>
            <a:r>
              <a:rPr lang="tr-TR" dirty="0"/>
              <a:t>2004 – İlk önce 1.5 olarak </a:t>
            </a:r>
            <a:r>
              <a:rPr lang="tr-TR" dirty="0" err="1"/>
              <a:t>duyrulan</a:t>
            </a:r>
            <a:r>
              <a:rPr lang="tr-TR" dirty="0"/>
              <a:t> Java 5.0 sürümü çıktı, adı </a:t>
            </a:r>
            <a:r>
              <a:rPr lang="tr-TR" dirty="0" err="1"/>
              <a:t>Tiger</a:t>
            </a:r>
            <a:r>
              <a:rPr lang="tr-TR" dirty="0"/>
              <a:t> Projesi olan bu sürümde </a:t>
            </a:r>
          </a:p>
          <a:p>
            <a:r>
              <a:rPr lang="tr-TR" dirty="0"/>
              <a:t>2006 – Java 6 (</a:t>
            </a:r>
            <a:r>
              <a:rPr lang="tr-TR" dirty="0" err="1"/>
              <a:t>Mustang</a:t>
            </a:r>
            <a:r>
              <a:rPr lang="tr-TR" dirty="0"/>
              <a:t> Projesi) ile Grafiksel altyapı ve sanal makine  yenilikler </a:t>
            </a:r>
          </a:p>
          <a:p>
            <a:r>
              <a:rPr lang="tr-TR" dirty="0"/>
              <a:t>2011 – Java 7 sürümü çıktı.</a:t>
            </a:r>
          </a:p>
          <a:p>
            <a:r>
              <a:rPr lang="tr-TR" dirty="0"/>
              <a:t>2014 – Java 8 Sürümü (OTN) çıktı. </a:t>
            </a:r>
            <a:r>
              <a:rPr lang="en-US" dirty="0"/>
              <a:t>Lambda expressions, Functional interfaces, Method references, Stream API</a:t>
            </a:r>
            <a:endParaRPr lang="tr-TR" dirty="0"/>
          </a:p>
          <a:p>
            <a:r>
              <a:rPr lang="tr-TR" dirty="0"/>
              <a:t>2017 – Java 9 Sürümü </a:t>
            </a:r>
            <a:r>
              <a:rPr lang="tr-TR" b="1" dirty="0"/>
              <a:t> </a:t>
            </a:r>
            <a:r>
              <a:rPr lang="tr-TR" b="1" dirty="0" err="1"/>
              <a:t>JShell</a:t>
            </a:r>
            <a:r>
              <a:rPr lang="tr-TR" b="1" dirty="0"/>
              <a:t>(Java Shell)</a:t>
            </a:r>
            <a:r>
              <a:rPr lang="tr-TR" dirty="0"/>
              <a:t> ile REPL(Read-</a:t>
            </a:r>
            <a:r>
              <a:rPr lang="tr-TR" dirty="0" err="1"/>
              <a:t>Eval</a:t>
            </a:r>
            <a:r>
              <a:rPr lang="tr-TR" dirty="0"/>
              <a:t>-</a:t>
            </a:r>
            <a:r>
              <a:rPr lang="tr-TR" dirty="0" err="1"/>
              <a:t>Print-Loop</a:t>
            </a:r>
            <a:r>
              <a:rPr lang="tr-TR" dirty="0"/>
              <a:t>) aracı geliştirildi Çöp toplayıcı iyileştirmeleri Daha iyi </a:t>
            </a:r>
            <a:r>
              <a:rPr lang="tr-TR" dirty="0" err="1"/>
              <a:t>Javadoc</a:t>
            </a:r>
            <a:endParaRPr lang="tr-TR" dirty="0"/>
          </a:p>
          <a:p>
            <a:r>
              <a:rPr lang="tr-TR" dirty="0"/>
              <a:t>2018(Mart)  – Java 10 Sürümü </a:t>
            </a:r>
            <a:r>
              <a:rPr lang="tr-TR" b="1" dirty="0" err="1"/>
              <a:t>variable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r>
              <a:rPr lang="tr-TR" b="1" dirty="0"/>
              <a:t> </a:t>
            </a:r>
            <a:r>
              <a:rPr lang="tr-TR" b="1" dirty="0" err="1"/>
              <a:t>inference</a:t>
            </a:r>
            <a:r>
              <a:rPr lang="tr-TR" b="1" dirty="0"/>
              <a:t> </a:t>
            </a:r>
            <a:r>
              <a:rPr lang="tr-TR" i="1" dirty="0"/>
              <a:t>var liste = </a:t>
            </a:r>
            <a:r>
              <a:rPr lang="tr-TR" i="1" dirty="0" err="1"/>
              <a:t>new</a:t>
            </a:r>
            <a:r>
              <a:rPr lang="tr-TR" i="1" dirty="0"/>
              <a:t> </a:t>
            </a:r>
            <a:r>
              <a:rPr lang="tr-TR" i="1" dirty="0" err="1"/>
              <a:t>ArrayList</a:t>
            </a:r>
            <a:r>
              <a:rPr lang="tr-TR" i="1" dirty="0"/>
              <a:t>&lt;</a:t>
            </a:r>
            <a:r>
              <a:rPr lang="tr-TR" i="1" dirty="0" err="1"/>
              <a:t>Integer</a:t>
            </a:r>
            <a:r>
              <a:rPr lang="tr-TR" i="1" dirty="0"/>
              <a:t>&gt;()  </a:t>
            </a:r>
            <a:r>
              <a:rPr lang="tr-TR" i="1" dirty="0" err="1"/>
              <a:t>Garbarage</a:t>
            </a:r>
            <a:r>
              <a:rPr lang="tr-TR" i="1" dirty="0"/>
              <a:t> </a:t>
            </a:r>
            <a:r>
              <a:rPr lang="tr-TR" i="1" dirty="0" err="1"/>
              <a:t>collector</a:t>
            </a:r>
            <a:r>
              <a:rPr lang="tr-TR" i="1" dirty="0"/>
              <a:t> daha güçlü</a:t>
            </a:r>
            <a:endParaRPr lang="tr-TR" dirty="0"/>
          </a:p>
          <a:p>
            <a:r>
              <a:rPr lang="tr-TR" dirty="0"/>
              <a:t>2018(Eylül) – Java 11 Sürümü</a:t>
            </a:r>
          </a:p>
          <a:p>
            <a:r>
              <a:rPr lang="tr-TR" dirty="0"/>
              <a:t>2019(Mart) –Java </a:t>
            </a:r>
            <a:r>
              <a:rPr lang="tr-TR"/>
              <a:t>12 </a:t>
            </a:r>
            <a:r>
              <a:rPr lang="tr-TR" smtClean="0"/>
              <a:t>Sürümü</a:t>
            </a:r>
          </a:p>
          <a:p>
            <a:r>
              <a:rPr lang="tr-TR" smtClean="0"/>
              <a:t>2020(Ocak) –Java 15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7043B18-2F01-433A-858C-32F8D90D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C022049-D40B-4EF6-B829-3711E3E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6F885A1-478C-43C1-BF5D-B7AE13F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Ocak 2021  – Java SE 15</a:t>
            </a:r>
          </a:p>
          <a:p>
            <a:r>
              <a:rPr lang="tr-TR" smtClean="0"/>
              <a:t>Ocak 2021  - Servlet  4</a:t>
            </a:r>
          </a:p>
          <a:p>
            <a:r>
              <a:rPr lang="tr-TR" smtClean="0"/>
              <a:t>Ocak 2021  - Java EE 5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0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1DE2ED5-C7DA-43BD-AE29-FCC6CE8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Interpreter </a:t>
            </a:r>
            <a:r>
              <a:rPr lang="tr-TR" dirty="0" err="1"/>
              <a:t>compıler</a:t>
            </a:r>
            <a:r>
              <a:rPr lang="tr-TR" dirty="0"/>
              <a:t> </a:t>
            </a:r>
            <a:r>
              <a:rPr lang="tr-TR" dirty="0" err="1"/>
              <a:t>jıt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BD09112-4342-40D2-AF83-EB23899F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1440123"/>
            <a:ext cx="9291215" cy="4357817"/>
          </a:xfrm>
        </p:spPr>
        <p:txBody>
          <a:bodyPr>
            <a:normAutofit fontScale="77500" lnSpcReduction="20000"/>
          </a:bodyPr>
          <a:lstStyle/>
          <a:p>
            <a:endParaRPr lang="tr-TR" dirty="0"/>
          </a:p>
          <a:p>
            <a:r>
              <a:rPr lang="tr-TR" dirty="0">
                <a:solidFill>
                  <a:schemeClr val="accent2"/>
                </a:solidFill>
              </a:rPr>
              <a:t>COMPILER</a:t>
            </a:r>
            <a:r>
              <a:rPr lang="tr-TR" dirty="0"/>
              <a:t> :yüksek seviye bir programlama dilinde yazılmış bir kaynak kodun, başka bir dile veya bilgisayarın/işlemcinin anlayabileceği makine diline tercümesini yapan bir programdır.</a:t>
            </a:r>
          </a:p>
          <a:p>
            <a:endParaRPr lang="tr-TR" dirty="0"/>
          </a:p>
          <a:p>
            <a:r>
              <a:rPr lang="tr-TR" dirty="0" err="1" smtClean="0">
                <a:solidFill>
                  <a:schemeClr val="accent2"/>
                </a:solidFill>
              </a:rPr>
              <a:t>INTERPRETER:</a:t>
            </a:r>
            <a:r>
              <a:rPr lang="tr-TR" b="1" dirty="0" err="1" smtClean="0">
                <a:solidFill>
                  <a:schemeClr val="accent2"/>
                </a:solidFill>
              </a:rPr>
              <a:t>Yorumlayıcı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smtClean="0"/>
              <a:t>(Interpreter)</a:t>
            </a:r>
            <a:r>
              <a:rPr lang="tr-TR" dirty="0" smtClean="0"/>
              <a:t>, girdi olarak program için olan verilerle birlikte kaynak kodu alan, ve kaynak programı satır </a:t>
            </a:r>
            <a:r>
              <a:rPr lang="tr-TR" dirty="0" err="1" smtClean="0"/>
              <a:t>satır</a:t>
            </a:r>
            <a:r>
              <a:rPr lang="tr-TR" dirty="0" smtClean="0"/>
              <a:t> yürüten bir </a:t>
            </a:r>
            <a:r>
              <a:rPr lang="tr-TR" dirty="0" err="1" smtClean="0"/>
              <a:t>programdır.Örnek</a:t>
            </a:r>
            <a:r>
              <a:rPr lang="tr-TR" dirty="0" smtClean="0"/>
              <a:t> olarak Java yorumlayıcısı </a:t>
            </a:r>
            <a:r>
              <a:rPr lang="tr-TR" b="1" dirty="0" err="1" smtClean="0"/>
              <a:t>java</a:t>
            </a:r>
            <a:r>
              <a:rPr lang="tr-TR" b="1" dirty="0" smtClean="0"/>
              <a:t> </a:t>
            </a:r>
            <a:r>
              <a:rPr lang="tr-TR" dirty="0" smtClean="0"/>
              <a:t>verilebilir.</a:t>
            </a:r>
            <a:r>
              <a:rPr lang="tr-TR" b="1" dirty="0" smtClean="0"/>
              <a:t> Java </a:t>
            </a:r>
            <a:r>
              <a:rPr lang="tr-TR" i="1" dirty="0" smtClean="0"/>
              <a:t>.</a:t>
            </a:r>
            <a:r>
              <a:rPr lang="tr-TR" i="1" dirty="0" err="1" smtClean="0"/>
              <a:t>class</a:t>
            </a:r>
            <a:r>
              <a:rPr lang="tr-TR" dirty="0" smtClean="0"/>
              <a:t> uzantılı dosyayı üzerinde çalıştığı makinede çalıştırılabilecek olan doğal makine </a:t>
            </a:r>
            <a:r>
              <a:rPr lang="tr-TR" smtClean="0"/>
              <a:t>kodlarına çevirir.Java"da </a:t>
            </a:r>
            <a:r>
              <a:rPr lang="tr-TR" dirty="0" smtClean="0"/>
              <a:t>derleyici ve yorumlayıcı beraber çalışır. Yani, önce oluşturulan kaynak koddan bir ara kod (</a:t>
            </a:r>
            <a:r>
              <a:rPr lang="tr-TR" dirty="0" err="1" smtClean="0"/>
              <a:t>bytecode</a:t>
            </a:r>
            <a:r>
              <a:rPr lang="tr-TR" dirty="0" smtClean="0"/>
              <a:t>) üretilmek için derlenir. Daha sonra bu derlenen </a:t>
            </a:r>
            <a:r>
              <a:rPr lang="tr-TR" dirty="0" err="1" smtClean="0"/>
              <a:t>bytecode</a:t>
            </a:r>
            <a:r>
              <a:rPr lang="tr-TR" dirty="0" smtClean="0"/>
              <a:t> Java Sanal Makinesi (JVM) üzerinde yorumlanarak yürütülür.</a:t>
            </a:r>
          </a:p>
          <a:p>
            <a:endParaRPr lang="tr-TR" dirty="0"/>
          </a:p>
          <a:p>
            <a:r>
              <a:rPr lang="tr-TR" dirty="0">
                <a:solidFill>
                  <a:schemeClr val="accent2"/>
                </a:solidFill>
              </a:rPr>
              <a:t>JIT derleyici (</a:t>
            </a:r>
            <a:r>
              <a:rPr lang="tr-TR" dirty="0" err="1">
                <a:solidFill>
                  <a:schemeClr val="accent2"/>
                </a:solidFill>
              </a:rPr>
              <a:t>Just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In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Tıme</a:t>
            </a:r>
            <a:r>
              <a:rPr lang="tr-TR" dirty="0">
                <a:solidFill>
                  <a:schemeClr val="accent2"/>
                </a:solidFill>
              </a:rPr>
              <a:t>) </a:t>
            </a:r>
            <a:r>
              <a:rPr lang="tr-TR" dirty="0"/>
              <a:t>:(JVM) altında çalışan bir COMPİLERDIR. Bu derleyicinin :çalıştırılacak </a:t>
            </a:r>
            <a:r>
              <a:rPr lang="tr-TR" dirty="0" err="1"/>
              <a:t>bytecode</a:t>
            </a:r>
            <a:r>
              <a:rPr lang="tr-TR" dirty="0"/>
              <a:t> un sadece kullanılacak kısmının derlenerek çalıştırılmasını amaçlıyor. Diğer kısımlar kolayca yorumlanıyor. Bu durumda tekrar tam derleme gerekmediği için tekrar tekrar aynı işlemlere gerek kalmadığı için hız artışı sağlamış </a:t>
            </a:r>
            <a:r>
              <a:rPr lang="tr-TR" dirty="0" err="1"/>
              <a:t>oluyoruz.Bu</a:t>
            </a:r>
            <a:r>
              <a:rPr lang="tr-TR" dirty="0"/>
              <a:t> da </a:t>
            </a:r>
            <a:r>
              <a:rPr lang="tr-TR" dirty="0" err="1"/>
              <a:t>Perfonmansını</a:t>
            </a:r>
            <a:r>
              <a:rPr lang="tr-TR" dirty="0"/>
              <a:t> artırıyor.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42F3850-2BD2-4CFF-B990-34139ED5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6B39FFB-A9C6-439C-A09C-A6B4215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C45474E-C68E-4C78-B2CE-C2819C20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FAEB5-1817-48A6-A0D3-EB9C8602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JVM 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035C7-D601-4295-9D9F-957B361D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kodlarını derledikten sonra makine diline çevrilir buna makine dilinin anlayacağı kodlara BYTE CODE denir. Bu </a:t>
            </a:r>
            <a:r>
              <a:rPr lang="tr-TR" dirty="0" err="1"/>
              <a:t>byte</a:t>
            </a:r>
            <a:r>
              <a:rPr lang="tr-TR" dirty="0"/>
              <a:t> kodlar ile </a:t>
            </a:r>
            <a:r>
              <a:rPr lang="tr-TR" dirty="0" err="1"/>
              <a:t>java</a:t>
            </a:r>
            <a:r>
              <a:rPr lang="tr-TR" dirty="0"/>
              <a:t> platformdan bağımsız olarak çalışmaktadır.</a:t>
            </a:r>
          </a:p>
          <a:p>
            <a:r>
              <a:rPr lang="tr-TR" dirty="0"/>
              <a:t>JVM :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codeslerdan</a:t>
            </a:r>
            <a:r>
              <a:rPr lang="tr-TR" dirty="0"/>
              <a:t> sonra alıp </a:t>
            </a:r>
            <a:r>
              <a:rPr lang="tr-TR" dirty="0" err="1"/>
              <a:t>cross</a:t>
            </a:r>
            <a:r>
              <a:rPr lang="tr-TR" dirty="0"/>
              <a:t> platformlara çevriliyordu.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D8D122-BCF8-438D-A787-7C6D5A93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25BF7D-A7D4-4217-9C3F-903CBEA2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B02607-167A-48DA-BB91-9A4390C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AF051-D18F-4DBF-A65B-20AAAAA0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jre</a:t>
            </a:r>
            <a:r>
              <a:rPr lang="tr-TR" dirty="0"/>
              <a:t> (JAVA RUNTIME </a:t>
            </a:r>
            <a:r>
              <a:rPr lang="tr-TR" dirty="0" err="1"/>
              <a:t>envıronment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37267-0252-4E3E-B754-AA20374F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kodları derlendikten sonra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codeslere</a:t>
            </a:r>
            <a:r>
              <a:rPr lang="tr-TR" dirty="0"/>
              <a:t> dönüştürülür. Bunu yapan mekanizmaya JRE diyoruz.</a:t>
            </a:r>
          </a:p>
          <a:p>
            <a:endParaRPr lang="tr-TR" dirty="0"/>
          </a:p>
          <a:p>
            <a:r>
              <a:rPr lang="tr-TR" dirty="0"/>
              <a:t>DİKKAT: JRE her zaman JDK sürümünde yüksek olması gerekir.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</a:t>
            </a:r>
            <a:r>
              <a:rPr lang="tr-TR" dirty="0" err="1"/>
              <a:t>api</a:t>
            </a:r>
            <a:endParaRPr lang="tr-TR" dirty="0"/>
          </a:p>
          <a:p>
            <a:r>
              <a:rPr lang="tr-TR" dirty="0"/>
              <a:t>Libraries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Jre</a:t>
            </a:r>
            <a:r>
              <a:rPr lang="tr-TR" dirty="0"/>
              <a:t>=</a:t>
            </a:r>
            <a:r>
              <a:rPr lang="tr-TR" dirty="0" err="1"/>
              <a:t>jvm+Java</a:t>
            </a:r>
            <a:r>
              <a:rPr lang="tr-TR" dirty="0"/>
              <a:t> </a:t>
            </a:r>
            <a:r>
              <a:rPr lang="tr-TR" dirty="0" err="1"/>
              <a:t>Api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81B51F-52C1-46E1-A173-8BE32A46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9731AC-8D21-4FBE-9FA2-2C4F000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FBB641-F120-4D7C-9FEB-8389C369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0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B80B-7DAA-43CC-A157-6399D432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Jdk</a:t>
            </a:r>
            <a:r>
              <a:rPr lang="tr-TR" dirty="0"/>
              <a:t> (JAVA DEVELOPMENT 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63FBE-BE6D-4888-A881-C087AB1F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geliştirmek için kullanıyoruz.</a:t>
            </a:r>
          </a:p>
          <a:p>
            <a:r>
              <a:rPr lang="tr-TR" dirty="0" err="1"/>
              <a:t>Debug</a:t>
            </a:r>
            <a:endParaRPr lang="tr-TR" dirty="0"/>
          </a:p>
          <a:p>
            <a:r>
              <a:rPr lang="tr-TR" dirty="0" err="1"/>
              <a:t>Compile</a:t>
            </a:r>
            <a:endParaRPr lang="tr-TR" dirty="0"/>
          </a:p>
          <a:p>
            <a:endParaRPr lang="tr-TR" dirty="0"/>
          </a:p>
          <a:p>
            <a:r>
              <a:rPr lang="tr-TR" smtClean="0"/>
              <a:t>Jdk=jvm(interpreter+JIT) + jre(lib-api) + </a:t>
            </a:r>
            <a:r>
              <a:rPr lang="tr-TR" dirty="0" err="1"/>
              <a:t>debug+compile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FE9C41-1BD5-4AEC-AEBC-0FD5C1D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A5972D-BA8F-436C-822C-C66794A0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6661F1-9623-457D-8347-0BFCD17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6A33B-953C-4F09-9903-E1CC4470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  </a:t>
            </a:r>
            <a:r>
              <a:rPr lang="tr-TR" dirty="0" err="1"/>
              <a:t>Jvm</a:t>
            </a:r>
            <a:r>
              <a:rPr lang="tr-TR" dirty="0"/>
              <a:t> – </a:t>
            </a:r>
            <a:r>
              <a:rPr lang="tr-TR" dirty="0" err="1"/>
              <a:t>jre</a:t>
            </a:r>
            <a:r>
              <a:rPr lang="tr-TR" dirty="0"/>
              <a:t> - </a:t>
            </a:r>
            <a:r>
              <a:rPr lang="tr-TR" dirty="0" err="1"/>
              <a:t>jdk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88E10-8239-4A49-A0D4-03A78542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JVM=</a:t>
            </a:r>
            <a:r>
              <a:rPr lang="tr-TR" dirty="0" err="1"/>
              <a:t>Jit</a:t>
            </a:r>
            <a:r>
              <a:rPr lang="tr-TR" dirty="0"/>
              <a:t> +</a:t>
            </a:r>
            <a:r>
              <a:rPr lang="tr-TR" dirty="0" err="1"/>
              <a:t>interpreter</a:t>
            </a:r>
            <a:endParaRPr lang="tr-TR" dirty="0"/>
          </a:p>
          <a:p>
            <a:endParaRPr lang="tr-TR" dirty="0"/>
          </a:p>
          <a:p>
            <a:r>
              <a:rPr lang="tr-TR" dirty="0"/>
              <a:t>JRE=JVM+(Java </a:t>
            </a:r>
            <a:r>
              <a:rPr lang="tr-TR" dirty="0" err="1"/>
              <a:t>API+Libraries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JDK=JRE+JVM+(</a:t>
            </a:r>
            <a:r>
              <a:rPr lang="tr-TR" dirty="0" err="1"/>
              <a:t>debug+compile</a:t>
            </a:r>
            <a:r>
              <a:rPr lang="tr-TR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487C49-2285-458F-8622-F5C92A08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6594B-9A28-4D1C-B8B0-1D703951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7441A9-3B9C-489E-B931-C26E5ED9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9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2FDF9410-E530-4E71-A2C0-4C24B48964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AEDF1-BED3-4249-B4DD-A483E001E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2215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tr-TR" sz="3600" dirty="0"/>
              <a:t>DERS-1</a:t>
            </a:r>
            <a:br>
              <a:rPr lang="tr-TR" sz="3600" dirty="0"/>
            </a:br>
            <a:r>
              <a:rPr lang="tr-TR" sz="3600" dirty="0"/>
              <a:t>HTML5</a:t>
            </a:r>
            <a:r>
              <a:rPr lang="tr-TR" sz="3600"/>
              <a:t/>
            </a:r>
            <a:br>
              <a:rPr lang="tr-TR" sz="3600"/>
            </a:br>
            <a:r>
              <a:rPr lang="tr-TR" sz="3600" dirty="0"/>
              <a:t/>
            </a:r>
            <a:br>
              <a:rPr lang="tr-TR" sz="3600" dirty="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8E79F5-31E5-485F-B391-DD64F2D4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78595"/>
            <a:ext cx="8686800" cy="595186"/>
          </a:xfrm>
        </p:spPr>
        <p:txBody>
          <a:bodyPr>
            <a:normAutofit/>
          </a:bodyPr>
          <a:lstStyle/>
          <a:p>
            <a:r>
              <a:rPr lang="tr-TR" dirty="0"/>
              <a:t>JAVA FULL STACK DEVELOPER HAMİT </a:t>
            </a:r>
            <a:r>
              <a:rPr lang="tr-TR"/>
              <a:t>MIZRAK </a:t>
            </a:r>
            <a:r>
              <a:rPr lang="tr-TR" smtClean="0"/>
              <a:t>2021</a:t>
            </a:r>
            <a:endParaRPr lang="tr-TR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3268B1E-8861-4702-9529-5A8FB23A6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0">
            <a:extLst>
              <a:ext uri="{FF2B5EF4-FFF2-40B4-BE49-F238E27FC236}">
                <a16:creationId xmlns:a16="http://schemas.microsoft.com/office/drawing/2014/main" xmlns="" id="{BC6646AE-8FD6-411E-8640-6CCB250D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52966" y="493407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76C77D-4FC3-45E0-A643-9B634A2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B02B-C752-447B-B676-F38239182074}" type="datetime1">
              <a:rPr lang="tr-TR" smtClean="0"/>
              <a:t>12.03.2021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CC8CB8-A017-473E-9F19-6C159468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3945FE-EB68-431E-932D-EE9041C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DFD0BC-7EB9-423A-9E06-E03F2F13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27" y="3125895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32BE-742E-4198-B688-246DC76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– JRE - JVM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B386B4C-C5FA-4AA1-9756-820348AE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96" y="473256"/>
            <a:ext cx="4785436" cy="50893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42404B-27C7-410C-838E-52183CC5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6F2877-50EF-4351-8B15-4ACD17EE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A834C6-B28B-4A69-A498-DC7E8568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4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65DD264-FF12-49B5-A22A-0E5DC0DB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psvm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460B9F8-59C5-45A8-B3E5-80CE3671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PSVM nedir?</a:t>
            </a:r>
          </a:p>
          <a:p>
            <a:r>
              <a:rPr lang="tr-TR" dirty="0" err="1"/>
              <a:t>Public</a:t>
            </a:r>
            <a:r>
              <a:rPr lang="tr-TR" dirty="0"/>
              <a:t> =erişim belirleyici</a:t>
            </a:r>
          </a:p>
          <a:p>
            <a:r>
              <a:rPr lang="tr-TR" dirty="0" err="1"/>
              <a:t>Static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oluşturmadan  </a:t>
            </a:r>
            <a:r>
              <a:rPr lang="tr-TR" dirty="0" err="1"/>
              <a:t>classın</a:t>
            </a:r>
            <a:r>
              <a:rPr lang="tr-TR" dirty="0"/>
              <a:t> bir değişkeni haline geliyor.</a:t>
            </a:r>
          </a:p>
          <a:p>
            <a:r>
              <a:rPr lang="tr-TR" dirty="0" err="1"/>
              <a:t>Void</a:t>
            </a:r>
            <a:r>
              <a:rPr lang="tr-TR" dirty="0"/>
              <a:t> = dönüşsüz </a:t>
            </a:r>
          </a:p>
          <a:p>
            <a:r>
              <a:rPr lang="tr-TR" dirty="0"/>
              <a:t>Main=metot ismi</a:t>
            </a:r>
          </a:p>
          <a:p>
            <a:r>
              <a:rPr lang="tr-TR" dirty="0" err="1"/>
              <a:t>String</a:t>
            </a:r>
            <a:r>
              <a:rPr lang="tr-TR" dirty="0"/>
              <a:t> =</a:t>
            </a:r>
            <a:r>
              <a:rPr lang="tr-TR" dirty="0" err="1"/>
              <a:t>Wrapper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(Referans)</a:t>
            </a:r>
          </a:p>
          <a:p>
            <a:r>
              <a:rPr lang="tr-TR" dirty="0"/>
              <a:t>[] =dizi</a:t>
            </a:r>
          </a:p>
          <a:p>
            <a:r>
              <a:rPr lang="tr-TR" dirty="0" err="1"/>
              <a:t>Args</a:t>
            </a:r>
            <a:r>
              <a:rPr lang="tr-TR" dirty="0"/>
              <a:t>=dizi değişken adı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263B468-C63C-43AF-8B41-918B8262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8E50AA5D-075E-4902-9FBA-DC525599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90E279C-C501-4E96-B9A2-948399EC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59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Dereceyi </a:t>
            </a:r>
            <a:r>
              <a:rPr lang="tr-TR" b="1" smtClean="0"/>
              <a:t>Fahrenheit"e </a:t>
            </a:r>
            <a:r>
              <a:rPr lang="tr-TR" b="1" dirty="0" smtClean="0"/>
              <a:t>Dönüştürme Algoritması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9" y="3282629"/>
            <a:ext cx="7050403" cy="19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Dizi 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 ile 10 arasında </a:t>
            </a:r>
            <a:r>
              <a:rPr lang="tr-TR" dirty="0" err="1"/>
              <a:t>random</a:t>
            </a:r>
            <a:r>
              <a:rPr lang="tr-TR" dirty="0"/>
              <a:t> bir sayı oluşturarak bu sayının rakamları toplamını veren </a:t>
            </a:r>
            <a:r>
              <a:rPr lang="tr-TR" b="1" dirty="0" err="1"/>
              <a:t>java</a:t>
            </a:r>
            <a:r>
              <a:rPr lang="tr-TR" b="1" dirty="0"/>
              <a:t> algoritma kodunu</a:t>
            </a:r>
            <a:r>
              <a:rPr lang="tr-TR" dirty="0"/>
              <a:t> yazınız ?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6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Metot (</a:t>
            </a:r>
            <a:r>
              <a:rPr lang="tr-TR" dirty="0" err="1" smtClean="0"/>
              <a:t>Login</a:t>
            </a:r>
            <a:r>
              <a:rPr lang="tr-TR" dirty="0" smtClean="0"/>
              <a:t> işlemleri 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Kullanıcıdan alınan bilgilere göre doğru kullanıcı adı ve şifre girerse sisteme giriş sağlanacak yoksa deneme </a:t>
            </a:r>
            <a:r>
              <a:rPr lang="tr-TR" smtClean="0"/>
              <a:t>hakkı 4"ten </a:t>
            </a:r>
            <a:r>
              <a:rPr lang="tr-TR" dirty="0" smtClean="0"/>
              <a:t>başlayarak aşağıya doğru azalacak deneme hakkı eğer 0 olursa sistemden atacak ve kartına bloke konulacak.</a:t>
            </a:r>
          </a:p>
          <a:p>
            <a:endParaRPr lang="tr-TR" dirty="0"/>
          </a:p>
          <a:p>
            <a:r>
              <a:rPr lang="tr-TR" dirty="0" smtClean="0"/>
              <a:t>kullanıcı ad: </a:t>
            </a:r>
            <a:r>
              <a:rPr lang="tr-TR" dirty="0" err="1" smtClean="0"/>
              <a:t>admin</a:t>
            </a:r>
            <a:endParaRPr lang="tr-TR" dirty="0" smtClean="0"/>
          </a:p>
          <a:p>
            <a:r>
              <a:rPr lang="tr-TR" dirty="0" smtClean="0"/>
              <a:t>şifre:123456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POJO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BEAN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MANAGEDBEAN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CDI BEAN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40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HTML5 nedir?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E.L (</a:t>
            </a:r>
            <a:r>
              <a:rPr lang="tr-TR" dirty="0" err="1" smtClean="0"/>
              <a:t>Expression</a:t>
            </a:r>
            <a:r>
              <a:rPr lang="tr-TR" dirty="0" smtClean="0"/>
              <a:t> Language)</a:t>
            </a:r>
            <a:br>
              <a:rPr lang="tr-TR" dirty="0" smtClean="0"/>
            </a:br>
            <a:r>
              <a:rPr lang="tr-TR" dirty="0" smtClean="0"/>
              <a:t>ifade dilidir.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#{ }  JSF</a:t>
            </a:r>
          </a:p>
          <a:p>
            <a:r>
              <a:rPr lang="tr-TR" dirty="0" smtClean="0"/>
              <a:t>${ }  JSP</a:t>
            </a:r>
          </a:p>
          <a:p>
            <a:endParaRPr lang="tr-TR" dirty="0"/>
          </a:p>
          <a:p>
            <a:r>
              <a:rPr lang="tr-TR" dirty="0" smtClean="0"/>
              <a:t>Sayfa uzantısını </a:t>
            </a:r>
            <a:r>
              <a:rPr lang="tr-TR" dirty="0" err="1" smtClean="0"/>
              <a:t>xhtml</a:t>
            </a:r>
            <a:r>
              <a:rPr lang="tr-TR" dirty="0" smtClean="0"/>
              <a:t> olarak belirle.</a:t>
            </a:r>
          </a:p>
          <a:p>
            <a:r>
              <a:rPr lang="tr-TR" dirty="0" smtClean="0"/>
              <a:t>Metotlar </a:t>
            </a:r>
            <a:r>
              <a:rPr lang="tr-TR" dirty="0" err="1" smtClean="0"/>
              <a:t>kucukHarfClass.metotAdi</a:t>
            </a:r>
            <a:r>
              <a:rPr lang="tr-TR" dirty="0" smtClean="0"/>
              <a:t> (</a:t>
            </a:r>
            <a:r>
              <a:rPr lang="tr-TR" dirty="0" err="1" smtClean="0"/>
              <a:t>get</a:t>
            </a:r>
            <a:r>
              <a:rPr lang="tr-TR" dirty="0" smtClean="0"/>
              <a:t> kullanmıyoruz)</a:t>
            </a:r>
          </a:p>
          <a:p>
            <a:endParaRPr lang="tr-TR" dirty="0"/>
          </a:p>
          <a:p>
            <a:r>
              <a:rPr lang="tr-TR" dirty="0" smtClean="0"/>
              <a:t>aynı anda sadece : 1 tane </a:t>
            </a:r>
            <a:r>
              <a:rPr lang="tr-TR" dirty="0" err="1" smtClean="0"/>
              <a:t>scope</a:t>
            </a:r>
            <a:r>
              <a:rPr lang="tr-TR" dirty="0" smtClean="0"/>
              <a:t> kullanabilirim.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6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Expression</a:t>
            </a:r>
            <a:r>
              <a:rPr lang="tr-TR" dirty="0" smtClean="0"/>
              <a:t> 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#{</a:t>
            </a:r>
            <a:r>
              <a:rPr lang="tr-TR" dirty="0" err="1" smtClean="0"/>
              <a:t>managedBeanAdi</a:t>
            </a:r>
            <a:r>
              <a:rPr lang="tr-TR" smtClean="0"/>
              <a:t>. }</a:t>
            </a:r>
          </a:p>
          <a:p>
            <a:endParaRPr lang="tr-TR"/>
          </a:p>
          <a:p>
            <a:r>
              <a:rPr lang="tr-TR"/>
              <a:t>ister          #{  } </a:t>
            </a:r>
          </a:p>
          <a:p>
            <a:endParaRPr lang="tr-TR"/>
          </a:p>
          <a:p>
            <a:r>
              <a:rPr lang="tr-TR"/>
              <a:t>istersekte   ${ }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UNUTMA: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Eğer Form elemanlarını , h:form tag'i içinde vermezsen çalışmazzzz.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8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Form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&lt;f:view&gt;</a:t>
            </a:r>
          </a:p>
          <a:p>
            <a:pPr lvl="1"/>
            <a:r>
              <a:rPr lang="tr-TR" smtClean="0"/>
              <a:t>&lt;h:form </a:t>
            </a:r>
            <a:r>
              <a:rPr lang="tr-TR">
                <a:solidFill>
                  <a:srgbClr val="FF0000"/>
                </a:solidFill>
              </a:rPr>
              <a:t>autocomplete="off"   </a:t>
            </a:r>
            <a:r>
              <a:rPr lang="tr-TR">
                <a:solidFill>
                  <a:srgbClr val="380AFA"/>
                </a:solidFill>
              </a:rPr>
              <a:t>id="denemeID" </a:t>
            </a:r>
            <a:r>
              <a:rPr lang="tr-TR"/>
              <a:t>prendId="false"</a:t>
            </a:r>
          </a:p>
          <a:p>
            <a:pPr lvl="1"/>
            <a:endParaRPr lang="tr-TR"/>
          </a:p>
          <a:p>
            <a:pPr lvl="1"/>
            <a:endParaRPr lang="tr-TR" smtClean="0"/>
          </a:p>
          <a:p>
            <a:pPr lvl="1"/>
            <a:endParaRPr lang="tr-TR" smtClean="0"/>
          </a:p>
          <a:p>
            <a:pPr lvl="1"/>
            <a:r>
              <a:rPr lang="tr-TR" smtClean="0"/>
              <a:t>&lt;/h:form&gt;</a:t>
            </a:r>
            <a:endParaRPr lang="tr-TR"/>
          </a:p>
          <a:p>
            <a:r>
              <a:rPr lang="tr-TR" smtClean="0"/>
              <a:t>&lt;/f:view&gt;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UI FORM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&lt;h:form </a:t>
            </a:r>
            <a:r>
              <a:rPr lang="tr-TR" smtClean="0">
                <a:solidFill>
                  <a:srgbClr val="FF0000"/>
                </a:solidFill>
              </a:rPr>
              <a:t>autocomplete="off"   </a:t>
            </a:r>
            <a:r>
              <a:rPr lang="tr-TR" smtClean="0">
                <a:solidFill>
                  <a:srgbClr val="380AFA"/>
                </a:solidFill>
              </a:rPr>
              <a:t>id="denemeID" </a:t>
            </a:r>
            <a:r>
              <a:rPr lang="tr-TR"/>
              <a:t>prendId="false"&gt;</a:t>
            </a:r>
            <a:r>
              <a:rPr lang="tr-TR" smtClean="0">
                <a:solidFill>
                  <a:srgbClr val="380AFA"/>
                </a:solidFill>
              </a:rPr>
              <a:t> </a:t>
            </a:r>
            <a:endParaRPr lang="tr-TR" smtClean="0"/>
          </a:p>
          <a:p>
            <a:endParaRPr lang="tr-TR"/>
          </a:p>
          <a:p>
            <a:r>
              <a:rPr lang="tr-TR" smtClean="0"/>
              <a:t> &lt;/h:form&gt;</a:t>
            </a:r>
          </a:p>
          <a:p>
            <a:endParaRPr lang="tr-TR"/>
          </a:p>
          <a:p>
            <a:r>
              <a:rPr lang="tr-TR" smtClean="0"/>
              <a:t>render: işlemek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1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68444" y="609600"/>
            <a:ext cx="5864495" cy="658483"/>
          </a:xfrm>
        </p:spPr>
        <p:txBody>
          <a:bodyPr>
            <a:normAutofit fontScale="90000"/>
          </a:bodyPr>
          <a:lstStyle/>
          <a:p>
            <a:r>
              <a:rPr lang="tr-TR" smtClean="0"/>
              <a:t>output 6 tane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57865"/>
            <a:ext cx="8596668" cy="4583498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outputText</a:t>
            </a:r>
            <a:r>
              <a:rPr lang="tr-TR" dirty="0" smtClean="0"/>
              <a:t>:  </a:t>
            </a:r>
            <a:r>
              <a:rPr lang="tr-TR" dirty="0" err="1" smtClean="0"/>
              <a:t>Birşeyler</a:t>
            </a:r>
            <a:r>
              <a:rPr lang="tr-TR" dirty="0" smtClean="0"/>
              <a:t> </a:t>
            </a:r>
            <a:r>
              <a:rPr lang="tr-TR" dirty="0" err="1" smtClean="0"/>
              <a:t>görünütülemek</a:t>
            </a:r>
            <a:r>
              <a:rPr lang="tr-TR" dirty="0" smtClean="0"/>
              <a:t> istiyorsak</a:t>
            </a:r>
          </a:p>
          <a:p>
            <a:endParaRPr lang="tr-TR" dirty="0"/>
          </a:p>
          <a:p>
            <a:r>
              <a:rPr lang="tr-TR" dirty="0" err="1" smtClean="0"/>
              <a:t>outputLink</a:t>
            </a:r>
            <a:r>
              <a:rPr lang="tr-TR" dirty="0" smtClean="0"/>
              <a:t>: Diğer sayfalara link vermek istediğimizde kullanıyoruz.</a:t>
            </a:r>
          </a:p>
          <a:p>
            <a:endParaRPr lang="tr-TR" dirty="0"/>
          </a:p>
          <a:p>
            <a:r>
              <a:rPr lang="tr-TR" dirty="0" err="1" smtClean="0"/>
              <a:t>outputLabel</a:t>
            </a:r>
            <a:r>
              <a:rPr lang="tr-TR" dirty="0" smtClean="0"/>
              <a:t>: </a:t>
            </a:r>
            <a:r>
              <a:rPr lang="tr-TR" dirty="0" err="1" smtClean="0"/>
              <a:t>for</a:t>
            </a:r>
            <a:r>
              <a:rPr lang="tr-TR" dirty="0" smtClean="0"/>
              <a:t> ile kullanarak </a:t>
            </a:r>
            <a:r>
              <a:rPr lang="tr-TR" dirty="0" err="1" smtClean="0"/>
              <a:t>inputText</a:t>
            </a:r>
            <a:r>
              <a:rPr lang="tr-TR" dirty="0" smtClean="0"/>
              <a:t> beraber kullanıyoruz.</a:t>
            </a:r>
          </a:p>
          <a:p>
            <a:endParaRPr lang="tr-TR" dirty="0" smtClean="0"/>
          </a:p>
          <a:p>
            <a:r>
              <a:rPr lang="tr-TR" dirty="0" err="1" smtClean="0"/>
              <a:t>outputFormat</a:t>
            </a:r>
            <a:r>
              <a:rPr lang="tr-TR" dirty="0" smtClean="0"/>
              <a:t>: yazıyı istediğimiz gibi göstermek</a:t>
            </a:r>
          </a:p>
          <a:p>
            <a:endParaRPr lang="tr-TR" dirty="0" smtClean="0"/>
          </a:p>
          <a:p>
            <a:r>
              <a:rPr lang="tr-TR" smtClean="0"/>
              <a:t>outputScript</a:t>
            </a:r>
            <a:r>
              <a:rPr lang="tr-TR"/>
              <a:t> </a:t>
            </a:r>
            <a:r>
              <a:rPr lang="tr-TR" smtClean="0"/>
              <a:t> name="js/bundle.js"</a:t>
            </a:r>
            <a:r>
              <a:rPr lang="tr-TR">
                <a:sym typeface="Wingdings" panose="05000000000000000000" pitchFamily="2" charset="2"/>
              </a:rPr>
              <a:t>  </a:t>
            </a:r>
            <a:r>
              <a:rPr lang="tr-TR" smtClean="0">
                <a:sym typeface="Wingdings" panose="05000000000000000000" pitchFamily="2" charset="2"/>
              </a:rPr>
              <a:t>resource/js</a:t>
            </a:r>
          </a:p>
          <a:p>
            <a:endParaRPr lang="tr-TR" smtClean="0"/>
          </a:p>
          <a:p>
            <a:r>
              <a:rPr lang="tr-TR" smtClean="0"/>
              <a:t>outputStyleSheet name="css/style.css"  </a:t>
            </a:r>
            <a:r>
              <a:rPr lang="tr-TR" smtClean="0">
                <a:sym typeface="Wingdings" panose="05000000000000000000" pitchFamily="2" charset="2"/>
              </a:rPr>
              <a:t> resource/css</a:t>
            </a:r>
            <a:endParaRPr lang="tr-TR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3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66544" y="738997"/>
            <a:ext cx="3808402" cy="1320800"/>
          </a:xfrm>
        </p:spPr>
        <p:txBody>
          <a:bodyPr/>
          <a:lstStyle/>
          <a:p>
            <a:r>
              <a:rPr lang="tr-TR" dirty="0" err="1" smtClean="0"/>
              <a:t>input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9213286" cy="3880773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>
                <a:solidFill>
                  <a:srgbClr val="00B0F0"/>
                </a:solidFill>
              </a:rPr>
              <a:t>h:inputText: </a:t>
            </a:r>
            <a:r>
              <a:rPr lang="tr-TR" dirty="0" smtClean="0"/>
              <a:t>Kullanıcıdan bilgi girilmesini istediğimizde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B0F0"/>
                </a:solidFill>
              </a:rPr>
              <a:t>h:inputSecret: </a:t>
            </a:r>
            <a:r>
              <a:rPr lang="tr-TR" dirty="0" smtClean="0"/>
              <a:t>Kullanıcıdan Şifre girilmesini istediğimizde </a:t>
            </a:r>
          </a:p>
          <a:p>
            <a:endParaRPr lang="tr-TR" dirty="0" smtClean="0"/>
          </a:p>
          <a:p>
            <a:r>
              <a:rPr lang="tr-TR" smtClean="0">
                <a:solidFill>
                  <a:srgbClr val="00B0F0"/>
                </a:solidFill>
              </a:rPr>
              <a:t>h:inputTextarea: </a:t>
            </a:r>
            <a:r>
              <a:rPr lang="tr-TR" smtClean="0"/>
              <a:t>Kullanıcıdan çok satırlı , çok sütunlu </a:t>
            </a:r>
            <a:r>
              <a:rPr lang="tr-TR" dirty="0" smtClean="0"/>
              <a:t>veriler girilmesini istediğimizde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B0F0"/>
                </a:solidFill>
              </a:rPr>
              <a:t>h:inputHidden: </a:t>
            </a:r>
            <a:r>
              <a:rPr lang="tr-TR" dirty="0" smtClean="0"/>
              <a:t>Gizli bilgiler girmek istediğimizde. Misalinde sayfalar arasındaki veriler göndermek istediğimizde yada sayfa içerisindeki bir bilgiyi sayfalar arasında </a:t>
            </a:r>
            <a:r>
              <a:rPr lang="tr-TR" smtClean="0"/>
              <a:t>göndermek istediğimizde</a:t>
            </a:r>
          </a:p>
          <a:p>
            <a:endParaRPr lang="tr-TR" smtClean="0"/>
          </a:p>
          <a:p>
            <a:r>
              <a:rPr lang="tr-TR" smtClean="0">
                <a:solidFill>
                  <a:srgbClr val="380AFA"/>
                </a:solidFill>
              </a:rPr>
              <a:t>h:inputFile</a:t>
            </a:r>
            <a:endParaRPr lang="tr-TR" dirty="0">
              <a:solidFill>
                <a:srgbClr val="380AFA"/>
              </a:solidFill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8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55899" cy="1320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ValidatorMessage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smtClean="0"/>
              <a:t>(Projelerde </a:t>
            </a:r>
            <a:r>
              <a:rPr lang="tr-TR" dirty="0" smtClean="0"/>
              <a:t>sadece istediğimiz mesaj göstersin)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751992"/>
            <a:ext cx="8946541" cy="3496407"/>
          </a:xfrm>
        </p:spPr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h:inputText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validatorMessage</a:t>
            </a:r>
            <a:r>
              <a:rPr lang="tr-TR" dirty="0" smtClean="0"/>
              <a:t>=" İngilizce yerler artık görünmüyor" </a:t>
            </a:r>
          </a:p>
          <a:p>
            <a:r>
              <a:rPr lang="tr-TR" dirty="0" err="1" smtClean="0"/>
              <a:t>required</a:t>
            </a:r>
            <a:r>
              <a:rPr lang="tr-TR" dirty="0" smtClean="0"/>
              <a:t>="</a:t>
            </a:r>
            <a:r>
              <a:rPr lang="tr-TR" dirty="0" err="1" smtClean="0"/>
              <a:t>true</a:t>
            </a:r>
            <a:r>
              <a:rPr lang="tr-TR" dirty="0" smtClean="0"/>
              <a:t>"</a:t>
            </a:r>
            <a:endParaRPr lang="tr-TR" dirty="0"/>
          </a:p>
          <a:p>
            <a:r>
              <a:rPr lang="tr-TR" dirty="0" smtClean="0"/>
              <a:t>/&gt;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6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tr-TR" smtClean="0"/>
              <a:t>FacesMessage(Classımızda yazıyoruz)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279" y="2013437"/>
            <a:ext cx="11008530" cy="4290647"/>
          </a:xfrm>
        </p:spPr>
        <p:txBody>
          <a:bodyPr>
            <a:normAutofit fontScale="77500" lnSpcReduction="20000"/>
          </a:bodyPr>
          <a:lstStyle/>
          <a:p>
            <a:r>
              <a:rPr lang="tr-TR" sz="1600"/>
              <a:t>@Named(value = "sumClass")</a:t>
            </a:r>
          </a:p>
          <a:p>
            <a:r>
              <a:rPr lang="tr-TR" sz="1600"/>
              <a:t>@SessionScoped</a:t>
            </a:r>
          </a:p>
          <a:p>
            <a:r>
              <a:rPr lang="en-US" sz="1600"/>
              <a:t>public class ParameterSum implements Serializable {</a:t>
            </a:r>
          </a:p>
          <a:p>
            <a:r>
              <a:rPr lang="en-US" sz="1600"/>
              <a:t>private final static long serialVersionUID = 1L;</a:t>
            </a:r>
          </a:p>
          <a:p>
            <a:endParaRPr lang="tr-TR" sz="1600"/>
          </a:p>
          <a:p>
            <a:r>
              <a:rPr lang="tr-TR" sz="1600"/>
              <a:t>// nesne değişkenleri</a:t>
            </a:r>
          </a:p>
          <a:p>
            <a:r>
              <a:rPr lang="tr-TR" sz="1600"/>
              <a:t>private int number1;</a:t>
            </a:r>
          </a:p>
          <a:p>
            <a:r>
              <a:rPr lang="tr-TR" sz="1600"/>
              <a:t>private int number2;</a:t>
            </a:r>
            <a:endParaRPr lang="tr-TR" sz="1600" smtClean="0"/>
          </a:p>
          <a:p>
            <a:r>
              <a:rPr lang="tr-TR" sz="1600"/>
              <a:t>public void sumMethod() {</a:t>
            </a:r>
          </a:p>
          <a:p>
            <a:r>
              <a:rPr lang="tr-TR" sz="1600"/>
              <a:t>int toplam = this.number1 + this.number2;</a:t>
            </a:r>
          </a:p>
          <a:p>
            <a:r>
              <a:rPr lang="tr-TR" sz="1600"/>
              <a:t>FacesMessage facesMessage = new FacesMessage(FacesMessage.SEVERITY_INFO, "toplam sonucu= " + toplam,</a:t>
            </a:r>
          </a:p>
          <a:p>
            <a:r>
              <a:rPr lang="tr-TR" sz="1600"/>
              <a:t>"Başlık alanı");</a:t>
            </a:r>
          </a:p>
          <a:p>
            <a:r>
              <a:rPr lang="tr-TR" sz="1600"/>
              <a:t>FacesContext.getCurrentInstance().addMessage(null, facesMessage);</a:t>
            </a:r>
          </a:p>
          <a:p>
            <a:endParaRPr lang="tr-TR" sz="1600"/>
          </a:p>
          <a:p>
            <a:r>
              <a:rPr lang="tr-TR" sz="1600"/>
              <a:t>}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2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4679"/>
            <a:ext cx="8596312" cy="3673254"/>
          </a:xfrm>
        </p:spPr>
      </p:pic>
    </p:spTree>
    <p:extLst>
      <p:ext uri="{BB962C8B-B14F-4D97-AF65-F5344CB8AC3E}">
        <p14:creationId xmlns:p14="http://schemas.microsoft.com/office/powerpoint/2010/main" val="3818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496A0-952C-424D-92AE-42F7804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Ders-2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A414B-AA22-45EE-8112-A3D090FC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1-) VİSUAL STUDİO CODE</a:t>
            </a:r>
          </a:p>
          <a:p>
            <a:r>
              <a:rPr lang="tr-TR" dirty="0"/>
              <a:t>2-) EXTENSİONS (PLUGİN 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FULL STACK DEVELOPER HAMİT MIZRAK 2019</a:t>
            </a:r>
          </a:p>
          <a:p>
            <a:endParaRPr lang="tr-T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6ABB61-59EA-46E9-9CDB-4145367B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C5F9-0124-4DAB-909A-535F5B751DF0}" type="datetime1">
              <a:rPr lang="tr-TR" smtClean="0"/>
              <a:t>12.03.2021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D53F28-C08A-46DA-A216-A7A0F05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090B7E1-8773-4899-A396-669ADBD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</p:spTree>
    <p:extLst>
      <p:ext uri="{BB962C8B-B14F-4D97-AF65-F5344CB8AC3E}">
        <p14:creationId xmlns:p14="http://schemas.microsoft.com/office/powerpoint/2010/main" val="3200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69" y="2160588"/>
            <a:ext cx="3921700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1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87" y="2160588"/>
            <a:ext cx="3501863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2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44" y="2160588"/>
            <a:ext cx="3387550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21" y="2160588"/>
            <a:ext cx="4594195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3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2" y="2160588"/>
            <a:ext cx="4289214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8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20" y="2160588"/>
            <a:ext cx="4642198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9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2160588"/>
            <a:ext cx="6621984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1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15" y="2160588"/>
            <a:ext cx="7202008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7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27" y="2160588"/>
            <a:ext cx="4134384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0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8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7B04B-DF0F-4A73-AB92-FE97961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Format etiketleri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CE9681-86C5-4DDC-AF4F-BF6E828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5589"/>
            <a:ext cx="9291215" cy="4337891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b  =</a:t>
            </a:r>
            <a:r>
              <a:rPr lang="tr-TR" dirty="0" err="1"/>
              <a:t>bold</a:t>
            </a:r>
            <a:endParaRPr lang="tr-TR" dirty="0"/>
          </a:p>
          <a:p>
            <a:r>
              <a:rPr lang="tr-TR" dirty="0"/>
              <a:t>i  =</a:t>
            </a:r>
            <a:r>
              <a:rPr lang="tr-TR" dirty="0" err="1"/>
              <a:t>italic</a:t>
            </a:r>
            <a:endParaRPr lang="tr-TR" dirty="0"/>
          </a:p>
          <a:p>
            <a:r>
              <a:rPr lang="tr-TR" dirty="0" err="1"/>
              <a:t>big</a:t>
            </a:r>
            <a:r>
              <a:rPr lang="tr-TR" dirty="0"/>
              <a:t>  =büyük yazı</a:t>
            </a:r>
          </a:p>
          <a:p>
            <a:r>
              <a:rPr lang="tr-TR" dirty="0"/>
              <a:t>Small =küçük yazı</a:t>
            </a:r>
          </a:p>
          <a:p>
            <a:r>
              <a:rPr lang="tr-TR" dirty="0" err="1"/>
              <a:t>Strong</a:t>
            </a:r>
            <a:r>
              <a:rPr lang="tr-TR" dirty="0"/>
              <a:t> =güçlü kelimeler</a:t>
            </a:r>
          </a:p>
          <a:p>
            <a:r>
              <a:rPr lang="tr-TR" dirty="0"/>
              <a:t>em  =</a:t>
            </a:r>
            <a:r>
              <a:rPr lang="tr-TR" dirty="0" err="1"/>
              <a:t>emphasize</a:t>
            </a:r>
            <a:r>
              <a:rPr lang="tr-TR" dirty="0"/>
              <a:t> (vurgulama)</a:t>
            </a:r>
          </a:p>
          <a:p>
            <a:r>
              <a:rPr lang="tr-TR" dirty="0" err="1"/>
              <a:t>ins</a:t>
            </a:r>
            <a:r>
              <a:rPr lang="tr-TR" dirty="0"/>
              <a:t> =inşallah projenin altını çizmezler</a:t>
            </a:r>
          </a:p>
          <a:p>
            <a:r>
              <a:rPr lang="tr-TR" dirty="0"/>
              <a:t>Sup =</a:t>
            </a:r>
            <a:r>
              <a:rPr lang="tr-TR" dirty="0" err="1"/>
              <a:t>superman</a:t>
            </a:r>
            <a:r>
              <a:rPr lang="tr-TR" dirty="0"/>
              <a:t> Sürekli uçuyordu</a:t>
            </a:r>
          </a:p>
          <a:p>
            <a:r>
              <a:rPr lang="tr-TR" dirty="0" err="1"/>
              <a:t>sub</a:t>
            </a:r>
            <a:r>
              <a:rPr lang="tr-TR" dirty="0"/>
              <a:t> =alt kısmın </a:t>
            </a:r>
          </a:p>
          <a:p>
            <a:r>
              <a:rPr lang="tr-TR" dirty="0"/>
              <a:t>Mark =fosforlu kalem</a:t>
            </a:r>
          </a:p>
          <a:p>
            <a:r>
              <a:rPr lang="tr-TR" dirty="0"/>
              <a:t>Del =</a:t>
            </a:r>
            <a:r>
              <a:rPr lang="tr-TR" dirty="0" err="1"/>
              <a:t>delete</a:t>
            </a:r>
            <a:r>
              <a:rPr lang="tr-TR" dirty="0"/>
              <a:t> üstünü çizme </a:t>
            </a:r>
          </a:p>
          <a:p>
            <a:r>
              <a:rPr lang="tr-TR" dirty="0" err="1"/>
              <a:t>Code</a:t>
            </a:r>
            <a:r>
              <a:rPr lang="tr-TR" dirty="0"/>
              <a:t> =bilgisayarda kodlarımızı gösterirken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8BB2B8-01C4-4F5B-9859-BF5C4C8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2FCB0-8E23-40D8-AB41-296CC9F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2537A-2447-45F3-BC07-8A7A3FC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8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08660" y="1510901"/>
            <a:ext cx="7766936" cy="1646302"/>
          </a:xfrm>
        </p:spPr>
        <p:txBody>
          <a:bodyPr/>
          <a:lstStyle/>
          <a:p>
            <a:r>
              <a:rPr lang="tr-TR" dirty="0" smtClean="0"/>
              <a:t>HİBERNATE</a:t>
            </a:r>
            <a:br>
              <a:rPr lang="tr-TR" dirty="0" smtClean="0"/>
            </a:br>
            <a:r>
              <a:rPr lang="tr-TR" dirty="0" smtClean="0"/>
              <a:t>FULL STACK DEVELOPER  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HAMİT MIZRAK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7B11-EEE4-453C-9C26-44BF4CB44E46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6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HİBERNATE NEDİR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Database bağımlılığını ortadan kaldırmak için kullandığımız bir ORM aracıdır.</a:t>
            </a:r>
          </a:p>
          <a:p>
            <a:pPr marL="0" indent="0">
              <a:buNone/>
            </a:pPr>
            <a:r>
              <a:rPr lang="tr-TR" dirty="0" smtClean="0"/>
              <a:t>Yine </a:t>
            </a:r>
            <a:r>
              <a:rPr lang="tr-TR" dirty="0" err="1" smtClean="0"/>
              <a:t>java</a:t>
            </a:r>
            <a:r>
              <a:rPr lang="tr-TR" dirty="0" smtClean="0"/>
              <a:t> alanında olacağız. Yani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classslarında</a:t>
            </a:r>
            <a:r>
              <a:rPr lang="tr-TR" dirty="0" smtClean="0"/>
              <a:t> diğer kurslarımızda anlattığımız </a:t>
            </a:r>
            <a:r>
              <a:rPr lang="tr-TR" dirty="0" err="1" smtClean="0"/>
              <a:t>Bean</a:t>
            </a:r>
            <a:r>
              <a:rPr lang="tr-TR" dirty="0" smtClean="0"/>
              <a:t> yapısını kullanarak Java </a:t>
            </a:r>
            <a:r>
              <a:rPr lang="tr-TR" dirty="0" err="1" smtClean="0"/>
              <a:t>classlarıyla</a:t>
            </a:r>
            <a:r>
              <a:rPr lang="tr-TR" dirty="0" smtClean="0"/>
              <a:t> oluşturduğumuz </a:t>
            </a:r>
            <a:r>
              <a:rPr lang="tr-TR" dirty="0" err="1" smtClean="0"/>
              <a:t>bean</a:t>
            </a:r>
            <a:r>
              <a:rPr lang="tr-TR" dirty="0" smtClean="0"/>
              <a:t> </a:t>
            </a:r>
            <a:r>
              <a:rPr lang="tr-TR" dirty="0" err="1" smtClean="0"/>
              <a:t>classlarımızla</a:t>
            </a:r>
            <a:r>
              <a:rPr lang="tr-TR" dirty="0" smtClean="0"/>
              <a:t> Database gitmeden oluşturduğumuz </a:t>
            </a:r>
            <a:r>
              <a:rPr lang="tr-TR" dirty="0" err="1" smtClean="0"/>
              <a:t>classlar</a:t>
            </a:r>
            <a:r>
              <a:rPr lang="tr-TR" dirty="0" smtClean="0"/>
              <a:t> yardımıyla </a:t>
            </a:r>
            <a:r>
              <a:rPr lang="tr-TR" dirty="0" err="1" smtClean="0"/>
              <a:t>database</a:t>
            </a:r>
            <a:r>
              <a:rPr lang="tr-TR" dirty="0" smtClean="0"/>
              <a:t> tabloları oluşturacağız.</a:t>
            </a:r>
          </a:p>
          <a:p>
            <a:pPr marL="0" indent="0">
              <a:buNone/>
            </a:pPr>
            <a:r>
              <a:rPr lang="tr-TR" dirty="0" smtClean="0"/>
              <a:t>Java </a:t>
            </a:r>
            <a:r>
              <a:rPr lang="tr-TR" dirty="0" err="1" smtClean="0"/>
              <a:t>classlarıyla</a:t>
            </a:r>
            <a:r>
              <a:rPr lang="tr-TR" dirty="0" smtClean="0"/>
              <a:t> tablolar arasındaki ilişkileri yazabileceğiz.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4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Java </a:t>
            </a:r>
            <a:r>
              <a:rPr lang="tr-TR" dirty="0" err="1" smtClean="0"/>
              <a:t>Classlarıyla</a:t>
            </a:r>
            <a:r>
              <a:rPr lang="tr-TR" dirty="0" smtClean="0"/>
              <a:t> DB arasındaki </a:t>
            </a:r>
            <a:r>
              <a:rPr lang="tr-TR" dirty="0" err="1" smtClean="0"/>
              <a:t>mapping</a:t>
            </a:r>
            <a:r>
              <a:rPr lang="tr-TR" dirty="0" smtClean="0"/>
              <a:t> yani eşleştirme işlemini yapan bir teknolojidir.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Amaç: Yazdığımız kodların  daha fazla nesneye yönelik olarak kodlar yazmamıza imkan sağlamaktadır.</a:t>
            </a:r>
          </a:p>
          <a:p>
            <a:endParaRPr lang="tr-TR" dirty="0"/>
          </a:p>
          <a:p>
            <a:r>
              <a:rPr lang="tr-TR" dirty="0" smtClean="0"/>
              <a:t>CRUD işlemlerinde sürekli aynı senaryolar kurup çalıştırmak bizleri yoruyor bunun yerine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classlarıyla</a:t>
            </a:r>
            <a:r>
              <a:rPr lang="tr-TR" dirty="0" smtClean="0"/>
              <a:t> yapmak daha mantıklıdır.</a:t>
            </a:r>
          </a:p>
          <a:p>
            <a:endParaRPr lang="tr-TR" dirty="0"/>
          </a:p>
          <a:p>
            <a:r>
              <a:rPr lang="tr-TR" dirty="0" smtClean="0"/>
              <a:t>Yazdığımız kodların DB </a:t>
            </a:r>
            <a:r>
              <a:rPr lang="tr-TR" dirty="0" err="1" smtClean="0"/>
              <a:t>bağımsızlılığını</a:t>
            </a:r>
            <a:r>
              <a:rPr lang="tr-TR" dirty="0" smtClean="0"/>
              <a:t> ortadan kaldırmak istediğimizde kullanıyoruz. Örneğin: Java </a:t>
            </a:r>
            <a:r>
              <a:rPr lang="tr-TR" dirty="0" err="1" smtClean="0"/>
              <a:t>Classını</a:t>
            </a:r>
            <a:r>
              <a:rPr lang="tr-TR" dirty="0" smtClean="0"/>
              <a:t> ister </a:t>
            </a:r>
            <a:r>
              <a:rPr lang="tr-TR" dirty="0" err="1" smtClean="0"/>
              <a:t>Mssql</a:t>
            </a:r>
            <a:r>
              <a:rPr lang="tr-TR" dirty="0" smtClean="0"/>
              <a:t> ister </a:t>
            </a:r>
            <a:r>
              <a:rPr lang="tr-TR" dirty="0" err="1" smtClean="0"/>
              <a:t>Mysql</a:t>
            </a:r>
            <a:r>
              <a:rPr lang="tr-TR" dirty="0" smtClean="0"/>
              <a:t> istersek diğer DB üzerinde çalıştırabiliriz.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3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JPA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JPA </a:t>
            </a:r>
            <a:r>
              <a:rPr lang="tr-TR" dirty="0" err="1" smtClean="0"/>
              <a:t>Hibernatin</a:t>
            </a:r>
            <a:r>
              <a:rPr lang="tr-TR" dirty="0" smtClean="0"/>
              <a:t> süper seti diyebiliriz.</a:t>
            </a:r>
          </a:p>
          <a:p>
            <a:r>
              <a:rPr lang="tr-TR" dirty="0" err="1" smtClean="0"/>
              <a:t>JavaEE</a:t>
            </a:r>
            <a:r>
              <a:rPr lang="tr-TR" dirty="0" smtClean="0"/>
              <a:t> ilk ORM çözümü için </a:t>
            </a:r>
            <a:r>
              <a:rPr lang="tr-TR" dirty="0" err="1" smtClean="0"/>
              <a:t>Entity</a:t>
            </a:r>
            <a:r>
              <a:rPr lang="tr-TR" dirty="0" smtClean="0"/>
              <a:t> </a:t>
            </a:r>
            <a:r>
              <a:rPr lang="tr-TR" dirty="0" err="1" smtClean="0"/>
              <a:t>Bean</a:t>
            </a:r>
            <a:r>
              <a:rPr lang="tr-TR" dirty="0" smtClean="0"/>
              <a:t> yapılarını kullanıyorduk. VE daha sonraki zaman diliminde EJB yapısına çözüm olarak çıkmıştır.</a:t>
            </a:r>
          </a:p>
          <a:p>
            <a:r>
              <a:rPr lang="tr-TR" dirty="0" err="1" smtClean="0"/>
              <a:t>İlerliyen</a:t>
            </a:r>
            <a:r>
              <a:rPr lang="tr-TR" dirty="0" smtClean="0"/>
              <a:t> zamanlarda </a:t>
            </a:r>
            <a:r>
              <a:rPr lang="tr-TR" dirty="0" err="1" smtClean="0"/>
              <a:t>Entity</a:t>
            </a:r>
            <a:r>
              <a:rPr lang="tr-TR" dirty="0" smtClean="0"/>
              <a:t> </a:t>
            </a:r>
            <a:r>
              <a:rPr lang="tr-TR" dirty="0" err="1" smtClean="0"/>
              <a:t>Bean</a:t>
            </a:r>
            <a:r>
              <a:rPr lang="tr-TR" dirty="0" smtClean="0"/>
              <a:t> yerine JPA 	API çözüm olarak ortaya çıktı.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9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JPA NEDİR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Java </a:t>
            </a:r>
            <a:r>
              <a:rPr lang="tr-TR" b="1" dirty="0" err="1"/>
              <a:t>Persistence</a:t>
            </a:r>
            <a:r>
              <a:rPr lang="tr-TR" b="1" dirty="0"/>
              <a:t> API</a:t>
            </a:r>
            <a:r>
              <a:rPr lang="tr-TR" dirty="0"/>
              <a:t>, </a:t>
            </a:r>
            <a:r>
              <a:rPr lang="tr-TR" dirty="0" smtClean="0"/>
              <a:t>nesnelerin birbiriyle </a:t>
            </a:r>
            <a:r>
              <a:rPr lang="tr-TR" dirty="0"/>
              <a:t>ilişkilendirilmesini </a:t>
            </a:r>
            <a:r>
              <a:rPr lang="tr-TR" dirty="0" smtClean="0"/>
              <a:t>amaçlar, ve  </a:t>
            </a:r>
            <a:r>
              <a:rPr lang="tr-TR" dirty="0"/>
              <a:t>bu </a:t>
            </a:r>
            <a:r>
              <a:rPr lang="tr-TR" dirty="0" smtClean="0"/>
              <a:t>ilişkiyi daha sonradan  </a:t>
            </a:r>
            <a:r>
              <a:rPr lang="tr-TR" dirty="0"/>
              <a:t>unutmayan </a:t>
            </a:r>
            <a:r>
              <a:rPr lang="tr-TR" dirty="0" smtClean="0"/>
              <a:t>gerektiği zaman kullanmamıza yarar sağlar.</a:t>
            </a:r>
          </a:p>
          <a:p>
            <a:r>
              <a:rPr lang="tr-TR" dirty="0" smtClean="0"/>
              <a:t>JPA yardımıyla DB işlemlerimizde Java içerisinde </a:t>
            </a:r>
            <a:r>
              <a:rPr lang="tr-TR" dirty="0" err="1" smtClean="0"/>
              <a:t>Classlar</a:t>
            </a:r>
            <a:r>
              <a:rPr lang="tr-TR" dirty="0" smtClean="0"/>
              <a:t> yardımıyla rahatlıkla yapabilmekteyiz.</a:t>
            </a:r>
            <a:endParaRPr lang="tr-TR" dirty="0"/>
          </a:p>
          <a:p>
            <a:r>
              <a:rPr lang="tr-TR" dirty="0" err="1" smtClean="0"/>
              <a:t>Javada</a:t>
            </a:r>
            <a:r>
              <a:rPr lang="tr-TR" dirty="0" smtClean="0"/>
              <a:t> Standart </a:t>
            </a:r>
            <a:r>
              <a:rPr lang="tr-TR" dirty="0" err="1" smtClean="0"/>
              <a:t>persistence</a:t>
            </a:r>
            <a:r>
              <a:rPr lang="tr-TR" dirty="0" smtClean="0"/>
              <a:t> oluşturmak.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7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JPA YARARLARI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ORM </a:t>
            </a:r>
            <a:r>
              <a:rPr lang="tr-TR" dirty="0" err="1" smtClean="0"/>
              <a:t>standartını</a:t>
            </a:r>
            <a:r>
              <a:rPr lang="tr-TR" dirty="0" smtClean="0"/>
              <a:t> sağlamak.</a:t>
            </a:r>
          </a:p>
          <a:p>
            <a:r>
              <a:rPr lang="tr-TR" dirty="0" smtClean="0"/>
              <a:t>Standart data </a:t>
            </a:r>
            <a:r>
              <a:rPr lang="tr-TR" dirty="0" err="1" smtClean="0"/>
              <a:t>interface</a:t>
            </a:r>
            <a:r>
              <a:rPr lang="tr-TR" dirty="0" smtClean="0"/>
              <a:t> sağlamak.(Aynı API üzerinde çalışmak)</a:t>
            </a:r>
          </a:p>
          <a:p>
            <a:r>
              <a:rPr lang="tr-TR" b="1" dirty="0"/>
              <a:t>JPA</a:t>
            </a:r>
            <a:r>
              <a:rPr lang="tr-TR" dirty="0"/>
              <a:t>, </a:t>
            </a:r>
            <a:r>
              <a:rPr lang="tr-TR" dirty="0" err="1"/>
              <a:t>Hibernate</a:t>
            </a:r>
            <a:r>
              <a:rPr lang="tr-TR" dirty="0"/>
              <a:t>, </a:t>
            </a:r>
            <a:r>
              <a:rPr lang="tr-TR" dirty="0" err="1"/>
              <a:t>Toplink</a:t>
            </a:r>
            <a:r>
              <a:rPr lang="tr-TR" dirty="0"/>
              <a:t>, </a:t>
            </a:r>
            <a:r>
              <a:rPr lang="tr-TR" dirty="0" err="1"/>
              <a:t>Eclipse</a:t>
            </a:r>
            <a:r>
              <a:rPr lang="tr-TR" dirty="0"/>
              <a:t>-Link gibi </a:t>
            </a:r>
            <a:r>
              <a:rPr lang="tr-TR" dirty="0" err="1"/>
              <a:t>ORM’leri</a:t>
            </a:r>
            <a:r>
              <a:rPr lang="tr-TR" dirty="0"/>
              <a:t> kullanılmasını kolaylaştırmak için bir çatı altına almıştır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SQL ile uğraşmamıza gerek kalmayacaktır. JPQL ile  </a:t>
            </a:r>
            <a:r>
              <a:rPr lang="tr-TR" b="1" dirty="0"/>
              <a:t>Java </a:t>
            </a:r>
            <a:r>
              <a:rPr lang="tr-TR" b="1" dirty="0" err="1"/>
              <a:t>Persistance</a:t>
            </a:r>
            <a:r>
              <a:rPr lang="tr-TR" b="1" dirty="0"/>
              <a:t> API</a:t>
            </a:r>
            <a:r>
              <a:rPr lang="tr-TR" dirty="0"/>
              <a:t> sayesinde </a:t>
            </a:r>
            <a:r>
              <a:rPr lang="tr-TR" dirty="0" err="1"/>
              <a:t>veritabanı</a:t>
            </a:r>
            <a:r>
              <a:rPr lang="tr-TR" dirty="0"/>
              <a:t> iletişimini </a:t>
            </a:r>
            <a:r>
              <a:rPr lang="tr-TR" dirty="0" err="1"/>
              <a:t>class’lar</a:t>
            </a:r>
            <a:r>
              <a:rPr lang="tr-TR" dirty="0"/>
              <a:t> ve nesneler ile sağlayacağız.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Sınıf-Nesne</a:t>
            </a:r>
          </a:p>
          <a:p>
            <a:r>
              <a:rPr lang="tr-TR" dirty="0" smtClean="0"/>
              <a:t>Nesne-Sınıf</a:t>
            </a:r>
          </a:p>
          <a:p>
            <a:r>
              <a:rPr lang="tr-TR" dirty="0" smtClean="0"/>
              <a:t>Nesne-</a:t>
            </a:r>
            <a:r>
              <a:rPr lang="tr-TR" dirty="0" err="1" smtClean="0"/>
              <a:t>Relation</a:t>
            </a:r>
            <a:r>
              <a:rPr lang="tr-TR" dirty="0" smtClean="0"/>
              <a:t> DB arasında bir köprü görevini üstlenmektedir.</a:t>
            </a:r>
          </a:p>
          <a:p>
            <a:endParaRPr lang="tr-TR" dirty="0"/>
          </a:p>
          <a:p>
            <a:r>
              <a:rPr lang="tr-TR" dirty="0" smtClean="0"/>
              <a:t>NESNE MODEL </a:t>
            </a:r>
            <a:r>
              <a:rPr lang="tr-TR" dirty="0" smtClean="0">
                <a:sym typeface="Wingdings" panose="05000000000000000000" pitchFamily="2" charset="2"/>
              </a:rPr>
              <a:t> ORM  DATA MODEL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Entity</a:t>
            </a:r>
            <a:r>
              <a:rPr lang="tr-TR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b="1" dirty="0" err="1"/>
              <a:t>Entity</a:t>
            </a:r>
            <a:r>
              <a:rPr lang="tr-TR" dirty="0"/>
              <a:t> </a:t>
            </a:r>
            <a:r>
              <a:rPr lang="tr-TR" dirty="0" err="1"/>
              <a:t>veritabanımız</a:t>
            </a:r>
            <a:r>
              <a:rPr lang="tr-TR" dirty="0"/>
              <a:t> ile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koları</a:t>
            </a:r>
            <a:r>
              <a:rPr lang="tr-TR" dirty="0" smtClean="0"/>
              <a:t> arasında </a:t>
            </a:r>
            <a:r>
              <a:rPr lang="tr-TR" dirty="0"/>
              <a:t>ilişki kurmasını sağlayan nesnelerdir. 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4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Hibernate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Nesne ile Veri tabanı arasındaki bağlantıyı sağlayan bir ORM aracıdır.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2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Hibernate avantajı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Database bağımsızlığını sağlamak</a:t>
            </a:r>
          </a:p>
          <a:p>
            <a:r>
              <a:rPr lang="tr-TR" smtClean="0"/>
              <a:t>Az kod çok iş mantığına sahiptir.</a:t>
            </a:r>
          </a:p>
          <a:p>
            <a:r>
              <a:rPr lang="tr-TR" smtClean="0"/>
              <a:t>PreparedStatement ,preparentStatement,ResultSet uğraşmamıza yaramaz.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41282D9-370C-4F4C-BD54-24024A82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798973"/>
            <a:ext cx="7694288" cy="50444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4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220958" cy="3621314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3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hibernate.cfg.xml</a:t>
            </a:r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7" y="2160588"/>
            <a:ext cx="8194144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1044" y="82487"/>
            <a:ext cx="8596668" cy="1320800"/>
          </a:xfrm>
        </p:spPr>
        <p:txBody>
          <a:bodyPr/>
          <a:lstStyle/>
          <a:p>
            <a:r>
              <a:rPr lang="tr-TR"/>
              <a:t>hibernate.cfg.xml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4" y="1040236"/>
            <a:ext cx="7828567" cy="5068902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73124"/>
            <a:ext cx="8082214" cy="5126962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5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1237344"/>
            <a:ext cx="7532371" cy="4804018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1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3" y="955682"/>
            <a:ext cx="7861254" cy="5085680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6" y="755011"/>
            <a:ext cx="7486005" cy="4985012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" y="889233"/>
            <a:ext cx="7698842" cy="4431339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2" y="738232"/>
            <a:ext cx="7563001" cy="4968234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6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2" y="687897"/>
            <a:ext cx="7630121" cy="5043735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8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582924"/>
            <a:ext cx="9291215" cy="432098"/>
          </a:xfrm>
        </p:spPr>
        <p:txBody>
          <a:bodyPr>
            <a:normAutofit fontScale="90000"/>
          </a:bodyPr>
          <a:lstStyle/>
          <a:p>
            <a:r>
              <a:rPr lang="tr-TR" dirty="0"/>
              <a:t>HTML5 GELEN SEMANTİCS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896BCB62-0436-4EF3-9977-ED8DDB64C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8165" y="1015022"/>
            <a:ext cx="8110432" cy="511163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semantic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elements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HTML5 :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=başlangıç değer olduğunu yani en tepedeki yapı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=en alttaki yapıdır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nav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=menülerde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=bölüm &lt;div&gt;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makaleler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main&gt;= 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ana 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içerik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&lt;aside&gt; Sol-Sağ menü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oluşturuken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&lt;time&gt;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&lt;mark&gt;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&lt;h1&gt; &lt;h2&gt; &lt;h3&gt;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blockquote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&lt;/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blockquote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&lt;div&gt;</a:t>
            </a:r>
            <a:endParaRPr lang="tr-TR" altLang="tr-TR" sz="18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03" y="2160588"/>
            <a:ext cx="6419832" cy="3881437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5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0" y="525089"/>
            <a:ext cx="8659295" cy="5144403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3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9" y="755011"/>
            <a:ext cx="7788874" cy="4699786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6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5" y="609600"/>
            <a:ext cx="6332986" cy="5432425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53474" y="408329"/>
            <a:ext cx="9404723" cy="1400530"/>
          </a:xfrm>
        </p:spPr>
        <p:txBody>
          <a:bodyPr/>
          <a:lstStyle/>
          <a:p>
            <a:r>
              <a:rPr lang="tr-TR" smtClean="0"/>
              <a:t>Teşekkürler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Dinlediğiniz için teşekkür ederim. </a:t>
            </a:r>
          </a:p>
          <a:p>
            <a:endParaRPr lang="tr-TR" smtClean="0"/>
          </a:p>
          <a:p>
            <a:r>
              <a:rPr lang="tr-TR">
                <a:hlinkClick r:id="rId2"/>
              </a:rPr>
              <a:t>https://</a:t>
            </a:r>
            <a:r>
              <a:rPr lang="tr-TR">
                <a:hlinkClick r:id="rId2"/>
              </a:rPr>
              <a:t>egitim.ecodation.com</a:t>
            </a:r>
            <a:r>
              <a:rPr lang="tr-TR" smtClean="0">
                <a:hlinkClick r:id="rId2"/>
              </a:rPr>
              <a:t>/</a:t>
            </a:r>
            <a:endParaRPr lang="tr-TR" smtClean="0"/>
          </a:p>
          <a:p>
            <a:endParaRPr lang="tr-TR"/>
          </a:p>
          <a:p>
            <a:r>
              <a:rPr lang="tr-TR" smtClean="0"/>
              <a:t>Sorularınız için; </a:t>
            </a:r>
            <a:r>
              <a:rPr lang="tr-TR" smtClean="0">
                <a:hlinkClick r:id="rId3"/>
              </a:rPr>
              <a:t>hamitmizrak@gmail.com</a:t>
            </a:r>
            <a:r>
              <a:rPr lang="tr-TR" smtClean="0"/>
              <a:t>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8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2705035"/>
          </a:xfrm>
        </p:spPr>
        <p:txBody>
          <a:bodyPr/>
          <a:lstStyle/>
          <a:p>
            <a:r>
              <a:rPr lang="tr-TR" dirty="0"/>
              <a:t>                CSS-3 </a:t>
            </a:r>
            <a:br>
              <a:rPr lang="tr-TR" dirty="0"/>
            </a:br>
            <a:r>
              <a:rPr lang="tr-TR" dirty="0"/>
              <a:t>           JAVA FULL STACK DEVELOPER</a:t>
            </a:r>
            <a:br>
              <a:rPr lang="tr-TR" dirty="0"/>
            </a:br>
            <a:r>
              <a:rPr lang="tr-TR" dirty="0"/>
              <a:t>           Hamit Mızrak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079CA83-E510-4B21-8637-19064981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66" y="3101264"/>
            <a:ext cx="5642834" cy="2308936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12.03.2021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8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2163</Words>
  <Application>Microsoft Office PowerPoint</Application>
  <PresentationFormat>Geniş ekran</PresentationFormat>
  <Paragraphs>590</Paragraphs>
  <Slides>84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84</vt:i4>
      </vt:variant>
    </vt:vector>
  </HeadingPairs>
  <TitlesOfParts>
    <vt:vector size="92" baseType="lpstr">
      <vt:lpstr>Arial</vt:lpstr>
      <vt:lpstr>Calibri</vt:lpstr>
      <vt:lpstr>Century Gothic</vt:lpstr>
      <vt:lpstr>Consolas</vt:lpstr>
      <vt:lpstr>Lato</vt:lpstr>
      <vt:lpstr>Wingdings</vt:lpstr>
      <vt:lpstr>Wingdings 3</vt:lpstr>
      <vt:lpstr>İyon</vt:lpstr>
      <vt:lpstr>Advisor,Specialist Java Full Stack Developer   HAMİT MIZRAK </vt:lpstr>
      <vt:lpstr>Ben Kimim</vt:lpstr>
      <vt:lpstr>DERS-1 HTML5  </vt:lpstr>
      <vt:lpstr>HTML5 nedir?</vt:lpstr>
      <vt:lpstr>Ders-2 (HTML5)</vt:lpstr>
      <vt:lpstr>Format etiketleri (html5)</vt:lpstr>
      <vt:lpstr>PowerPoint Sunusu</vt:lpstr>
      <vt:lpstr>HTML5 GELEN SEMANTİCS ELEMENTS</vt:lpstr>
      <vt:lpstr>                CSS-3             JAVA FULL STACK DEVELOPER            Hamit Mızrak</vt:lpstr>
      <vt:lpstr>                CSS-3             JAVA FULL STACK DEVELOPER            Hamit Mızrak</vt:lpstr>
      <vt:lpstr>                 COLOR </vt:lpstr>
      <vt:lpstr>BOX-SHADOW</vt:lpstr>
      <vt:lpstr>TRANSITION</vt:lpstr>
      <vt:lpstr>BOOTSTRAP  JAVA FULL STACK DEVELOPER HAMİT MIZRAK</vt:lpstr>
      <vt:lpstr>WHAT IS BOOTSTRAP ?</vt:lpstr>
      <vt:lpstr>BUNLARI BİLİYOR MUSUNUZ?</vt:lpstr>
      <vt:lpstr>BOOTSTRAP NASIL YÜKLENİR ?</vt:lpstr>
      <vt:lpstr> JAVA SE</vt:lpstr>
      <vt:lpstr>Ders-1</vt:lpstr>
      <vt:lpstr>Neden java</vt:lpstr>
      <vt:lpstr>java</vt:lpstr>
      <vt:lpstr>Java hakkında</vt:lpstr>
      <vt:lpstr>Java sürümleri (release date)</vt:lpstr>
      <vt:lpstr>PowerPoint Sunusu</vt:lpstr>
      <vt:lpstr>Interpreter compıler jıt</vt:lpstr>
      <vt:lpstr>JVM (JAVA VIRTUAL MACHINE)</vt:lpstr>
      <vt:lpstr>jre (JAVA RUNTIME envıronment)</vt:lpstr>
      <vt:lpstr>Jdk (JAVA DEVELOPMENT KIT)</vt:lpstr>
      <vt:lpstr>Genel   Jvm – jre - jdk</vt:lpstr>
      <vt:lpstr>JDK – JRE - JVM</vt:lpstr>
      <vt:lpstr>psvm</vt:lpstr>
      <vt:lpstr>Algoritma</vt:lpstr>
      <vt:lpstr>Dizi örneği</vt:lpstr>
      <vt:lpstr>Metot (Login işlemleri )</vt:lpstr>
      <vt:lpstr>PowerPoint Sunusu</vt:lpstr>
      <vt:lpstr>POJO</vt:lpstr>
      <vt:lpstr>BEAN</vt:lpstr>
      <vt:lpstr>MANAGEDBEAN</vt:lpstr>
      <vt:lpstr>CDI BEAN</vt:lpstr>
      <vt:lpstr>E.L (Expression Language) ifade dilidir.</vt:lpstr>
      <vt:lpstr>Expression Language</vt:lpstr>
      <vt:lpstr>UNUTMA:</vt:lpstr>
      <vt:lpstr>Form</vt:lpstr>
      <vt:lpstr>UI FORM</vt:lpstr>
      <vt:lpstr>output 6 tane özellikler</vt:lpstr>
      <vt:lpstr>input</vt:lpstr>
      <vt:lpstr>ValidatorMessage  (Projelerde sadece istediğimiz mesaj göstersin)</vt:lpstr>
      <vt:lpstr>FacesMessage(Classımızda yazıyoruz)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HİBERNATE FULL STACK DEVELOPER   </vt:lpstr>
      <vt:lpstr>HİBERNATE NEDİR</vt:lpstr>
      <vt:lpstr>ORM</vt:lpstr>
      <vt:lpstr>JPA</vt:lpstr>
      <vt:lpstr>JPA NEDİR</vt:lpstr>
      <vt:lpstr>JPA YARARLARI</vt:lpstr>
      <vt:lpstr>ORM</vt:lpstr>
      <vt:lpstr>Entity </vt:lpstr>
      <vt:lpstr>Hibernate</vt:lpstr>
      <vt:lpstr>Hibernate avantajı</vt:lpstr>
      <vt:lpstr>PowerPoint Sunusu</vt:lpstr>
      <vt:lpstr>hibernate.cfg.xml</vt:lpstr>
      <vt:lpstr>hibernate.cfg.xml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Advisor,Specialist Java Full Stack Developer  </dc:title>
  <dc:creator>Microsoft hesabı</dc:creator>
  <cp:lastModifiedBy>Microsoft hesabı</cp:lastModifiedBy>
  <cp:revision>17</cp:revision>
  <dcterms:created xsi:type="dcterms:W3CDTF">2021-03-12T11:50:05Z</dcterms:created>
  <dcterms:modified xsi:type="dcterms:W3CDTF">2021-03-12T14:01:38Z</dcterms:modified>
</cp:coreProperties>
</file>