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104"/>
  </p:notesMasterIdLst>
  <p:sldIdLst>
    <p:sldId id="1176" r:id="rId2"/>
    <p:sldId id="1177" r:id="rId3"/>
    <p:sldId id="1175" r:id="rId4"/>
    <p:sldId id="1178" r:id="rId5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186" r:id="rId13"/>
    <p:sldId id="1187" r:id="rId14"/>
    <p:sldId id="1189" r:id="rId15"/>
    <p:sldId id="1188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  <p:sldId id="1197" r:id="rId24"/>
    <p:sldId id="1200" r:id="rId25"/>
    <p:sldId id="1201" r:id="rId26"/>
    <p:sldId id="1198" r:id="rId27"/>
    <p:sldId id="1199" r:id="rId28"/>
    <p:sldId id="1202" r:id="rId29"/>
    <p:sldId id="1211" r:id="rId30"/>
    <p:sldId id="1203" r:id="rId31"/>
    <p:sldId id="1204" r:id="rId32"/>
    <p:sldId id="1205" r:id="rId33"/>
    <p:sldId id="1206" r:id="rId34"/>
    <p:sldId id="1207" r:id="rId35"/>
    <p:sldId id="1208" r:id="rId36"/>
    <p:sldId id="1209" r:id="rId37"/>
    <p:sldId id="1210" r:id="rId38"/>
    <p:sldId id="1212" r:id="rId39"/>
    <p:sldId id="1213" r:id="rId40"/>
    <p:sldId id="1214" r:id="rId41"/>
    <p:sldId id="1215" r:id="rId42"/>
    <p:sldId id="1217" r:id="rId43"/>
    <p:sldId id="1218" r:id="rId44"/>
    <p:sldId id="1219" r:id="rId45"/>
    <p:sldId id="1220" r:id="rId46"/>
    <p:sldId id="1221" r:id="rId47"/>
    <p:sldId id="1222" r:id="rId48"/>
    <p:sldId id="1223" r:id="rId49"/>
    <p:sldId id="1224" r:id="rId50"/>
    <p:sldId id="1225" r:id="rId51"/>
    <p:sldId id="1226" r:id="rId52"/>
    <p:sldId id="1227" r:id="rId53"/>
    <p:sldId id="1228" r:id="rId54"/>
    <p:sldId id="1229" r:id="rId55"/>
    <p:sldId id="1230" r:id="rId56"/>
    <p:sldId id="1231" r:id="rId57"/>
    <p:sldId id="1232" r:id="rId58"/>
    <p:sldId id="1233" r:id="rId59"/>
    <p:sldId id="1216" r:id="rId60"/>
    <p:sldId id="1234" r:id="rId61"/>
    <p:sldId id="1235" r:id="rId62"/>
    <p:sldId id="1236" r:id="rId63"/>
    <p:sldId id="1237" r:id="rId64"/>
    <p:sldId id="1238" r:id="rId65"/>
    <p:sldId id="1239" r:id="rId66"/>
    <p:sldId id="1240" r:id="rId67"/>
    <p:sldId id="1241" r:id="rId68"/>
    <p:sldId id="1242" r:id="rId69"/>
    <p:sldId id="1243" r:id="rId70"/>
    <p:sldId id="1244" r:id="rId71"/>
    <p:sldId id="1245" r:id="rId72"/>
    <p:sldId id="1246" r:id="rId73"/>
    <p:sldId id="1249" r:id="rId74"/>
    <p:sldId id="1247" r:id="rId75"/>
    <p:sldId id="1248" r:id="rId76"/>
    <p:sldId id="1250" r:id="rId77"/>
    <p:sldId id="1251" r:id="rId78"/>
    <p:sldId id="1252" r:id="rId79"/>
    <p:sldId id="1253" r:id="rId80"/>
    <p:sldId id="1254" r:id="rId81"/>
    <p:sldId id="1255" r:id="rId82"/>
    <p:sldId id="1256" r:id="rId83"/>
    <p:sldId id="1257" r:id="rId84"/>
    <p:sldId id="1258" r:id="rId85"/>
    <p:sldId id="1264" r:id="rId86"/>
    <p:sldId id="1265" r:id="rId87"/>
    <p:sldId id="1266" r:id="rId88"/>
    <p:sldId id="1263" r:id="rId89"/>
    <p:sldId id="1259" r:id="rId90"/>
    <p:sldId id="1260" r:id="rId91"/>
    <p:sldId id="1261" r:id="rId92"/>
    <p:sldId id="1262" r:id="rId93"/>
    <p:sldId id="1267" r:id="rId94"/>
    <p:sldId id="1270" r:id="rId95"/>
    <p:sldId id="1268" r:id="rId96"/>
    <p:sldId id="1269" r:id="rId97"/>
    <p:sldId id="1271" r:id="rId98"/>
    <p:sldId id="1276" r:id="rId99"/>
    <p:sldId id="1272" r:id="rId100"/>
    <p:sldId id="1273" r:id="rId101"/>
    <p:sldId id="1274" r:id="rId102"/>
    <p:sldId id="1275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5F7FA8F-4211-4476-8F61-75EE5274C2EF}">
          <p14:sldIdLst>
            <p14:sldId id="1176"/>
          </p14:sldIdLst>
        </p14:section>
        <p14:section name="1.BÖLÜM (HTML)" id="{3AFEC421-C3B4-43D3-9E31-EA1838D497C7}">
          <p14:sldIdLst>
            <p14:sldId id="1177"/>
            <p14:sldId id="1175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9"/>
            <p14:sldId id="1188"/>
            <p14:sldId id="1190"/>
          </p14:sldIdLst>
        </p14:section>
        <p14:section name="2.BÖLÜM CSS3" id="{DC142C93-530F-4F0A-84BA-29E82ECFAC76}">
          <p14:sldIdLst>
            <p14:sldId id="1191"/>
            <p14:sldId id="1192"/>
            <p14:sldId id="1193"/>
            <p14:sldId id="1194"/>
            <p14:sldId id="1195"/>
            <p14:sldId id="1196"/>
            <p14:sldId id="1197"/>
            <p14:sldId id="1200"/>
            <p14:sldId id="1201"/>
            <p14:sldId id="1198"/>
            <p14:sldId id="1199"/>
          </p14:sldIdLst>
        </p14:section>
        <p14:section name="3.BÖLÜM BOOTSTRAP" id="{D41915DA-B429-463D-BADC-3112F22AC7EC}">
          <p14:sldIdLst>
            <p14:sldId id="1202"/>
            <p14:sldId id="1211"/>
            <p14:sldId id="1203"/>
            <p14:sldId id="1204"/>
            <p14:sldId id="1205"/>
            <p14:sldId id="1206"/>
            <p14:sldId id="1207"/>
            <p14:sldId id="1208"/>
            <p14:sldId id="1209"/>
            <p14:sldId id="1210"/>
          </p14:sldIdLst>
        </p14:section>
        <p14:section name="4.BÖLÜM JAVASCRIPT" id="{2DFE5D4A-152C-4827-B99A-F1FF9654BCB1}">
          <p14:sldIdLst>
            <p14:sldId id="1212"/>
            <p14:sldId id="1213"/>
            <p14:sldId id="1214"/>
            <p14:sldId id="1215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</p14:sldIdLst>
        </p14:section>
        <p14:section name="@@@@@@@@@@@" id="{A116FB61-365F-45C5-A46D-31C1DAE0A775}">
          <p14:sldIdLst/>
        </p14:section>
        <p14:section name="5.BÖLÜM JAVASE" id="{54571BFA-4A39-4933-A6CB-63B7A111F8C0}">
          <p14:sldIdLst>
            <p14:sldId id="1216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9"/>
            <p14:sldId id="1247"/>
            <p14:sldId id="1248"/>
            <p14:sldId id="1250"/>
            <p14:sldId id="1251"/>
            <p14:sldId id="1252"/>
            <p14:sldId id="1253"/>
            <p14:sldId id="1254"/>
            <p14:sldId id="1255"/>
            <p14:sldId id="1256"/>
            <p14:sldId id="1257"/>
            <p14:sldId id="1258"/>
            <p14:sldId id="1264"/>
            <p14:sldId id="1265"/>
            <p14:sldId id="1266"/>
            <p14:sldId id="1263"/>
            <p14:sldId id="1259"/>
            <p14:sldId id="1260"/>
            <p14:sldId id="1261"/>
            <p14:sldId id="1262"/>
            <p14:sldId id="1267"/>
            <p14:sldId id="1270"/>
            <p14:sldId id="1268"/>
            <p14:sldId id="1269"/>
          </p14:sldIdLst>
        </p14:section>
        <p14:section name="@@@@@@@@@@" id="{F4050C86-8F5A-4077-A792-EFBB0E75AB4F}">
          <p14:sldIdLst/>
        </p14:section>
        <p14:section name="6.BÖLÜM SPRING BOOT" id="{41F0D96D-F4C5-43FE-8475-834D84C8CE98}">
          <p14:sldIdLst>
            <p14:sldId id="1271"/>
            <p14:sldId id="1276"/>
            <p14:sldId id="1272"/>
            <p14:sldId id="1273"/>
            <p14:sldId id="1274"/>
            <p14:sldId id="1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9" d="100"/>
          <a:sy n="109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24.04.2023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20269" y="2518834"/>
            <a:ext cx="8744765" cy="1646302"/>
          </a:xfrm>
        </p:spPr>
        <p:txBody>
          <a:bodyPr/>
          <a:lstStyle/>
          <a:p>
            <a:r>
              <a:rPr lang="tr-TR"/>
              <a:t>Turgut Ozal Üniversitesi </a:t>
            </a:r>
            <a:br>
              <a:rPr lang="tr-TR"/>
            </a:br>
            <a:r>
              <a:rPr lang="tr-TR"/>
              <a:t>Web Tasarımı ve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98098" y="4304770"/>
            <a:ext cx="7766936" cy="1096899"/>
          </a:xfrm>
        </p:spPr>
        <p:txBody>
          <a:bodyPr>
            <a:normAutofit/>
          </a:bodyPr>
          <a:lstStyle/>
          <a:p>
            <a:r>
              <a:rPr lang="tr-TR" sz="3200"/>
              <a:t>Eğitmen: Hamit Mızrak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34288D-A1D5-ED86-1A70-11B5AC7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2" y="236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1F623-5593-BF73-E9A1-07C5F9C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60B687-9193-92C1-167C-4308580A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unordered list: ul (düzensiz listeler)</a:t>
            </a:r>
          </a:p>
          <a:p>
            <a:r>
              <a:rPr lang="tr-TR"/>
              <a:t>ordered list: ol  (düzenli listeler)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A3879-C5C5-4C92-E627-10EA641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FD4BDA-2556-9916-B7D0-49FFC352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15FCE-65D4-EA7D-F62D-C706E5E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826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6861D9-F483-7F0B-6DC7-2DE7D91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Bean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86BBEA-192B-C853-9A01-09E85FDE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Spring’e tanıtmak için kullandığımız dosya yapısıdır.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C61F17-3A83-219D-CD79-164C495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B82AE4-70DF-593E-CF29-AE11F74A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7C9D87-79C1-D405-C2CB-B31E9ECB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0311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BBA09-D418-DAB0-E4DF-E50D7A68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Exception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E6117-0946-933E-7641-61E3C87E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istisna yakalamak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E7F20-7FE5-5624-A361-795046B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34B0E9-C6BD-E69C-9944-476D5ABD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C3C24A-4A70-7A8B-621A-B812C580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8075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9CCC9-E22D-896F-A04E-FE86A75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ApiResult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B73CF-9E74-8530-42E9-F94124D0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Spring’in hata yakalamasını kendim handlı customize.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3E250B-38AA-3117-D12A-23371425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DA7201-4B89-1F0B-4A51-FCFAFA96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799CBA-B86D-1704-AA0B-20C8D8E8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1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FD11E-4FFB-22AA-EE8D-B5CBAB3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396F50-4B92-57A6-EDE9-C358CBFC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img : resim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AEACB9-0248-6101-887B-96FB551F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2FFC8-2727-7D18-4F9C-6B5E7B5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00115-0091-5C0D-4924-3D60EF7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5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77262-9C74-9696-9080-4EEF745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link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8861E-FE94-E193-B5B5-226024E4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&lt;a src=«link»&gt; click me &lt;/a&gt;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6C45DB-B85F-AA0C-AAA1-6CE408B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7FEA33-7A54-9EA7-8830-A8EA60F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BA663E-56DB-7CAE-9C6F-E126723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54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2FE2B8-2AA2-F24B-ABAE-32691908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F4820-FEE3-46FC-2D88-81AFF744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&lt;table&gt;</a:t>
            </a:r>
          </a:p>
          <a:p>
            <a:r>
              <a:rPr lang="tr-TR"/>
              <a:t>&lt;thead&gt; &lt;/thead&gt;</a:t>
            </a:r>
          </a:p>
          <a:p>
            <a:r>
              <a:rPr lang="tr-TR"/>
              <a:t>&lt;tbody&gt;  &lt;/tbody&gt;</a:t>
            </a:r>
          </a:p>
          <a:p>
            <a:r>
              <a:rPr lang="tr-TR"/>
              <a:t>&lt;tfoot&gt;  &lt;/tfoot&gt;</a:t>
            </a:r>
          </a:p>
          <a:p>
            <a:r>
              <a:rPr lang="tr-TR"/>
              <a:t>&lt;/table&gt;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497C78-122B-4B08-4724-C809FA7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4D8997-8F64-9862-45D7-96C1636D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38A0DC-0F60-3A49-B18D-65650F2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2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D6730-A0E9-26B1-575C-909B3EA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C61F67-B6F4-7A3F-C2B0-E2A95189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Form: bir veriyi bir yerden başka bir yere taşımaktır.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8918C-D0AB-1F63-56C9-C5E991CA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5D3D3-9AF6-9E3C-8397-DD205CD2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E0827-8B22-88D0-AA07-455214A2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30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FB086-33C3-582B-125E-584DB13C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22F91C-C4B5-6461-4DF2-087BDFCB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Semantic ile nonsemantic yapı arasındaki fark nedir ?</a:t>
            </a:r>
          </a:p>
          <a:p>
            <a:r>
              <a:rPr lang="tr-TR"/>
              <a:t>Ascii ile Unicode arasındaki farklar ?</a:t>
            </a:r>
          </a:p>
          <a:p>
            <a:r>
              <a:rPr lang="tr-TR"/>
              <a:t>CDN nedir ?</a:t>
            </a:r>
          </a:p>
          <a:p>
            <a:r>
              <a:rPr lang="tr-TR"/>
              <a:t>emmet.io =&gt; cheat</a:t>
            </a:r>
          </a:p>
          <a:p>
            <a:endParaRPr lang="tr-TR"/>
          </a:p>
          <a:p>
            <a:r>
              <a:rPr lang="tr-TR"/>
              <a:t>Table: colspan ile rowspan arasındaki fark nedir ?</a:t>
            </a:r>
          </a:p>
          <a:p>
            <a:r>
              <a:rPr lang="tr-TR"/>
              <a:t>Form: get / post nedir 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FDBBD-E60A-5D85-36F8-F78B442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8FC5D-5453-DCE4-7ED4-C4437C6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9A24A4-AF73-F4AE-E9BA-6E4D1383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37D67-7396-B549-B66D-28D106A4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Kodlama Ödevimiz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675062-213C-04B6-2F0D-F24A91D7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5139AA-BC98-FAC1-6194-E6ADB3F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DA099B-E27B-A42F-65C1-08F017B8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13B0EA-DBD7-00DD-AAA0-B387023FC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 Form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email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 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 number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4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3540D-085B-3A94-4CDE-24E276A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CSS3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7B6813-8D2D-E173-B040-833B0DF0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A26A3-B3A0-8CD7-59D8-2AF32275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63DEE-C8A0-22E1-5183-AE512E3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  <p:pic>
        <p:nvPicPr>
          <p:cNvPr id="7" name="Picture 2" descr="CSS3 Official Logo Cascading Style Sheets T-Shirt&quot; Art Board Print by  rainwater11 | Redbubble">
            <a:extLst>
              <a:ext uri="{FF2B5EF4-FFF2-40B4-BE49-F238E27FC236}">
                <a16:creationId xmlns:a16="http://schemas.microsoft.com/office/drawing/2014/main" id="{C13DDA4A-6617-F4C0-3F54-4CA6CDD6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8" y="817678"/>
            <a:ext cx="4217071" cy="56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0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01841B-52A9-44DB-81A0-B960A99E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102504-2A11-8B72-0C98-97FF2DB2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h2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brown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#h2_id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black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D0B344"/>
                </a:solidFill>
                <a:effectLst/>
                <a:latin typeface="Fira Code" panose="020B0809050000020004" pitchFamily="49" charset="0"/>
              </a:rPr>
              <a:t>.h2_class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rem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 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EA6791-CA38-E646-3357-224E6CB3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E38DA3-01F6-56C9-97F3-90BC0BE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48C759-97A5-04E9-A0E7-C5C27C10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11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FC102C-35AC-E665-565A-157E4977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10FB0A-B7A2-E369-B2B4-CF52B47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box-sizing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border-box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html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font-size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font-family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AA83A"/>
                </a:solidFill>
                <a:effectLst/>
                <a:latin typeface="Fira Code" panose="020B0809050000020004" pitchFamily="49" charset="0"/>
              </a:rPr>
              <a:t>'Roboto Condensed'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sans-serif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BFABC-CE38-ADF3-6DF6-3EED2B02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25E3A-841B-50C0-623F-441E11B8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046F5D-B17E-E3D0-0621-E3D4CAC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9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A8D9A2-409A-43B2-C31A-9B57681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HTML5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64DA2-B871-A270-7205-4BCC3BB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3B0CD1-8E40-3759-6479-9B08569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09429-A98D-4E03-25B2-F5484EE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A8DF28-6FEF-FB64-A3EA-6CEDDB10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6" y="1677451"/>
            <a:ext cx="5620788" cy="35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B4238-E41A-99E8-4876-773403A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A30AFF-8D71-3298-F57B-EFC16E0A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max-width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b="0">
                <a:solidFill>
                  <a:srgbClr val="D0B344"/>
                </a:solidFill>
                <a:effectLst/>
                <a:latin typeface="Fira Code" panose="020B0809050000020004" pitchFamily="49" charset="0"/>
              </a:rPr>
              <a:t>:hover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opacity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0.8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transition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3502B7-3DEA-67A6-30A7-8DAF0F8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4BBB63-D433-2FB5-716A-F17B034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450FA-7D08-F34F-8723-CC5B238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4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39E99E-3D64-DE5D-15CC-391E0056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13D93D-1159-7D32-B3FB-2A7EEFBC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#div_id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border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solid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blue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margin-top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400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rem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3EAFA6-33B1-8E6D-D60B-5663DFE8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ABC11E-4376-2760-54CE-C6F7A1D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A0B121-DAFB-C497-0F4E-9402764F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32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27FD06-6D95-EA11-A5A6-5148E394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7F3C5F-10FE-6EBA-DB3E-DAA00FB7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 #div_id:hover{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    cursor: pointer;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    width: 800px;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} */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0B9CA7-4689-6A96-9730-B671147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D3900C-879B-93F9-65EB-80B42F98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D28E02-BA6B-C255-1C4F-32753E7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17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54D1C-2893-8A4E-DA6A-D7620B4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D2D3A-6E68-A3AB-033C-40042029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#param_id2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8080FF"/>
                </a:solidFill>
                <a:effectLst/>
                <a:latin typeface="Fira Code" panose="020B0809050000020004" pitchFamily="49" charset="0"/>
              </a:rPr>
              <a:t>#000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8080FF"/>
                </a:solidFill>
                <a:effectLst/>
                <a:latin typeface="Fira Code" panose="020B0809050000020004" pitchFamily="49" charset="0"/>
              </a:rPr>
              <a:t>#4d4a4a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0.8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black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tr-TR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/*padding:iç boşluk*/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padding-top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padding-right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padding-bottom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7867EA-168A-0A7C-1BC3-C655B4B8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490AFE-BD58-8A0C-C97E-96F0142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3578FC-1EC9-53CE-9938-00ADE5C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52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EC3D0-EBA9-28E8-744D-5D1330B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61B460-64F8-3030-E014-68E72A3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E78A39-7425-1826-DEE9-8A03EB0C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494DCA-4871-A1D3-749A-4DA1D4D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C81194-B4A2-2056-847F-8AF70C5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39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864282-83AF-B9A1-23D8-A0BCBB7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56E038-F04D-6D9F-28A3-C17C1801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94EC9-F686-B08B-EA84-7BE25B0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1F6210-4E90-2C5D-C522-F3FB9E1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1EB04A-51CB-2965-FCDE-7B6A9FC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48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96584-2C1D-ADCA-861E-48D271C9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FC93D9-4BD1-A5E0-07DF-5D47A0C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/*RD:Responsive Design*/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aqua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600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27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175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CFAEA1-D60B-A2CC-F5BD-0CB94297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416378-A239-B3AA-67F4-9CCA8250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908E2B-B1A7-9945-61E5-F616029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971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45D55-D4C3-95F0-3E69-5C7E2FBF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D3D9E-9A6D-481C-3923-E5D9C03B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900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33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175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1200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183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180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BD448C-F67E-60AB-840E-FA87C85E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6D5893-3414-3FA3-A7AD-FA751AE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1C1EC2-43A5-5EA4-35C1-E44B000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02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E8192-5A70-0442-42C6-128370A5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BOOTSTRAP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5BBDFE-C171-55E7-EA08-D75601CA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6A59F6-9DCC-B904-C69A-F1158625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C495D7-C3A5-5C6D-23A5-19B7953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430C673F-BC33-C80F-5458-EC6AFFB6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78" y="1999785"/>
            <a:ext cx="5691859" cy="2992816"/>
          </a:xfrm>
        </p:spPr>
      </p:pic>
    </p:spTree>
    <p:extLst>
      <p:ext uri="{BB962C8B-B14F-4D97-AF65-F5344CB8AC3E}">
        <p14:creationId xmlns:p14="http://schemas.microsoft.com/office/powerpoint/2010/main" val="49669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30768-ED06-26FC-D1F0-5E626778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Bootstrap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462FD7-E11B-C20A-CF40-B5284519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Bootstrap açık kaynak kodlu, ücretsiz bir CSS frameworktür.</a:t>
            </a:r>
          </a:p>
          <a:p>
            <a:r>
              <a:rPr lang="tr-TR"/>
              <a:t>Bootstrap tasarım aracıdır.</a:t>
            </a:r>
          </a:p>
          <a:p>
            <a:r>
              <a:rPr lang="tr-TR"/>
              <a:t>Bootstrap yazılımcının resim yapma sanatıdır.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7CF0BD-5D48-32C8-C2AA-81A4C222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AB3E37-72B3-54E7-3B5D-E773C620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B6C317-58E5-99F2-369B-28DE1ED2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85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 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HTML5 nedir ?</a:t>
            </a:r>
          </a:p>
          <a:p>
            <a:r>
              <a:rPr lang="tr-TR"/>
              <a:t>Hyper Text Markum Language:  (işaretleme dilidir)</a:t>
            </a:r>
          </a:p>
          <a:p>
            <a:endParaRPr lang="tr-TR"/>
          </a:p>
          <a:p>
            <a:r>
              <a:rPr lang="tr-TR"/>
              <a:t>işaretleme: Root / child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6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5F6EDD-756F-8444-32DE-8A59DB43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navbar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942251-4913-8BC9-A07C-0B391853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74BD80-BE36-7817-B723-E2F2003F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E24371-6592-03B5-1D24-30E062D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DA40C9-EF32-9E34-4794-09DB24CA8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 navbar-expand-md navbar-dark bg-dark fixed-top"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="navbar-brand"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Navbar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="navbar-toggler d-lg-none"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="#collapsibleNavId"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aria-controls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="collapsibleNavId"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="Toggle navigation"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="navbar-toggler-icon"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 navbar-collapse"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="collapsibleNavId"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&lt;ul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="navbar-nav me-auto mt-2 mt-lg-0"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(current)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="#modalId"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 dropdown"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 dropdown-toggle"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aria-haspopup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Dropdown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="dropdown-menu"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 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 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&lt;/ul&gt;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&lt;form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="d-flex my-2 my-lg-0"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&lt;input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 me-sm-2"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="Search"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btn-outline-success my-2 my-sm-0"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="submit"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Search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&lt;/form&gt;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1A553D-3018-1EA0-48C9-8405247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carousel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0038D0-A0BD-FA61-255D-3C3CEFE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3EE839-1E6D-656B-6250-F838F33E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05991F-623E-C71E-9B96-CBDAD2F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6011EB-DE52-BBEA-D329-2D151F81B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 slide"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data-bs-ride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&lt;ol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="carousel-indicators"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="First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="1"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="Second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="2"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="Third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&lt;/ol&gt;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="carousel-inner"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="listbox"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 active"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="../images/cup-of-coffee-1280537_1920.jpg"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="First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="../images/coffee-171653_1920.jpg"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="Second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="../images/cup-of-coffee-1280537_1920.jpg"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="Third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="carousel-control-prev"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="prev"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="carousel-control-prev-icon"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="carousel-control-next"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="next"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="carousel-control-next-icon"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3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5878A-B07E-6C38-3BE8-3A71D20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breadcrumb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D6DDD9-0E27-49BF-4719-B0991A2B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6246F4-7A6C-0612-A4A7-51BE1BB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9C140-CAF0-A599-E947-77B3E01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DAF33B-982C-C241-82AD-2404AD2BB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Active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9E3D7-3919-8077-A0DC-619C9A2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alert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2D8D5B-E01D-155A-EE40-070A6347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24F493-4E57-AE17-E4EE-A9167F70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43F26B-6045-1270-520F-42D36A78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84E83-2AA7-89E3-D472-92C1FE7B6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 alert-secondary alert-dismissible fade show"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&lt;strong&gt;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Holy guacamole!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&lt;/strong&gt;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You should check in on some of those fields below.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34171C-5256-5264-96FB-EF9CD3DF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spinner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0A6A5E-3218-BF01-1BDF-9898F666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680FBA-727B-C3D5-0C56-DC214212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970A8C-EB70-FF0E-355B-28187501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B0DE72-6208-9247-FE0F-E7BC35095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="d-flex justify-content-center align-items-center"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="spinner-grow text-primary spinner-border-lg"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="status"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Loading...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5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64F2B-347E-82BD-9E97-D5081F5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accordion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378B08-0369-7F75-4810-42F26F1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14AB0F-5D26-904D-CDCE-EF18D7A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6C54E-D98D-630A-5034-04086D4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E58BBA-8ACE-D388-2F80-76CCA739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="accordionExample"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="accordion-header"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="headingOne"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="#collapseOne"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aria-controls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="collapseOne"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Accordion Item #1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&lt;/h2&gt;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="accordion-collapse collapse show"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="headingOne"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data-bs-parent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="#accordionExample"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="accordion-body"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This is the first item's accordion body.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40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4FF25-3222-19FC-7A74-906F1648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modal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258BB4-8E00-5D21-F039-6504994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F4EA9D-86D6-C086-D05C-AFEC5F19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9D1E0C-CEAB-4265-48C3-BDF1E2FF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97D00F-2507-E7CF-2EF6-067E71328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Modal Body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if you want to close by clicking outside the modal, delete the last endpoint:data-bs-backdrop and data-bs-keyboard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 fade"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tabindex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="-1"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data-bs-backdrop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="static"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data-bs-keyboard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="dialog"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="modalTitleId"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="modal-dialog modal-dialog-scrollable modal-dialog-centered modal-lg"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="document"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="modal-content"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="modal-header"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&lt;h5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="modal-title"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="modalTitleId"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Modal title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&lt;/h5&gt;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="modal-body"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="modal-footer"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btn-secondary"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2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990C5A-9F3B-4DC0-9D5D-B108C92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pagination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4A08A0-61FB-ED78-E719-93E77BD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DC7543-557E-37C3-CEDC-EC5C366D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360F99-F49C-8810-9BDE-06C9EA56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9AC4C6-FD30-E920-3FC0-3E5F9656E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 navigation"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&lt;ul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="pagination   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 disabled"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="Previous"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JetBrains Mono"/>
              </a:rPr>
              <a:t>&amp;laquo;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="Next"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JetBrains Mono"/>
              </a:rPr>
              <a:t>&amp;raquo;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&lt;/ul&gt;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307F6-74E1-8FF4-9947-A8E5655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1A47350-FB4B-5E22-74FC-A919FBC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5" y="435450"/>
            <a:ext cx="3918270" cy="391827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94202-9576-1285-06A5-A20D4A4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EB806F-2838-E3F4-1168-9949A021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17517-18C8-5DFC-AB72-2FC7B002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A20AA6-0F1B-88F7-9F83-96208319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EF99FE-E099-AEFD-3D99-7A8FFC31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 nedir? (Content oluşturmak)</a:t>
            </a:r>
          </a:p>
          <a:p>
            <a:r>
              <a:rPr lang="tr-TR"/>
              <a:t>CSS nedir?  (Makyaj görselliği daha güzelleştirmek için)</a:t>
            </a:r>
          </a:p>
          <a:p>
            <a:r>
              <a:rPr lang="tr-TR"/>
              <a:t>JavaScript nedir? (Dynamics web tasarımlarda kullanacağız)</a:t>
            </a:r>
          </a:p>
          <a:p>
            <a:r>
              <a:rPr lang="tr-TR"/>
              <a:t>OOP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02B57B-D502-C472-899A-EB5B3B6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477ED6-DBA9-8D04-7C2D-2574739F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2A80C8-8C89-9D36-E962-B5451B37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2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6AC5A-B6E4-FBEC-FF42-DDB9B70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Heading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3C8FA6-3C50-BB85-3395-04698C42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h1 … h6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6D5B6-A2B8-AF73-2C10-F35041B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EE2128-D0DE-B382-096D-68BBD5E6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B15339-16F5-0AFC-F873-0B3A314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541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596A5-2F7C-04AD-7D80-A57377D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82610-F289-DC6B-A5B2-A2D5789A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sz="1800"/>
              <a:t>JavaScript 1995 yılında </a:t>
            </a:r>
          </a:p>
          <a:p>
            <a:pPr>
              <a:buFont typeface="+mj-lt"/>
              <a:buAutoNum type="arabicPeriod"/>
            </a:pPr>
            <a:r>
              <a:rPr lang="tr-TR" sz="1800"/>
              <a:t>Brendan Eich tarafından geliştirilmiş </a:t>
            </a:r>
          </a:p>
          <a:p>
            <a:pPr>
              <a:buFont typeface="+mj-lt"/>
              <a:buAutoNum type="arabicPeriod"/>
            </a:pPr>
            <a:r>
              <a:rPr lang="tr-TR" sz="1800"/>
              <a:t>web sayfalarda dinamikleştirmek ,</a:t>
            </a:r>
          </a:p>
          <a:p>
            <a:pPr>
              <a:buFont typeface="+mj-lt"/>
              <a:buAutoNum type="arabicPeriod"/>
            </a:pPr>
            <a:r>
              <a:rPr lang="tr-TR" sz="1800"/>
              <a:t>tarayıcı üzerinden çalışan , betik bir dildir.</a:t>
            </a:r>
          </a:p>
          <a:p>
            <a:pPr>
              <a:buFont typeface="+mj-lt"/>
              <a:buAutoNum type="arabicPeriod"/>
            </a:pPr>
            <a:r>
              <a:rPr lang="tr-TR" sz="1800"/>
              <a:t>JavaScript bir çok browserda çalışır.</a:t>
            </a:r>
          </a:p>
          <a:p>
            <a:pPr>
              <a:buFont typeface="+mj-lt"/>
              <a:buAutoNum type="arabicPeriod"/>
            </a:pPr>
            <a:r>
              <a:rPr lang="tr-TR" sz="1800"/>
              <a:t>Java ile JavaScript aynı değildir.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59BA75-C265-B50D-C531-73A1B015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5CEAB5-ACE9-7729-0889-21B15E1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38A9B7-EF21-57F1-0E5B-90ACAD7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6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F18FC-26CD-B110-21B3-1C1CB27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 Kullanan Firmalar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B701C6-FDFD-8541-5BD9-D776EB93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Google.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eBay.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Facebook.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Grupon.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LinkedIn.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Microsoft. ...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8DC24A-18D2-5432-2CAB-DDEFADD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1F5470-E9D3-4A9B-61BB-856A0D2B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58B356-D6CB-E46A-998B-5E56D569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51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726777-3796-3D74-F7D7-590BA6B9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599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variable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5CA64-0603-E744-32DB-831D5A67A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comment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multiple comment*/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alert("deneme")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window.alert("deneme44")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window.document.write("ana ekran");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console.warn("console")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console.error("console")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console.info("console")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var let const farklar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//Ecmascript nedir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//React: +ES6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let result=prompt("isminizi giriniz");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console.log(result)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"" '' ``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typeof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whoisting: dikkat var için kullan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B69966-AC8A-0C68-DA01-0C74788AD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//cast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let data1=Number(prompt("sayı giriniz")) 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console.log(typeof data1)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NaN undefined infinity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"asd"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infinity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\'  \"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//String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 öğreniyorum Javascript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toLowerCase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toUpperCase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charAt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indexOf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lastIndexOf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startsWith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endsWith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//1&lt;=X&lt;=4-1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14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DF96C1-6B8B-FDF9-911C-58EA12270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//Math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sqrt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abs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pow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floor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ceil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4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Fucntion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D27A05-88B9-B597-EBB2-DA9E2A585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"returnsuz parametresiz"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"returnsuz parametreli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data)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"kelime"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"returnluParametresiz"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data5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"returnluParametreli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number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data6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///////////////////////////////////////////////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5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05C4F0-76F8-0242-EFB9-AA0765F34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normal function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normal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"normal"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normal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anonymous 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anonymous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"anonymous"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anonymous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arrow 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arrow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"arrow"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arrow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56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Conditional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64897C-C00C-F68F-05CD-463D8B08B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//contional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"pozitif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//ternary 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 atama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== eşitmi ancak türüne bakmadan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=== =eşitmi ancak türüne bakarak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//ternary 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88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Loop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FDCAF3-5200-C277-E969-95F4108DF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648070"/>
            <a:ext cx="11647503" cy="52690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i++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loop3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i++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9F2128-1854-46FD-EE70-8F9B79D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Paragraf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1CBF6-C4F1-28CE-EB26-99B04131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&lt;p&gt;  &lt;/p&gt;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AC2D11-CA01-6068-2C01-AA9CB3E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F1C838-E91F-42B1-9510-EBDCD6C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CDC53E-B473-82FB-EBF8-1C21EF31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825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C37AA0-18DF-36A9-57CD-F40E6A86E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//break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//continue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(if-else for break continue)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//Fonksiyonlarla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//Örnek: 1 ile kullanıcının vereceği (prompt) bitiş sayısına göre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//kullancı: 5 verdi diyelim 1&lt;=X&lt;=5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//1.adım: kaç tane 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//2.adım: sayı toplamları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//3.adım: kaç tane tek  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//4.adım: tek sayılar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//5.adım: tek sayılar gösterelim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//6.adım: kaç tane çift  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//7.adım: çift sayılar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//8.adım: çift sayılar gösterelim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verilen sayılarda 7 sayısı varsa bunu eklemesin (continue)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bitiş sayısı 100 fazla ise 100'e kadar olanlar toplansın  (break)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kullanıcı başlangıç sayıdan küçük girerse uyaralım başlangıçtan büyük girmesini isteyelim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kullanıcı secret-key girerse yani 44 sayısını girerse program çalışmayı direk durdursun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46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E0C770-CCE8-BBC4-6D91-65A287583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//y=3x+4k ==&gt;1.dereceden2bilinmeyenlidenklem algoritması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x ve kdeğerlerini hesaplayan algoritma yazınız 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dereceyi  Fahrenhayta çeviren algoritma 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//Formül: (derece*9/5)+32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//örnek-3 operatör işlemleri: aşağıdaki örneği javascript ile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//4+3*2(3:3-1*6+9:1+(3:3))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3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C9880D-278A-D657-52A5-CCFA3BF02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//y=3x+4k ==&gt;1.dereceden2bilinmeyenlidenklem algoritması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x ve kdeğerlerini hesaplayan algoritma yazınız 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dereceyi  Fahrenhayta çeviren algoritma 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//Formül: (derece*9/5)+32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//örnek-3 operatör işlemleri: aşağıdaki örneği javascript ile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//4+3*2(3:3-1*6+9:1+(3:3))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34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669D0F-D45A-8F1C-EBFD-179BD9137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//Örnek-4: Aşağıdaki örnekleri math ile çözelim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-5.9 sayıyının aşağıdaki işlemleri yaptıralım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1-mutlak değeri alsın 5.9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2-yuvarlama yapsın 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3-karesini alsın 36.00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4-karekök alsın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5-yuvarlama yapsın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6-)çıkan sonucu 5 bölsün 6/5=1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7-) iki sayı arasından karşılaştırma yapsın en küçüğünü alsın ve 1 ve 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8-) küçük sayı eğer tekse 3 eklesin çiftse 5 eklesin 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Örnek-5 : kullanıcı tarafından girilen bir sayıyı negatif mi pozitif mi olduğu ekran yazdıran algoritma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cast kullalım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Örnek-6 : kullanıcı tarafından password ve repassword alalım sonrasında bu iki değeri karşılaştırma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aynı girilirse aynı veri yoksa birbirine uymadı yazan algoritma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5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E0534-1767-F11F-70A3-C8044E5D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tr-TR" altLang="tr-TR" sz="3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Exceptioın handling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397C8B-A029-CD69-8D60-D2149BFE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5D434-82BA-8CD5-396D-14D1858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528E02-69F8-8FEC-0628-BCD54A2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B9B90-ED3B-3DA5-E8D6-E1CCC130C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//Exceptioın handling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value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"1.alan"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alertx(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(error)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"Err: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error)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"&lt;br/&gt;db.close"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77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F3D14-BBCF-5848-E8E6-5B3DD886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Dizi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C1A413-0D1A-D539-D5EE-B6EFEC9C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5E4F28-6C65-6C46-3B66-7F2EC899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B0B101-6575-D39B-CA39-BA8409F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2617D0-9ECC-E808-10D5-F60295CA0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//Dizi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,true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typeof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dizi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dizi=[]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temp=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random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dizi[index]=temp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sum+=dizi[index]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//console.log(dizi)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((value)=&gt;{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(sum)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dizi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98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94172-F9A7-6234-5699-403DE064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filter forEach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9207E3-991C-1DA1-5B94-2986634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AF2947-D930-92FF-62BC-1D63D2E9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1DF2B4-92AA-63E0-3CC5-30EC493E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F1E9CD-178D-7D01-E478-14EB728B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//filter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dizi=[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result=dizi.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temp%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(temp)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32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FB5B71-786C-B016-1667-0C27C47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Object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9E4DE0-E869-4FA7-81A2-1CE86B8B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DD54B-4AFC-FADE-F65A-CBCC113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515169-B119-825F-7E9E-9FCB5D41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A6A939-FF19-12FE-009C-B81692FAC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object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obj={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"surname"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"language"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"isLogin"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"dizi"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"innerObj"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"computer"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toUpperCase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dizi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object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2FC4D-2FCA-C8AB-1218-10332DE8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F496D8-4225-2128-F2A6-5D137131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writeln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>
                <a:solidFill>
                  <a:srgbClr val="9AA83A"/>
                </a:solidFill>
                <a:effectLst/>
                <a:latin typeface="Fira Code" panose="020B0809050000020004" pitchFamily="49" charset="0"/>
              </a:rPr>
              <a:t>"&lt;br/&gt;"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() </a:t>
            </a:r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=new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getFullYear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88F521-2C3C-AAEA-09C7-3AF9730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F3A72E-3FB0-DDF3-948F-A172651B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8E09B9-2DBB-5E0B-2C39-0A5AE19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05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D8F020-05DC-EA5B-441A-BA40CFB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7D0C86-9CD3-85B1-E54A-4BB62DBF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774FDD-320B-A708-D11C-09C75E51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9B989D-75C5-BA01-ECB7-439FCB29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B87FFA-1157-B4C4-3E7F-936F25A1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4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36FFA-CC93-DA19-C6C6-7983AB51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B31FE0-3893-4A7C-431D-7BEB600B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horizantal: uzun çizgi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00B39C-6939-A5C7-7738-40EE993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B4B7B3-EBE4-7389-1C7C-B815938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F0930F-CF1E-220D-024D-9BB5188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419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B2EF9-438B-52EF-AE85-D366119C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B924C7-CBB8-8C4C-1CCE-0F4EF38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033892-0917-73E3-2718-3AD44BF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6BFA71-D908-9C7A-579E-521EA8A7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60</a:t>
            </a:fld>
            <a:endParaRPr lang="tr-TR"/>
          </a:p>
        </p:txBody>
      </p:sp>
      <p:pic>
        <p:nvPicPr>
          <p:cNvPr id="1026" name="Picture 2" descr="Java Platform Standard Edition (Java SE)">
            <a:extLst>
              <a:ext uri="{FF2B5EF4-FFF2-40B4-BE49-F238E27FC236}">
                <a16:creationId xmlns:a16="http://schemas.microsoft.com/office/drawing/2014/main" id="{8071BBE0-1904-7E52-77E7-F4E87B59C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00" y="1518111"/>
            <a:ext cx="5240154" cy="31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62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F49BD-9AA4-C104-2949-8B4ECB1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Common Rules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614B3F-7679-8169-D817-63F3D549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Class isimleri Büyük harfle başlar. </a:t>
            </a:r>
          </a:p>
          <a:p>
            <a:r>
              <a:rPr lang="tr-TR"/>
              <a:t>Class isim veya sıfat kullanılır.</a:t>
            </a:r>
          </a:p>
          <a:p>
            <a:r>
              <a:rPr lang="tr-TR"/>
              <a:t>paket isimleri hepsi küçük harfle yazılır.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72C317-C951-07BC-5EF6-BD63E3C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B4C15A-529D-15D4-A262-4779CB19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868CE0-A506-6943-751E-FE3ED52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814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AE7C7-3C79-AAA1-ED96-2802AAF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PSVM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424124-2AE7-5479-D013-68C717D2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313FAC-E232-915C-8FC7-DBAF6A2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7227DE-5AFA-B4DD-7D8E-A8A3A9E8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085F1B-2CF0-77E4-4FA5-8F96F962F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_01_Javase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$_variableData44=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.println($_variableData44)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//S1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1.dereceden 2 bilinmeyenli denklem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y=3x+4k;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x=5;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k=3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2.soru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Dereceyi Fahrenhayt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(derece*9/5)+32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0 derece 32 fahrenhayttır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91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AFD729-C90A-53AE-2E33-365BBBA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822174-4320-A337-1177-C30EEB7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295C64-348C-8327-EEA8-D3FDD93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B1F6A6-EADD-79B9-BACC-63901C3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E93080-577D-512E-E7E4-C6CC50D5B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/*Scanner klavye=new Scanner(System.in);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System.out.println("Lütfen bir kelime giriniz");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String data=klavye.nextLine();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System.err.println(data);*/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//sayıyı String'e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str1=String.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String'i  sayıya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"44"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number3=Integer.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\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"3.satır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4.satır"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15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F4877-57D7-00A2-E74A-E933494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D0B691-6EF1-3CEE-73AC-6EC52D18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928260-127F-F217-B522-F6528099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36476E-F0BB-B91E-41F3-EE08C50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652805-CF2F-652E-EDBA-DB5065371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///MATH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4.9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88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25B891-A20F-7B2A-3D37-6F0472F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Random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E8391-6318-CFDB-F332-3EF420AF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61FD8B-6F37-61B8-BB6C-50B319C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AF3257-E1B8-4337-6799-D0BD9636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D46ABE-5C80-FD11-72BB-F0982D19D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//Rastgele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number8=random.nextInt(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.println(number8)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0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A54826-24AD-9549-F626-B3FA72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 Ödevleri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7FAD6-3C2D-7BCB-FE56-57D84E0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Compiler nedir ?</a:t>
            </a:r>
          </a:p>
          <a:p>
            <a:r>
              <a:rPr lang="tr-TR"/>
              <a:t>İnterpreter nedir ?</a:t>
            </a:r>
          </a:p>
          <a:p>
            <a:r>
              <a:rPr lang="tr-TR"/>
              <a:t>Aralarındaki farklar ?</a:t>
            </a:r>
          </a:p>
          <a:p>
            <a:r>
              <a:rPr lang="tr-TR"/>
              <a:t>primitive type ile wrapper class arasındaki fark ?</a:t>
            </a:r>
          </a:p>
          <a:p>
            <a:r>
              <a:rPr lang="tr-TR"/>
              <a:t>JVM, JRE, JDK nedir ?</a:t>
            </a:r>
          </a:p>
          <a:p>
            <a:r>
              <a:rPr lang="tr-TR"/>
              <a:t>Syntax error , Logical Error , runtime error ?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C06ABE-D388-30C5-6205-FDB6E72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1F333E-80AB-D856-508A-3205EFCB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82DDA4-1161-3D5B-CEFC-FDA21038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27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AACAF5-4BDC-B861-9E43-86509E8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4FF1C-5668-F1CC-0715-4784AA39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9E752A-7856-13D6-58D1-AF39FF2D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20B7B8-88AD-F631-3626-8EC4C76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E6A16B-8659-86C1-9264-E1905DC1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6828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584E7-F499-7108-582A-81E37BA2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Metotlar-1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38672B-34CE-604E-45F9-36023054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364AE2-8827-191C-83DD-F9F45AF1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3DA02A-05DB-6B80-D2E4-68D5C2B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68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1BFC0D0-AC32-6001-7AA0-08E873B2F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_02_Javase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//Method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voidliParametresiz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"voidli Parametresiz"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voidliParametreli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"voidli Parametreli "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name)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voidsizParametresiz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"voidsiz Parametresiz"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voidsizParametreli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"voidsiz Parametreli "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number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599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3D895-000C-5C15-B2BF-5A9CA4B2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Metotlar-2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ADB01B-628A-98B7-1AEA-4A7C31F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1A758-2E1D-B2A7-F955-CAC8F83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570C4-A56B-E534-03AF-AD36E23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A060AD-7454-D7A2-5FF9-513F15D5B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//PSVM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voidliParametresiz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voidliParametreli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changeData1 =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voidsizParametresiz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.println(changeData1)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changeData2 =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voidsizParametreli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.println(changeData2)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81BA7-1E32-9EE7-22D7-584977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22871A-C404-4B94-147A-E51B6405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break: &lt;/br&gt;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329C1-AE82-319C-1BC9-B7E2A73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63DCF1-8020-34B3-B0C5-46241E33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15A192-BF04-C483-42ED-05BD01F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082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789F3-482A-145C-DF6D-BE8145CB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4F6007-C874-B6EB-7EB4-6CF7764C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3CBD6D-7C51-CD29-690E-D2B553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30C535-3EDB-251A-2B47-515AEBE8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0E7536-63B7-C972-A38F-23929C61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3432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B2A84-2839-DCED-635A-75B440E3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6B1A39-4151-DC61-7250-34511100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D21CD-C969-9E93-AEC6-A167B91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1601B5-8209-BA9B-67C9-2E3E3032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F238670-4649-A3C6-8C25-560ABABD5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value=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 Öğreniyorum Java 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.println(value.length())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.println(value.trim().length())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.println(value.startsWith(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.println(value.endsWith(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.println(value.toUpperCase())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.println(value.toLowerCase())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.println(value.charAt(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.println(value.indexOf(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.println(value.lastIndexOf(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.println(value.substring(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.println(value.substring(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//0&lt;=X&lt;=3-1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13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DA334-D55F-DB1D-2DCD-72B7E75D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StringBuilder StringTokenizer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E37F3-39B6-BD08-0DCA-1512428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6E7796-D9AC-19B7-BDC7-C97FE43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D9C801-AEBD-B04D-503F-CF213BDD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ED3FB5-6E32-7098-7D9D-78DCE9705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772357"/>
            <a:ext cx="11647503" cy="52690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stringBuilderTutorials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data1=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data2=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"javaee"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"javame"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.println(data1+data2+data3)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.println(data1.concat(data2).concat(data3))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 builder=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builder.append(data1).append(data2).append(data3)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changeData=builder.toString()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stringTokenizerTutorials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data=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"javase+-~javaee &amp;javame"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 tokenizer=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StringTokenizer(data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"+-~ &amp;"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(tokenizer.hasMoreTokens()){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.println(tokenizer.nextToken())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//stringBuilderTutorials();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317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71B1DA-323B-EF24-6399-158E82AF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72ECDD-3E94-2463-8AA2-8C17D810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CAD6EF-FA3F-AEB8-066E-5A475E3B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2D19B8-0496-4AF8-7E7B-30C99E23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E5DF99-1D6A-3151-9696-07AE8B79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877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if elseif elseif else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74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923533-31CC-E737-3BF0-7AE7AD10F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"farklı bir sayıdır"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33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Swich-case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FF5ECE-50F8-C7C5-86AF-3F8B88F1B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switch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default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"farklı bir sayıdır"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306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70D9F-CF8E-5CB4-895B-932A989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7EAF11-E77E-68D3-2720-B800C8C4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C19D86-2E22-395D-D729-296C44F9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2A07EE-B215-4B1B-A743-EEC12DF7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8AE2A7-BBBE-3C2E-A89D-1B5FC73E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958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Loop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A4A906-7CA0-135B-7475-435492203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_06_javase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loopFor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loopWhile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loopDoWhile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2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Array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D818DB0-2662-8FF6-3E23-0810DDC17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//Array:eleman sayısı belli olanlarda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arrayTutorials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.print(arr[i]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: arr)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04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Collection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03E9EF-E2FA-FA6D-AB06-374FEAE15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//Collection:eleman sayısı belli olmayanlar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//Liste =&gt; LAV (linkedList, ArrayList, Vector)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List&lt;Integer&gt; list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(Integer temp : list)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for (int i = 0; i &lt;list.size() ; 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System.out.println(list.get(i));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for( Integer temp: list){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System.out.println(temp+" 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list.stream().forEach(System.out::println);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Collections.sort(list);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list.stream().forEach((temp)-&gt;{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System.out.println(temp);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});*/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EF0A3D-1CC1-0B71-7C5A-889BC3D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formatter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16579-2598-C4BF-6E0C-3D5F4C5F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bold =&gt;b</a:t>
            </a:r>
          </a:p>
          <a:p>
            <a:r>
              <a:rPr lang="tr-TR"/>
              <a:t>italic =&gt; i</a:t>
            </a:r>
          </a:p>
          <a:p>
            <a:r>
              <a:rPr lang="tr-TR"/>
              <a:t>big =&gt; big</a:t>
            </a:r>
          </a:p>
          <a:p>
            <a:r>
              <a:rPr lang="tr-TR"/>
              <a:t>small =&gt; small</a:t>
            </a:r>
          </a:p>
          <a:p>
            <a:r>
              <a:rPr lang="tr-TR"/>
              <a:t>sup=&gt; üst</a:t>
            </a:r>
          </a:p>
          <a:p>
            <a:r>
              <a:rPr lang="tr-TR"/>
              <a:t>sub=&gt; alt</a:t>
            </a:r>
          </a:p>
          <a:p>
            <a:r>
              <a:rPr lang="tr-TR"/>
              <a:t>fosforlu kalem =&gt; mark</a:t>
            </a:r>
          </a:p>
          <a:p>
            <a:r>
              <a:rPr lang="tr-TR"/>
              <a:t>kodlar =&gt; code</a:t>
            </a:r>
          </a:p>
          <a:p>
            <a:r>
              <a:rPr lang="tr-TR"/>
              <a:t>üstüne çizmek =&gt; del</a:t>
            </a:r>
          </a:p>
          <a:p>
            <a:r>
              <a:rPr lang="tr-TR"/>
              <a:t>altını çizmek =&gt; ins</a:t>
            </a:r>
          </a:p>
          <a:p>
            <a:r>
              <a:rPr lang="tr-TR"/>
              <a:t>vurgulamak =&gt; em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D56601-D4FF-74FD-770A-B1E9C375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446B3-630C-015D-D902-9493EC3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7F10C6-5FB9-97E2-3523-E1CC4E9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350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1D86A3-A531-A4FD-7188-F11041F78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//Küme =&gt; HalaT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//Liste =&gt; LAV (linkedList, ArrayList, Vector)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Set&lt;Integer&gt; integerSet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LinkedHashSet&lt;&gt;()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(Integer temp : integerSet)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06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95C0C-9428-DAFA-9760-103919553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Object&gt; mapList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TreeMap&lt;&gt;()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mapList.put(UUID.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"Malatya"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mapList.put(UUID.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"Elazığ"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temp : mapList.keySet())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=&gt;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mapList.get(temp))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55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99259C-ABF5-2BD0-24A2-6ABB8CD5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F1B551-0358-752E-1C21-E2FB14A6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A5E1CB-1E52-098C-8DE3-A6C0BCC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F65890-5245-B153-2A4B-81F8E26C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FE35DE-6F21-E36E-41B4-2E067F648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//1-9 arasında rastgele 5 tane sayı oluşturulsun bu sayıların toplamını veren algoritma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//Çift olanlardan kaçtane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//çift olanların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//tek olanlardan kaçtane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//tek olanların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= random.nextInt(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arr[i]=temp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sum+=arr[i]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temp: arr)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.print(temp+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=&gt;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+sum)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436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2C144C-B702-858E-A733-93C5FB571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//loopFor();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//loopWhile();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//loopDoWhile();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//exceptionHandling();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//arrayTutorials();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/*collectionTutorials1();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collectionTutorials2();*/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//collectionTutorials3();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collectionTutorials4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567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3F316B-20B1-375E-8DEF-688B5A31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B2A903-CA06-B99B-8731-89A2DDDA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EBAA6F-C0FF-9733-57D7-CB5FF3D9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74CBE-13F2-4344-66F8-7B474F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C7D25E-AD3D-0B04-9313-2D32701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856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3F2D0-7EC9-B4BD-A147-EEAE793B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OOP Inheritance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0294C8-E822-F9D3-4DB6-649DF048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AF80EA-2B03-B142-BD1A-B9786F0D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D13FFD-C1C3-8FB2-682C-4F71FAAB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AB6F39-C358-AC56-75CB-3AF019ECB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com.hamitmizrak.oop.inheritancex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36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F28469-86E1-D592-7DB1-D3A3872A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5FC315-1100-717B-9E9B-0AE2DA4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6DDB8C-1BED-D471-FDB8-AEA0937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FAC284-0B13-7863-3162-9AC797D4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608D82-5CF1-1247-AB79-F080CE458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com.hamitmizrak.oop.inheritancex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//global variable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unicodeCharacter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Student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unicodeCharacter)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unicodeCharacter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unicodeCharacter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"Student{"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"unicodeCharacter='"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unicodeCharacter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\'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"}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870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4FA50-3679-6C86-C2A1-2FE845BA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A88CEE-A708-444C-4AD2-0FD89049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814F01-F6A5-8212-9943-4F97C856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2C50FB-6BF0-5395-ACB1-AACF66E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DFD15B-AE4E-EA75-2C3A-900076B6A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com.hamitmizrak.oop.inheritancex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Teacher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259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07B7CC-2039-C671-34DB-13B05FBE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2B96E0-2F9B-2F31-F0A6-5212511E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178BA1-2468-C9B6-E98B-5F41DF1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8C11B-24BB-C356-4A38-DEAF866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001B54-C5CA-C1AA-05DD-8C74962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1751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A8C78B-5A29-E1A8-0BC6-6DFB0AA7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OOP abstract</a:t>
            </a:r>
            <a:br>
              <a:rPr lang="tr-TR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3353ED-6967-D766-1DCA-35E52F34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95F00B-AF49-1F3F-973C-94AE8F17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257681-698E-086C-D6EF-DEDC678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9A9CFD-3CA8-8837-CF0F-030419D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6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020AF-5311-104E-4923-459BC7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div , span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51B1EB-F975-50D8-2DAD-EFC668E3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div: alt satıra geçen</a:t>
            </a:r>
          </a:p>
          <a:p>
            <a:r>
              <a:rPr lang="tr-TR"/>
              <a:t>span: aynı satırda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6D827-F148-743D-7250-5CE8376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F78C5-7844-AC5D-A85A-60B5C10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4CC7A6-E610-537A-D6DE-843CDAA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9736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9CB33C-0B0E-8901-2D04-44E51002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11CC70-DC14-BA83-6575-641D0ED8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EBA547-B5DC-382F-8BD7-97F31B37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B9A57D-059F-0392-10A8-177FEA6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DAE976-2643-1384-5EAC-F0D4C5E3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com.hamitmizrak.oop.abstractx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abstract 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abstract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govdesizMethod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230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B5DDEE-297D-356E-5F2F-2A15C65A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AFD7F1-3F88-3E12-65F1-A8A9B0DE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9C976-29D8-D402-AF52-0F529BF2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7823CB-3DB8-020E-777A-F7B0699D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C110F-9216-938A-4089-8BAE7C64B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com.hamitmizrak.oop.abstractx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govdesizMethod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"Student: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+number)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96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2D4CB-7151-6641-F769-7C58025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9F2029-A3F8-7982-67FD-865526CA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F4553D-57EA-0FD9-2E4E-929318D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49E07B-F75E-ADD9-BDF3-7E8CE65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B4E0EB4-5D44-C4F8-3AE1-9EBB02557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com.hamitmizrak.oop.abstractx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Teacher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govdesizMethod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"Teacher: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+number)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0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6E03F-E1AD-474C-A22A-76060447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A4F1C6-C184-D899-5BC3-AFF6C0A0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27E233-E80D-DB45-675A-BEEC783E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B56659-8B99-6748-DD65-510B7C3D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60FDD4-E489-DBBC-0EF2-7B28D8B6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1217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1D667-B3FD-481E-BC33-A2F72868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Interface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0D3B4D-B31F-FE89-C25A-0F9514DE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75C336-7761-D57D-04F1-7FD2A64C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E168DE-8729-BF81-FB74-06C18776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8389B1-A4B5-187D-7F8B-56B6253B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0391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49295-DDA2-0DCB-98C2-13891ED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B3CF29-0150-825E-FFCD-B71DBE3C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3F932C-59BF-2AAE-2213-326D3405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D35696-56AE-094D-8B3F-5770FEB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90FA46-4668-77C5-7D18-427FA8AC5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com.hamitmizrak.oop.interfacex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ICommon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183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1E85EA-C8BE-AC25-DA87-2264AD32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77E530-E086-F3B1-BD4E-CE5623C2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2A3DE-4A35-B0CD-03C8-7BB4926D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FDC7DF-2B8B-BA49-7918-D4ADCD8B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F924B6-9B1F-3DE9-8DA9-508B71783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com.hamitmizrak.oop.interfacex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Deneme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ICommon{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993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6A28C6-C8FB-5403-06F0-5E64A8A5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Spring Boot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4F3084-1AC8-6856-C937-EF17F4C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Java SE</a:t>
            </a:r>
          </a:p>
          <a:p>
            <a:r>
              <a:rPr lang="tr-TR"/>
              <a:t>Java EE= Servlet , JSP ,jstl , JSF, Spring Framework, Spring boot</a:t>
            </a:r>
          </a:p>
          <a:p>
            <a:r>
              <a:rPr lang="tr-TR"/>
              <a:t>Java ME</a:t>
            </a:r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080F38-14B9-A2F9-FF53-67F14D8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75B531-7C92-0231-3573-CD7671C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0819B0-DA8C-1ED5-36E7-0220AA8C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7084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0C953-3D01-7830-71C7-7010507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03BFAC5-426A-4733-0208-DB8CD06A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72" y="647700"/>
            <a:ext cx="9500318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571B86-A8C3-F4D0-1E19-2F43991E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9B9809-5194-B441-77F9-2103796D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ED387C-8445-7B9C-4152-21345F2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3325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63E94-2314-7018-3AF0-E2F28835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Spring boot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8ACEE-8FC5-F21E-BA1A-5870E603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 mvc</a:t>
            </a:r>
          </a:p>
          <a:p>
            <a:r>
              <a:rPr lang="tr-TR"/>
              <a:t>spring data </a:t>
            </a:r>
          </a:p>
          <a:p>
            <a:r>
              <a:rPr lang="tr-TR"/>
              <a:t>spring security </a:t>
            </a:r>
          </a:p>
          <a:p>
            <a:r>
              <a:rPr lang="tr-TR"/>
              <a:t>spring api</a:t>
            </a:r>
          </a:p>
          <a:p>
            <a:r>
              <a:rPr lang="tr-TR"/>
              <a:t>spring Cloud </a:t>
            </a:r>
          </a:p>
          <a:p>
            <a:r>
              <a:rPr lang="tr-TR"/>
              <a:t>React</a:t>
            </a:r>
          </a:p>
          <a:p>
            <a:r>
              <a:rPr lang="tr-TR"/>
              <a:t>Lombok</a:t>
            </a:r>
          </a:p>
          <a:p>
            <a:r>
              <a:rPr lang="tr-TR"/>
              <a:t>modelmapper</a:t>
            </a:r>
          </a:p>
          <a:p>
            <a:r>
              <a:rPr lang="tr-TR"/>
              <a:t>Google Chrome</a:t>
            </a:r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D32707-8EA6-EFEB-280B-708C7419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24.04.2023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BDE431-4B24-4442-B777-4B04DAE6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60974B-F690-0C1B-B067-A3D5B417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5326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28718</TotalTime>
  <Words>8295</Words>
  <Application>Microsoft Office PowerPoint</Application>
  <PresentationFormat>Geniş ekran</PresentationFormat>
  <Paragraphs>610</Paragraphs>
  <Slides>102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102</vt:i4>
      </vt:variant>
    </vt:vector>
  </HeadingPairs>
  <TitlesOfParts>
    <vt:vector size="111" baseType="lpstr">
      <vt:lpstr>Arial</vt:lpstr>
      <vt:lpstr>Arial</vt:lpstr>
      <vt:lpstr>Calibri</vt:lpstr>
      <vt:lpstr>Fira Code</vt:lpstr>
      <vt:lpstr>Garamond</vt:lpstr>
      <vt:lpstr>JetBrains Mono</vt:lpstr>
      <vt:lpstr>Trebuchet MS</vt:lpstr>
      <vt:lpstr>Wingdings 3</vt:lpstr>
      <vt:lpstr>Kristal</vt:lpstr>
      <vt:lpstr>Turgut Ozal Üniversitesi  Web Tasarımı ve Programlama</vt:lpstr>
      <vt:lpstr>HTML5</vt:lpstr>
      <vt:lpstr>Java SE</vt:lpstr>
      <vt:lpstr>Heading</vt:lpstr>
      <vt:lpstr>Paragraf</vt:lpstr>
      <vt:lpstr>hr</vt:lpstr>
      <vt:lpstr>br</vt:lpstr>
      <vt:lpstr>formatter</vt:lpstr>
      <vt:lpstr>div , span</vt:lpstr>
      <vt:lpstr>liste</vt:lpstr>
      <vt:lpstr>image</vt:lpstr>
      <vt:lpstr>link</vt:lpstr>
      <vt:lpstr>table</vt:lpstr>
      <vt:lpstr>form</vt:lpstr>
      <vt:lpstr>Araştırma: </vt:lpstr>
      <vt:lpstr>Kodlama Ödevimiz</vt:lpstr>
      <vt:lpstr>CSS3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HTML</vt:lpstr>
      <vt:lpstr>RD</vt:lpstr>
      <vt:lpstr>PowerPoint Sunusu</vt:lpstr>
      <vt:lpstr>BOOTSTRAP</vt:lpstr>
      <vt:lpstr>Bootstrap</vt:lpstr>
      <vt:lpstr>navbar</vt:lpstr>
      <vt:lpstr>carousel</vt:lpstr>
      <vt:lpstr>breadcrumb</vt:lpstr>
      <vt:lpstr>alert</vt:lpstr>
      <vt:lpstr>spinner</vt:lpstr>
      <vt:lpstr>accordion</vt:lpstr>
      <vt:lpstr>modal</vt:lpstr>
      <vt:lpstr>pagination</vt:lpstr>
      <vt:lpstr>JavaScript</vt:lpstr>
      <vt:lpstr>JavaScript nedir ?</vt:lpstr>
      <vt:lpstr>PowerPoint Sunusu</vt:lpstr>
      <vt:lpstr>JavaScript Kullanan Firmalar</vt:lpstr>
      <vt:lpstr>PowerPoint Sunusu</vt:lpstr>
      <vt:lpstr>variable</vt:lpstr>
      <vt:lpstr>string</vt:lpstr>
      <vt:lpstr>Math</vt:lpstr>
      <vt:lpstr>Fucntion</vt:lpstr>
      <vt:lpstr>PowerPoint Sunusu</vt:lpstr>
      <vt:lpstr>Conditional</vt:lpstr>
      <vt:lpstr>Loop</vt:lpstr>
      <vt:lpstr>Ödev</vt:lpstr>
      <vt:lpstr>Ödev</vt:lpstr>
      <vt:lpstr>Ödev</vt:lpstr>
      <vt:lpstr>Ödev</vt:lpstr>
      <vt:lpstr>Exceptioın handling</vt:lpstr>
      <vt:lpstr>Dizi</vt:lpstr>
      <vt:lpstr>filter forEach</vt:lpstr>
      <vt:lpstr>Object</vt:lpstr>
      <vt:lpstr>Date</vt:lpstr>
      <vt:lpstr>PowerPoint Sunusu</vt:lpstr>
      <vt:lpstr>JavaSE</vt:lpstr>
      <vt:lpstr>Common Rules</vt:lpstr>
      <vt:lpstr>PSVM</vt:lpstr>
      <vt:lpstr>PowerPoint Sunusu</vt:lpstr>
      <vt:lpstr>Math</vt:lpstr>
      <vt:lpstr>Random</vt:lpstr>
      <vt:lpstr>Araştırma Ödevleri</vt:lpstr>
      <vt:lpstr>PowerPoint Sunusu</vt:lpstr>
      <vt:lpstr>Metotlar-1</vt:lpstr>
      <vt:lpstr>Metotlar-2</vt:lpstr>
      <vt:lpstr>PowerPoint Sunusu</vt:lpstr>
      <vt:lpstr>String</vt:lpstr>
      <vt:lpstr>StringBuilder StringTokenizer</vt:lpstr>
      <vt:lpstr>PowerPoint Sunusu</vt:lpstr>
      <vt:lpstr>if elseif elseif else</vt:lpstr>
      <vt:lpstr>Swich-case</vt:lpstr>
      <vt:lpstr>PowerPoint Sunusu</vt:lpstr>
      <vt:lpstr>Loop</vt:lpstr>
      <vt:lpstr>Array</vt:lpstr>
      <vt:lpstr>Collection</vt:lpstr>
      <vt:lpstr>PowerPoint Sunusu</vt:lpstr>
      <vt:lpstr>PowerPoint Sunusu</vt:lpstr>
      <vt:lpstr>PowerPoint Sunusu</vt:lpstr>
      <vt:lpstr>PowerPoint Sunusu</vt:lpstr>
      <vt:lpstr>PowerPoint Sunusu</vt:lpstr>
      <vt:lpstr>OOP Inheritance</vt:lpstr>
      <vt:lpstr>PowerPoint Sunusu</vt:lpstr>
      <vt:lpstr>PowerPoint Sunusu</vt:lpstr>
      <vt:lpstr>PowerPoint Sunusu</vt:lpstr>
      <vt:lpstr>OOP abstract </vt:lpstr>
      <vt:lpstr>PowerPoint Sunusu</vt:lpstr>
      <vt:lpstr>PowerPoint Sunusu</vt:lpstr>
      <vt:lpstr>PowerPoint Sunusu</vt:lpstr>
      <vt:lpstr>PowerPoint Sunusu</vt:lpstr>
      <vt:lpstr>Interface</vt:lpstr>
      <vt:lpstr>PowerPoint Sunusu</vt:lpstr>
      <vt:lpstr>PowerPoint Sunusu</vt:lpstr>
      <vt:lpstr>Spring Boot</vt:lpstr>
      <vt:lpstr>PowerPoint Sunusu</vt:lpstr>
      <vt:lpstr>Spring boot</vt:lpstr>
      <vt:lpstr>Bean</vt:lpstr>
      <vt:lpstr>Exception</vt:lpstr>
      <vt:lpstr>ApiResult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Hamit Mızrak</cp:lastModifiedBy>
  <cp:revision>2211</cp:revision>
  <dcterms:created xsi:type="dcterms:W3CDTF">2019-05-18T11:16:45Z</dcterms:created>
  <dcterms:modified xsi:type="dcterms:W3CDTF">2023-04-24T22:06:12Z</dcterms:modified>
</cp:coreProperties>
</file>