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notesMasterIdLst>
    <p:notesMasterId r:id="rId345"/>
  </p:notesMasterIdLst>
  <p:sldIdLst>
    <p:sldId id="1176" r:id="rId2"/>
    <p:sldId id="1177" r:id="rId3"/>
    <p:sldId id="1175" r:id="rId4"/>
    <p:sldId id="1178" r:id="rId5"/>
    <p:sldId id="1179" r:id="rId6"/>
    <p:sldId id="1180" r:id="rId7"/>
    <p:sldId id="1181" r:id="rId8"/>
    <p:sldId id="1182" r:id="rId9"/>
    <p:sldId id="1183" r:id="rId10"/>
    <p:sldId id="1184" r:id="rId11"/>
    <p:sldId id="1185" r:id="rId12"/>
    <p:sldId id="1186" r:id="rId13"/>
    <p:sldId id="1187" r:id="rId14"/>
    <p:sldId id="1189" r:id="rId15"/>
    <p:sldId id="1188" r:id="rId16"/>
    <p:sldId id="1190" r:id="rId17"/>
    <p:sldId id="1191" r:id="rId18"/>
    <p:sldId id="1192" r:id="rId19"/>
    <p:sldId id="1193" r:id="rId20"/>
    <p:sldId id="1194" r:id="rId21"/>
    <p:sldId id="1195" r:id="rId22"/>
    <p:sldId id="1196" r:id="rId23"/>
    <p:sldId id="1197" r:id="rId24"/>
    <p:sldId id="1200" r:id="rId25"/>
    <p:sldId id="1201" r:id="rId26"/>
    <p:sldId id="1198" r:id="rId27"/>
    <p:sldId id="1199" r:id="rId28"/>
    <p:sldId id="1202" r:id="rId29"/>
    <p:sldId id="1211" r:id="rId30"/>
    <p:sldId id="1203" r:id="rId31"/>
    <p:sldId id="1204" r:id="rId32"/>
    <p:sldId id="1205" r:id="rId33"/>
    <p:sldId id="1206" r:id="rId34"/>
    <p:sldId id="1207" r:id="rId35"/>
    <p:sldId id="1208" r:id="rId36"/>
    <p:sldId id="1209" r:id="rId37"/>
    <p:sldId id="1210" r:id="rId38"/>
    <p:sldId id="1212" r:id="rId39"/>
    <p:sldId id="1213" r:id="rId40"/>
    <p:sldId id="1214" r:id="rId41"/>
    <p:sldId id="1215" r:id="rId42"/>
    <p:sldId id="1217" r:id="rId43"/>
    <p:sldId id="1218" r:id="rId44"/>
    <p:sldId id="1219" r:id="rId45"/>
    <p:sldId id="1220" r:id="rId46"/>
    <p:sldId id="1221" r:id="rId47"/>
    <p:sldId id="1222" r:id="rId48"/>
    <p:sldId id="1223" r:id="rId49"/>
    <p:sldId id="1224" r:id="rId50"/>
    <p:sldId id="1225" r:id="rId51"/>
    <p:sldId id="1226" r:id="rId52"/>
    <p:sldId id="1227" r:id="rId53"/>
    <p:sldId id="1228" r:id="rId54"/>
    <p:sldId id="1229" r:id="rId55"/>
    <p:sldId id="1230" r:id="rId56"/>
    <p:sldId id="1231" r:id="rId57"/>
    <p:sldId id="1232" r:id="rId58"/>
    <p:sldId id="1233" r:id="rId59"/>
    <p:sldId id="1216" r:id="rId60"/>
    <p:sldId id="1234" r:id="rId61"/>
    <p:sldId id="1235" r:id="rId62"/>
    <p:sldId id="1236" r:id="rId63"/>
    <p:sldId id="1237" r:id="rId64"/>
    <p:sldId id="1238" r:id="rId65"/>
    <p:sldId id="1239" r:id="rId66"/>
    <p:sldId id="1240" r:id="rId67"/>
    <p:sldId id="1241" r:id="rId68"/>
    <p:sldId id="1242" r:id="rId69"/>
    <p:sldId id="1243" r:id="rId70"/>
    <p:sldId id="1244" r:id="rId71"/>
    <p:sldId id="1245" r:id="rId72"/>
    <p:sldId id="1246" r:id="rId73"/>
    <p:sldId id="1249" r:id="rId74"/>
    <p:sldId id="1247" r:id="rId75"/>
    <p:sldId id="1248" r:id="rId76"/>
    <p:sldId id="1250" r:id="rId77"/>
    <p:sldId id="1251" r:id="rId78"/>
    <p:sldId id="1252" r:id="rId79"/>
    <p:sldId id="1253" r:id="rId80"/>
    <p:sldId id="1254" r:id="rId81"/>
    <p:sldId id="1255" r:id="rId82"/>
    <p:sldId id="1256" r:id="rId83"/>
    <p:sldId id="1257" r:id="rId84"/>
    <p:sldId id="1258" r:id="rId85"/>
    <p:sldId id="1264" r:id="rId86"/>
    <p:sldId id="1265" r:id="rId87"/>
    <p:sldId id="1266" r:id="rId88"/>
    <p:sldId id="1263" r:id="rId89"/>
    <p:sldId id="1259" r:id="rId90"/>
    <p:sldId id="1260" r:id="rId91"/>
    <p:sldId id="1261" r:id="rId92"/>
    <p:sldId id="1262" r:id="rId93"/>
    <p:sldId id="1267" r:id="rId94"/>
    <p:sldId id="1270" r:id="rId95"/>
    <p:sldId id="1268" r:id="rId96"/>
    <p:sldId id="1269" r:id="rId97"/>
    <p:sldId id="11984" r:id="rId98"/>
    <p:sldId id="11985" r:id="rId99"/>
    <p:sldId id="11986" r:id="rId100"/>
    <p:sldId id="11987" r:id="rId101"/>
    <p:sldId id="11988" r:id="rId102"/>
    <p:sldId id="11840" r:id="rId103"/>
    <p:sldId id="7923" r:id="rId104"/>
    <p:sldId id="7926" r:id="rId105"/>
    <p:sldId id="7927" r:id="rId106"/>
    <p:sldId id="7928" r:id="rId107"/>
    <p:sldId id="7930" r:id="rId108"/>
    <p:sldId id="7931" r:id="rId109"/>
    <p:sldId id="11841" r:id="rId110"/>
    <p:sldId id="11842" r:id="rId111"/>
    <p:sldId id="11979" r:id="rId112"/>
    <p:sldId id="11982" r:id="rId113"/>
    <p:sldId id="11981" r:id="rId114"/>
    <p:sldId id="11983" r:id="rId115"/>
    <p:sldId id="11989" r:id="rId116"/>
    <p:sldId id="11990" r:id="rId117"/>
    <p:sldId id="11991" r:id="rId118"/>
    <p:sldId id="11992" r:id="rId119"/>
    <p:sldId id="11980" r:id="rId120"/>
    <p:sldId id="11993" r:id="rId121"/>
    <p:sldId id="11996" r:id="rId122"/>
    <p:sldId id="11994" r:id="rId123"/>
    <p:sldId id="11995" r:id="rId124"/>
    <p:sldId id="11997" r:id="rId125"/>
    <p:sldId id="11998" r:id="rId126"/>
    <p:sldId id="11999" r:id="rId127"/>
    <p:sldId id="12000" r:id="rId128"/>
    <p:sldId id="12001" r:id="rId129"/>
    <p:sldId id="12002" r:id="rId130"/>
    <p:sldId id="12003" r:id="rId131"/>
    <p:sldId id="12004" r:id="rId132"/>
    <p:sldId id="12005" r:id="rId133"/>
    <p:sldId id="12006" r:id="rId134"/>
    <p:sldId id="12007" r:id="rId135"/>
    <p:sldId id="12008" r:id="rId136"/>
    <p:sldId id="12009" r:id="rId137"/>
    <p:sldId id="12010" r:id="rId138"/>
    <p:sldId id="12011" r:id="rId139"/>
    <p:sldId id="12012" r:id="rId140"/>
    <p:sldId id="12013" r:id="rId141"/>
    <p:sldId id="12014" r:id="rId142"/>
    <p:sldId id="12028" r:id="rId143"/>
    <p:sldId id="12015" r:id="rId144"/>
    <p:sldId id="12016" r:id="rId145"/>
    <p:sldId id="12017" r:id="rId146"/>
    <p:sldId id="12018" r:id="rId147"/>
    <p:sldId id="12020" r:id="rId148"/>
    <p:sldId id="12021" r:id="rId149"/>
    <p:sldId id="12022" r:id="rId150"/>
    <p:sldId id="12023" r:id="rId151"/>
    <p:sldId id="12024" r:id="rId152"/>
    <p:sldId id="12029" r:id="rId153"/>
    <p:sldId id="12030" r:id="rId154"/>
    <p:sldId id="12031" r:id="rId155"/>
    <p:sldId id="12032" r:id="rId156"/>
    <p:sldId id="12033" r:id="rId157"/>
    <p:sldId id="12034" r:id="rId158"/>
    <p:sldId id="12035" r:id="rId159"/>
    <p:sldId id="12036" r:id="rId160"/>
    <p:sldId id="12037" r:id="rId161"/>
    <p:sldId id="12038" r:id="rId162"/>
    <p:sldId id="12039" r:id="rId163"/>
    <p:sldId id="12040" r:id="rId164"/>
    <p:sldId id="12041" r:id="rId165"/>
    <p:sldId id="12042" r:id="rId166"/>
    <p:sldId id="12043" r:id="rId167"/>
    <p:sldId id="12044" r:id="rId168"/>
    <p:sldId id="12045" r:id="rId169"/>
    <p:sldId id="12046" r:id="rId170"/>
    <p:sldId id="12047" r:id="rId171"/>
    <p:sldId id="12048" r:id="rId172"/>
    <p:sldId id="12051" r:id="rId173"/>
    <p:sldId id="12052" r:id="rId174"/>
    <p:sldId id="12053" r:id="rId175"/>
    <p:sldId id="12054" r:id="rId176"/>
    <p:sldId id="12055" r:id="rId177"/>
    <p:sldId id="12056" r:id="rId178"/>
    <p:sldId id="12057" r:id="rId179"/>
    <p:sldId id="12179" r:id="rId180"/>
    <p:sldId id="12180" r:id="rId181"/>
    <p:sldId id="12181" r:id="rId182"/>
    <p:sldId id="12182" r:id="rId183"/>
    <p:sldId id="12183" r:id="rId184"/>
    <p:sldId id="12184" r:id="rId185"/>
    <p:sldId id="12290" r:id="rId186"/>
    <p:sldId id="12291" r:id="rId187"/>
    <p:sldId id="12292" r:id="rId188"/>
    <p:sldId id="12293" r:id="rId189"/>
    <p:sldId id="12294" r:id="rId190"/>
    <p:sldId id="12112" r:id="rId191"/>
    <p:sldId id="12058" r:id="rId192"/>
    <p:sldId id="12059" r:id="rId193"/>
    <p:sldId id="12061" r:id="rId194"/>
    <p:sldId id="12062" r:id="rId195"/>
    <p:sldId id="12063" r:id="rId196"/>
    <p:sldId id="12295" r:id="rId197"/>
    <p:sldId id="12296" r:id="rId198"/>
    <p:sldId id="12297" r:id="rId199"/>
    <p:sldId id="12298" r:id="rId200"/>
    <p:sldId id="12299" r:id="rId201"/>
    <p:sldId id="12105" r:id="rId202"/>
    <p:sldId id="12106" r:id="rId203"/>
    <p:sldId id="12107" r:id="rId204"/>
    <p:sldId id="12108" r:id="rId205"/>
    <p:sldId id="12109" r:id="rId206"/>
    <p:sldId id="12110" r:id="rId207"/>
    <p:sldId id="12111" r:id="rId208"/>
    <p:sldId id="12066" r:id="rId209"/>
    <p:sldId id="12067" r:id="rId210"/>
    <p:sldId id="12068" r:id="rId211"/>
    <p:sldId id="12069" r:id="rId212"/>
    <p:sldId id="12070" r:id="rId213"/>
    <p:sldId id="12071" r:id="rId214"/>
    <p:sldId id="12073" r:id="rId215"/>
    <p:sldId id="12074" r:id="rId216"/>
    <p:sldId id="12075" r:id="rId217"/>
    <p:sldId id="12076" r:id="rId218"/>
    <p:sldId id="12077" r:id="rId219"/>
    <p:sldId id="12080" r:id="rId220"/>
    <p:sldId id="12081" r:id="rId221"/>
    <p:sldId id="12082" r:id="rId222"/>
    <p:sldId id="12167" r:id="rId223"/>
    <p:sldId id="12168" r:id="rId224"/>
    <p:sldId id="12156" r:id="rId225"/>
    <p:sldId id="12157" r:id="rId226"/>
    <p:sldId id="12158" r:id="rId227"/>
    <p:sldId id="12159" r:id="rId228"/>
    <p:sldId id="12160" r:id="rId229"/>
    <p:sldId id="12083" r:id="rId230"/>
    <p:sldId id="12084" r:id="rId231"/>
    <p:sldId id="12085" r:id="rId232"/>
    <p:sldId id="12086" r:id="rId233"/>
    <p:sldId id="12087" r:id="rId234"/>
    <p:sldId id="12088" r:id="rId235"/>
    <p:sldId id="12170" r:id="rId236"/>
    <p:sldId id="12089" r:id="rId237"/>
    <p:sldId id="12090" r:id="rId238"/>
    <p:sldId id="12091" r:id="rId239"/>
    <p:sldId id="12092" r:id="rId240"/>
    <p:sldId id="12163" r:id="rId241"/>
    <p:sldId id="12164" r:id="rId242"/>
    <p:sldId id="12165" r:id="rId243"/>
    <p:sldId id="12166" r:id="rId244"/>
    <p:sldId id="12185" r:id="rId245"/>
    <p:sldId id="12113" r:id="rId246"/>
    <p:sldId id="12114" r:id="rId247"/>
    <p:sldId id="12115" r:id="rId248"/>
    <p:sldId id="12161" r:id="rId249"/>
    <p:sldId id="12162" r:id="rId250"/>
    <p:sldId id="12116" r:id="rId251"/>
    <p:sldId id="12122" r:id="rId252"/>
    <p:sldId id="12123" r:id="rId253"/>
    <p:sldId id="12124" r:id="rId254"/>
    <p:sldId id="12125" r:id="rId255"/>
    <p:sldId id="12126" r:id="rId256"/>
    <p:sldId id="12127" r:id="rId257"/>
    <p:sldId id="12171" r:id="rId258"/>
    <p:sldId id="12172" r:id="rId259"/>
    <p:sldId id="12173" r:id="rId260"/>
    <p:sldId id="12174" r:id="rId261"/>
    <p:sldId id="12175" r:id="rId262"/>
    <p:sldId id="12176" r:id="rId263"/>
    <p:sldId id="12177" r:id="rId264"/>
    <p:sldId id="12178" r:id="rId265"/>
    <p:sldId id="12186" r:id="rId266"/>
    <p:sldId id="12128" r:id="rId267"/>
    <p:sldId id="12129" r:id="rId268"/>
    <p:sldId id="12130" r:id="rId269"/>
    <p:sldId id="12131" r:id="rId270"/>
    <p:sldId id="12273" r:id="rId271"/>
    <p:sldId id="12274" r:id="rId272"/>
    <p:sldId id="12132" r:id="rId273"/>
    <p:sldId id="12133" r:id="rId274"/>
    <p:sldId id="12134" r:id="rId275"/>
    <p:sldId id="12135" r:id="rId276"/>
    <p:sldId id="12136" r:id="rId277"/>
    <p:sldId id="12137" r:id="rId278"/>
    <p:sldId id="12275" r:id="rId279"/>
    <p:sldId id="12138" r:id="rId280"/>
    <p:sldId id="12139" r:id="rId281"/>
    <p:sldId id="12140" r:id="rId282"/>
    <p:sldId id="12141" r:id="rId283"/>
    <p:sldId id="12276" r:id="rId284"/>
    <p:sldId id="12277" r:id="rId285"/>
    <p:sldId id="12142" r:id="rId286"/>
    <p:sldId id="12143" r:id="rId287"/>
    <p:sldId id="12144" r:id="rId288"/>
    <p:sldId id="12145" r:id="rId289"/>
    <p:sldId id="12146" r:id="rId290"/>
    <p:sldId id="12064" r:id="rId291"/>
    <p:sldId id="12065" r:id="rId292"/>
    <p:sldId id="12289" r:id="rId293"/>
    <p:sldId id="12147" r:id="rId294"/>
    <p:sldId id="12148" r:id="rId295"/>
    <p:sldId id="12149" r:id="rId296"/>
    <p:sldId id="12150" r:id="rId297"/>
    <p:sldId id="12151" r:id="rId298"/>
    <p:sldId id="12187" r:id="rId299"/>
    <p:sldId id="12188" r:id="rId300"/>
    <p:sldId id="12278" r:id="rId301"/>
    <p:sldId id="12279" r:id="rId302"/>
    <p:sldId id="12189" r:id="rId303"/>
    <p:sldId id="12280" r:id="rId304"/>
    <p:sldId id="12281" r:id="rId305"/>
    <p:sldId id="12230" r:id="rId306"/>
    <p:sldId id="12283" r:id="rId307"/>
    <p:sldId id="12284" r:id="rId308"/>
    <p:sldId id="12285" r:id="rId309"/>
    <p:sldId id="12286" r:id="rId310"/>
    <p:sldId id="12288" r:id="rId311"/>
    <p:sldId id="12287" r:id="rId312"/>
    <p:sldId id="12235" r:id="rId313"/>
    <p:sldId id="12236" r:id="rId314"/>
    <p:sldId id="12245" r:id="rId315"/>
    <p:sldId id="12237" r:id="rId316"/>
    <p:sldId id="12238" r:id="rId317"/>
    <p:sldId id="12239" r:id="rId318"/>
    <p:sldId id="12199" r:id="rId319"/>
    <p:sldId id="12246" r:id="rId320"/>
    <p:sldId id="12256" r:id="rId321"/>
    <p:sldId id="12257" r:id="rId322"/>
    <p:sldId id="12258" r:id="rId323"/>
    <p:sldId id="12259" r:id="rId324"/>
    <p:sldId id="12269" r:id="rId325"/>
    <p:sldId id="12270" r:id="rId326"/>
    <p:sldId id="12271" r:id="rId327"/>
    <p:sldId id="12272" r:id="rId328"/>
    <p:sldId id="12314" r:id="rId329"/>
    <p:sldId id="12315" r:id="rId330"/>
    <p:sldId id="12303" r:id="rId331"/>
    <p:sldId id="12300" r:id="rId332"/>
    <p:sldId id="12301" r:id="rId333"/>
    <p:sldId id="12302" r:id="rId334"/>
    <p:sldId id="12304" r:id="rId335"/>
    <p:sldId id="12305" r:id="rId336"/>
    <p:sldId id="12306" r:id="rId337"/>
    <p:sldId id="12307" r:id="rId338"/>
    <p:sldId id="12308" r:id="rId339"/>
    <p:sldId id="12309" r:id="rId340"/>
    <p:sldId id="12310" r:id="rId341"/>
    <p:sldId id="12311" r:id="rId342"/>
    <p:sldId id="12312" r:id="rId343"/>
    <p:sldId id="12313" r:id="rId3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b Programalama" id="{A5F7FA8F-4211-4476-8F61-75EE5274C2EF}">
          <p14:sldIdLst>
            <p14:sldId id="1176"/>
          </p14:sldIdLst>
        </p14:section>
        <p14:section name="1.BÖLÜM (HTML)" id="{3AFEC421-C3B4-43D3-9E31-EA1838D497C7}">
          <p14:sldIdLst>
            <p14:sldId id="1177"/>
            <p14:sldId id="1175"/>
            <p14:sldId id="1178"/>
            <p14:sldId id="1179"/>
            <p14:sldId id="1180"/>
            <p14:sldId id="1181"/>
            <p14:sldId id="1182"/>
            <p14:sldId id="1183"/>
            <p14:sldId id="1184"/>
            <p14:sldId id="1185"/>
            <p14:sldId id="1186"/>
            <p14:sldId id="1187"/>
            <p14:sldId id="1189"/>
            <p14:sldId id="1188"/>
            <p14:sldId id="1190"/>
          </p14:sldIdLst>
        </p14:section>
        <p14:section name="2.BÖLÜM CSS3" id="{DC142C93-530F-4F0A-84BA-29E82ECFAC76}">
          <p14:sldIdLst>
            <p14:sldId id="1191"/>
            <p14:sldId id="1192"/>
            <p14:sldId id="1193"/>
            <p14:sldId id="1194"/>
            <p14:sldId id="1195"/>
            <p14:sldId id="1196"/>
            <p14:sldId id="1197"/>
            <p14:sldId id="1200"/>
            <p14:sldId id="1201"/>
            <p14:sldId id="1198"/>
            <p14:sldId id="1199"/>
          </p14:sldIdLst>
        </p14:section>
        <p14:section name="3.BÖLÜM BOOTSTRAP" id="{D41915DA-B429-463D-BADC-3112F22AC7EC}">
          <p14:sldIdLst>
            <p14:sldId id="1202"/>
            <p14:sldId id="1211"/>
            <p14:sldId id="1203"/>
            <p14:sldId id="1204"/>
            <p14:sldId id="1205"/>
            <p14:sldId id="1206"/>
            <p14:sldId id="1207"/>
            <p14:sldId id="1208"/>
            <p14:sldId id="1209"/>
            <p14:sldId id="1210"/>
          </p14:sldIdLst>
        </p14:section>
        <p14:section name="4.BÖLÜM JAVASCRIPT" id="{2DFE5D4A-152C-4827-B99A-F1FF9654BCB1}">
          <p14:sldIdLst>
            <p14:sldId id="1212"/>
            <p14:sldId id="1213"/>
            <p14:sldId id="1214"/>
            <p14:sldId id="1215"/>
            <p14:sldId id="1217"/>
            <p14:sldId id="1218"/>
            <p14:sldId id="1219"/>
            <p14:sldId id="1220"/>
            <p14:sldId id="1221"/>
            <p14:sldId id="1222"/>
            <p14:sldId id="1223"/>
            <p14:sldId id="1224"/>
            <p14:sldId id="1225"/>
            <p14:sldId id="1226"/>
            <p14:sldId id="1227"/>
            <p14:sldId id="1228"/>
            <p14:sldId id="1229"/>
            <p14:sldId id="1230"/>
            <p14:sldId id="1231"/>
            <p14:sldId id="1232"/>
            <p14:sldId id="1233"/>
          </p14:sldIdLst>
        </p14:section>
        <p14:section name="@@@@@@@@@@@" id="{A116FB61-365F-45C5-A46D-31C1DAE0A775}">
          <p14:sldIdLst/>
        </p14:section>
        <p14:section name="5.BÖLÜM JAVASE" id="{54571BFA-4A39-4933-A6CB-63B7A111F8C0}">
          <p14:sldIdLst>
            <p14:sldId id="1216"/>
            <p14:sldId id="1234"/>
            <p14:sldId id="1235"/>
            <p14:sldId id="1236"/>
            <p14:sldId id="1237"/>
            <p14:sldId id="1238"/>
            <p14:sldId id="1239"/>
            <p14:sldId id="1240"/>
            <p14:sldId id="1241"/>
            <p14:sldId id="1242"/>
            <p14:sldId id="1243"/>
            <p14:sldId id="1244"/>
            <p14:sldId id="1245"/>
            <p14:sldId id="1246"/>
            <p14:sldId id="1249"/>
            <p14:sldId id="1247"/>
            <p14:sldId id="1248"/>
            <p14:sldId id="1250"/>
            <p14:sldId id="1251"/>
            <p14:sldId id="1252"/>
            <p14:sldId id="1253"/>
            <p14:sldId id="1254"/>
            <p14:sldId id="1255"/>
            <p14:sldId id="1256"/>
            <p14:sldId id="1257"/>
            <p14:sldId id="1258"/>
            <p14:sldId id="1264"/>
            <p14:sldId id="1265"/>
            <p14:sldId id="1266"/>
            <p14:sldId id="1263"/>
            <p14:sldId id="1259"/>
            <p14:sldId id="1260"/>
            <p14:sldId id="1261"/>
            <p14:sldId id="1262"/>
            <p14:sldId id="1267"/>
            <p14:sldId id="1270"/>
            <p14:sldId id="1268"/>
            <p14:sldId id="1269"/>
          </p14:sldIdLst>
        </p14:section>
        <p14:section name="@@@@@@@@@@" id="{26EEE343-A957-4213-8C5D-2A5EBFDC197C}">
          <p14:sldIdLst/>
        </p14:section>
        <p14:section name="6.BÖLÜM Paralel Programlama" id="{B552B87F-B651-421D-A317-8881CD29C0ED}">
          <p14:sldIdLst>
            <p14:sldId id="11984"/>
            <p14:sldId id="11985"/>
            <p14:sldId id="11986"/>
            <p14:sldId id="11987"/>
            <p14:sldId id="11988"/>
          </p14:sldIdLst>
        </p14:section>
        <p14:section name="Thread" id="{A1E54401-69EF-44BB-A61E-CF7341BC33B0}">
          <p14:sldIdLst>
            <p14:sldId id="11840"/>
            <p14:sldId id="7923"/>
            <p14:sldId id="7926"/>
            <p14:sldId id="7927"/>
            <p14:sldId id="7928"/>
            <p14:sldId id="7930"/>
            <p14:sldId id="7931"/>
          </p14:sldIdLst>
        </p14:section>
        <p14:section name="Multi Thread" id="{9CD68167-8255-4FAA-9804-7C29605F7762}">
          <p14:sldIdLst>
            <p14:sldId id="11841"/>
            <p14:sldId id="11842"/>
          </p14:sldIdLst>
        </p14:section>
        <p14:section name="extends Thread" id="{BAB8E57E-4CA6-41D9-9047-1198948B99B0}">
          <p14:sldIdLst>
            <p14:sldId id="11979"/>
            <p14:sldId id="11982"/>
          </p14:sldIdLst>
        </p14:section>
        <p14:section name="implements Thread" id="{EA9F0ADB-A71A-4BF2-9370-7E828F5F83FE}">
          <p14:sldIdLst>
            <p14:sldId id="11981"/>
            <p14:sldId id="11983"/>
            <p14:sldId id="11989"/>
            <p14:sldId id="11990"/>
            <p14:sldId id="11991"/>
            <p14:sldId id="11992"/>
          </p14:sldIdLst>
        </p14:section>
        <p14:section name="anonymous Thread" id="{2076B676-3497-49D5-924A-93BC754F860D}">
          <p14:sldIdLst>
            <p14:sldId id="11980"/>
          </p14:sldIdLst>
        </p14:section>
        <p14:section name="synchronized" id="{BD4DB1EC-2D27-4177-B2E3-842FA0114B93}">
          <p14:sldIdLst>
            <p14:sldId id="11993"/>
            <p14:sldId id="11996"/>
            <p14:sldId id="11994"/>
            <p14:sldId id="11995"/>
          </p14:sldIdLst>
        </p14:section>
        <p14:section name="Thread Lock" id="{E5B250A8-CB29-4600-BDEE-2E5DEA8F3BCD}">
          <p14:sldIdLst>
            <p14:sldId id="11997"/>
            <p14:sldId id="11998"/>
            <p14:sldId id="11999"/>
            <p14:sldId id="12000"/>
          </p14:sldIdLst>
        </p14:section>
        <p14:section name="Thread Pool Executer Services" id="{7CCD8E01-B401-4951-9C16-D066B1EDBCD0}">
          <p14:sldIdLst>
            <p14:sldId id="12001"/>
            <p14:sldId id="12002"/>
            <p14:sldId id="12003"/>
            <p14:sldId id="12004"/>
            <p14:sldId id="12005"/>
            <p14:sldId id="12006"/>
          </p14:sldIdLst>
        </p14:section>
        <p14:section name="await()  notify()  notifyAll()" id="{002D70ED-010C-4FBF-9F31-3069D8CF67DA}">
          <p14:sldIdLst>
            <p14:sldId id="12007"/>
            <p14:sldId id="12008"/>
            <p14:sldId id="12009"/>
            <p14:sldId id="12010"/>
            <p14:sldId id="12011"/>
            <p14:sldId id="12012"/>
            <p14:sldId id="12013"/>
          </p14:sldIdLst>
        </p14:section>
        <p14:section name="@@@@@@@@@@" id="{F4050C86-8F5A-4077-A792-EFBB0E75AB4F}">
          <p14:sldIdLst/>
        </p14:section>
        <p14:section name="6.BÖLÜM SPRING BOOT" id="{41F0D96D-F4C5-43FE-8475-834D84C8CE98}">
          <p14:sldIdLst>
            <p14:sldId id="12014"/>
          </p14:sldIdLst>
        </p14:section>
        <p14:section name="7.BÖLÜM ( Spring MVC )" id="{CD55010B-3BEE-47A8-A7E2-06CE11120CBA}">
          <p14:sldIdLst>
            <p14:sldId id="12028"/>
            <p14:sldId id="12015"/>
            <p14:sldId id="12016"/>
            <p14:sldId id="12017"/>
            <p14:sldId id="12018"/>
          </p14:sldIdLst>
        </p14:section>
        <p14:section name="8.BÖLÜM ( Spring DATA )" id="{A917151B-F741-45CF-9B84-252E6D08C216}">
          <p14:sldIdLst>
            <p14:sldId id="12020"/>
            <p14:sldId id="12021"/>
            <p14:sldId id="12022"/>
            <p14:sldId id="12023"/>
            <p14:sldId id="12024"/>
            <p14:sldId id="12029"/>
            <p14:sldId id="12030"/>
            <p14:sldId id="12031"/>
            <p14:sldId id="12032"/>
            <p14:sldId id="12033"/>
            <p14:sldId id="12034"/>
            <p14:sldId id="12035"/>
            <p14:sldId id="12036"/>
            <p14:sldId id="12037"/>
            <p14:sldId id="12038"/>
          </p14:sldIdLst>
        </p14:section>
        <p14:section name="9.BÖLÜM ( Spring API )" id="{A466B5D0-A84C-4060-92CF-EA9F43CAD6A8}">
          <p14:sldIdLst>
            <p14:sldId id="12039"/>
            <p14:sldId id="12040"/>
            <p14:sldId id="12041"/>
            <p14:sldId id="12042"/>
            <p14:sldId id="12043"/>
            <p14:sldId id="12044"/>
            <p14:sldId id="12045"/>
            <p14:sldId id="12046"/>
            <p14:sldId id="12047"/>
            <p14:sldId id="12048"/>
            <p14:sldId id="12051"/>
            <p14:sldId id="12052"/>
            <p14:sldId id="12053"/>
            <p14:sldId id="12054"/>
            <p14:sldId id="12055"/>
            <p14:sldId id="12056"/>
          </p14:sldIdLst>
        </p14:section>
        <p14:section name="10.BÖLÜM ( Spring SECURITY )" id="{1A968F51-C2E1-4998-91E0-9A45AE9493FD}">
          <p14:sldIdLst/>
        </p14:section>
        <p14:section name="############################################################" id="{F33076B7-C74F-4237-93A0-91B7C5DEF378}">
          <p14:sldIdLst/>
        </p14:section>
        <p14:section name="###############################################################" id="{C34F0299-44F6-4E6C-8F29-449DED090BED}">
          <p14:sldIdLst/>
        </p14:section>
        <p14:section name="11.BÖLÜM GENEL UYGULAMA" id="{23970FE6-9BFB-4025-86F0-4C787851935E}">
          <p14:sldIdLst>
            <p14:sldId id="12057"/>
            <p14:sldId id="12179"/>
            <p14:sldId id="12180"/>
            <p14:sldId id="12181"/>
            <p14:sldId id="12182"/>
            <p14:sldId id="12183"/>
            <p14:sldId id="12184"/>
          </p14:sldIdLst>
        </p14:section>
        <p14:section name="Project Görüntüsü" id="{6B2B33FA-201A-4BC7-9426-8C5A9953FE60}">
          <p14:sldIdLst>
            <p14:sldId id="12290"/>
            <p14:sldId id="12291"/>
            <p14:sldId id="12292"/>
            <p14:sldId id="12293"/>
            <p14:sldId id="12294"/>
          </p14:sldIdLst>
        </p14:section>
        <p14:section name="GitHub Link" id="{0299F836-5A79-4469-91F4-AEBEE35FBC84}">
          <p14:sldIdLst>
            <p14:sldId id="12112"/>
          </p14:sldIdLst>
        </p14:section>
        <p14:section name="Project Install" id="{39642EAA-3592-47DF-8AFC-8E6706C8EE7B}">
          <p14:sldIdLst>
            <p14:sldId id="12058"/>
            <p14:sldId id="12059"/>
          </p14:sldIdLst>
        </p14:section>
        <p14:section name="Project Template" id="{70D89A60-CAD6-4EA8-A64A-C0F2CF8336B5}">
          <p14:sldIdLst>
            <p14:sldId id="12061"/>
            <p14:sldId id="12062"/>
            <p14:sldId id="12063"/>
            <p14:sldId id="12295"/>
            <p14:sldId id="12296"/>
            <p14:sldId id="12297"/>
            <p14:sldId id="12298"/>
            <p14:sldId id="12299"/>
          </p14:sldIdLst>
        </p14:section>
        <p14:section name="pom.xml" id="{9FAF2B4F-C442-4D01-A2F6-D06E4B89E0B8}">
          <p14:sldIdLst>
            <p14:sldId id="12105"/>
            <p14:sldId id="12106"/>
            <p14:sldId id="12107"/>
            <p14:sldId id="12108"/>
            <p14:sldId id="12109"/>
            <p14:sldId id="12110"/>
          </p14:sldIdLst>
        </p14:section>
        <p14:section name="gitignore" id="{DDAF952C-82A1-4FEF-A971-0002C2A7C647}">
          <p14:sldIdLst>
            <p14:sldId id="12111"/>
          </p14:sldIdLst>
        </p14:section>
        <p14:section name="application.properties" id="{7FC00324-969B-42AC-98ED-1F77DDCDE89F}">
          <p14:sldIdLst>
            <p14:sldId id="12066"/>
            <p14:sldId id="12067"/>
            <p14:sldId id="12068"/>
            <p14:sldId id="12069"/>
            <p14:sldId id="12070"/>
            <p14:sldId id="12071"/>
            <p14:sldId id="12073"/>
            <p14:sldId id="12074"/>
            <p14:sldId id="12075"/>
            <p14:sldId id="12076"/>
            <p14:sldId id="12077"/>
          </p14:sldIdLst>
        </p14:section>
        <p14:section name="messages.propertties" id="{F1C0DF4D-BE2B-468B-941E-909D4B39F9D2}">
          <p14:sldIdLst>
            <p14:sldId id="12080"/>
          </p14:sldIdLst>
        </p14:section>
        <p14:section name="ValidationMessages.properties" id="{24FAC762-7977-471E-AC52-8022229037CF}">
          <p14:sldIdLst>
            <p14:sldId id="12081"/>
            <p14:sldId id="12082"/>
          </p14:sldIdLst>
        </p14:section>
        <p14:section name="index.html" id="{08D41B44-ECDF-4C72-B539-F0187E0A8FE3}">
          <p14:sldIdLst>
            <p14:sldId id="12167"/>
            <p14:sldId id="12168"/>
          </p14:sldIdLst>
        </p14:section>
        <p14:section name="@@@@@@@@@@" id="{4C44862E-5354-4FD3-8067-8BB810D78D59}">
          <p14:sldIdLst/>
        </p14:section>
        <p14:section name="ApiResult" id="{9278CB56-35A4-4561-80FD-58325848F7A7}">
          <p14:sldIdLst>
            <p14:sldId id="12156"/>
            <p14:sldId id="12157"/>
            <p14:sldId id="12158"/>
          </p14:sldIdLst>
        </p14:section>
        <p14:section name="CustomErrorHandleWebRequest" id="{DA14BE2C-18B7-4537-9A68-B17D336370FF}">
          <p14:sldIdLst>
            <p14:sldId id="12159"/>
            <p14:sldId id="12160"/>
          </p14:sldIdLst>
        </p14:section>
        <p14:section name="Exception" id="{FE2F7AD5-DB50-40A0-9C1B-86E788D76B02}">
          <p14:sldIdLst>
            <p14:sldId id="12083"/>
            <p14:sldId id="12084"/>
            <p14:sldId id="12085"/>
            <p14:sldId id="12086"/>
            <p14:sldId id="12087"/>
          </p14:sldIdLst>
        </p14:section>
        <p14:section name="RestGlobalHandlingException" id="{E1D615FD-B6C0-4D5D-BAED-836E846482F8}">
          <p14:sldIdLst>
            <p14:sldId id="12088"/>
            <p14:sldId id="12170"/>
            <p14:sldId id="12089"/>
            <p14:sldId id="12090"/>
            <p14:sldId id="12091"/>
            <p14:sldId id="12092"/>
          </p14:sldIdLst>
        </p14:section>
        <p14:section name="@@@@@@@@@@" id="{970C2223-E597-4D18-858B-DB4A0F7C1F8A}">
          <p14:sldIdLst/>
        </p14:section>
        <p14:section name="Bean" id="{2F73434C-58A1-4AD7-80C1-AF8FEA1B2DE7}">
          <p14:sldIdLst>
            <p14:sldId id="12163"/>
            <p14:sldId id="12164"/>
            <p14:sldId id="12165"/>
            <p14:sldId id="12166"/>
          </p14:sldIdLst>
        </p14:section>
        <p14:section name="@@@@@@@@@@" id="{D0A5F9B1-E6AE-4DF0-97C6-9EA6EDFB515B}">
          <p14:sldIdLst/>
        </p14:section>
        <p14:section name="SPRING DATA" id="{05CB6604-A42D-461F-B292-36F5E2376A95}">
          <p14:sldIdLst>
            <p14:sldId id="12185"/>
          </p14:sldIdLst>
        </p14:section>
        <p14:section name="CustomerDto" id="{560DBF0A-9790-4A48-B815-0F4A9EE340F9}">
          <p14:sldIdLst>
            <p14:sldId id="12113"/>
            <p14:sldId id="12114"/>
            <p14:sldId id="12115"/>
          </p14:sldIdLst>
        </p14:section>
        <p14:section name="audit" id="{69CC2BFD-57C5-4296-822C-59319A2862D8}">
          <p14:sldIdLst>
            <p14:sldId id="12161"/>
            <p14:sldId id="12162"/>
          </p14:sldIdLst>
        </p14:section>
        <p14:section name="BaseEntity" id="{62FBE92C-EA18-4D6A-B0D9-AD39B6BCE045}">
          <p14:sldIdLst>
            <p14:sldId id="12116"/>
            <p14:sldId id="12122"/>
            <p14:sldId id="12123"/>
          </p14:sldIdLst>
        </p14:section>
        <p14:section name="CustomerEntity" id="{1CEF927B-1154-4C97-A7F4-B5A2EF86D5A2}">
          <p14:sldIdLst>
            <p14:sldId id="12124"/>
            <p14:sldId id="12125"/>
            <p14:sldId id="12126"/>
          </p14:sldIdLst>
        </p14:section>
        <p14:section name="Repository" id="{0067FE61-D75D-47AA-A36A-36C0DF5660BD}">
          <p14:sldIdLst>
            <p14:sldId id="12127"/>
          </p14:sldIdLst>
        </p14:section>
        <p14:section name="@@@@@@@@@@" id="{3ADA4194-964C-4AEB-A733-613BDE617C9F}">
          <p14:sldIdLst/>
        </p14:section>
        <p14:section name="Annotation" id="{472F4B75-7FC7-4099-88F1-6E5189EF015F}">
          <p14:sldIdLst>
            <p14:sldId id="12171"/>
            <p14:sldId id="12172"/>
          </p14:sldIdLst>
        </p14:section>
        <p14:section name="CustomerDto =&gt; Kendi Annotation" id="{8D16D468-58FB-4AA1-82DD-0A2012561B63}">
          <p14:sldIdLst>
            <p14:sldId id="12173"/>
            <p14:sldId id="12174"/>
            <p14:sldId id="12175"/>
          </p14:sldIdLst>
        </p14:section>
        <p14:section name="CustomerEntity ==&gt; unique kaldır" id="{884714C4-CB37-4B03-8993-4C4861EBA3FD}">
          <p14:sldIdLst>
            <p14:sldId id="12176"/>
            <p14:sldId id="12177"/>
            <p14:sldId id="12178"/>
          </p14:sldIdLst>
        </p14:section>
        <p14:section name="@@@@@@@@@@" id="{80A9C5AB-5807-4AC9-935E-1DCA4A554170}">
          <p14:sldIdLst/>
        </p14:section>
        <p14:section name="SPRING API" id="{1C21F486-419F-42AE-8478-40BFD1226B58}">
          <p14:sldIdLst>
            <p14:sldId id="12186"/>
          </p14:sldIdLst>
        </p14:section>
        <p14:section name="ICustomerServices" id="{66EAC31F-B95A-43F9-9A67-0627A291C8F1}">
          <p14:sldIdLst>
            <p14:sldId id="12128"/>
            <p14:sldId id="12129"/>
          </p14:sldIdLst>
        </p14:section>
        <p14:section name="CustomerServices" id="{2D7F23F3-BA79-4AA2-9A66-88D174ACCADC}">
          <p14:sldIdLst>
            <p14:sldId id="12130"/>
            <p14:sldId id="12131"/>
            <p14:sldId id="12273"/>
            <p14:sldId id="12274"/>
            <p14:sldId id="12132"/>
            <p14:sldId id="12133"/>
            <p14:sldId id="12134"/>
            <p14:sldId id="12135"/>
            <p14:sldId id="12136"/>
            <p14:sldId id="12137"/>
          </p14:sldIdLst>
        </p14:section>
        <p14:section name="ICustomerApi" id="{90BEFBD4-2B14-48F2-93D6-CBAA6DA2914E}">
          <p14:sldIdLst>
            <p14:sldId id="12275"/>
            <p14:sldId id="12138"/>
          </p14:sldIdLst>
        </p14:section>
        <p14:section name="CustomerApi" id="{50316348-E1A7-4EE3-A96A-72A6750CBF22}">
          <p14:sldIdLst>
            <p14:sldId id="12139"/>
            <p14:sldId id="12140"/>
            <p14:sldId id="12141"/>
            <p14:sldId id="12276"/>
            <p14:sldId id="12277"/>
            <p14:sldId id="12142"/>
            <p14:sldId id="12143"/>
            <p14:sldId id="12144"/>
            <p14:sldId id="12145"/>
            <p14:sldId id="12146"/>
          </p14:sldIdLst>
        </p14:section>
        <p14:section name="@@@@@@@@@@" id="{E70F5CE2-BFCB-49EB-9EF0-91313999B44C}">
          <p14:sldIdLst/>
        </p14:section>
        <p14:section name="SpringBootApplication" id="{F1033C69-CF72-4ACA-8ED5-A93790F43803}">
          <p14:sldIdLst>
            <p14:sldId id="12064"/>
            <p14:sldId id="12065"/>
          </p14:sldIdLst>
        </p14:section>
        <p14:section name="CommandLineRunner" id="{0F90DE8C-38CE-4AFE-8489-8E34ED91F66B}">
          <p14:sldIdLst>
            <p14:sldId id="12289"/>
          </p14:sldIdLst>
        </p14:section>
        <p14:section name="Postmen" id="{008E3CF9-CF1F-4E1A-B2C4-7E7E81A9388F}">
          <p14:sldIdLst>
            <p14:sldId id="12147"/>
            <p14:sldId id="12148"/>
            <p14:sldId id="12149"/>
            <p14:sldId id="12150"/>
            <p14:sldId id="12151"/>
          </p14:sldIdLst>
        </p14:section>
        <p14:section name="@@@@@@@@@@" id="{E9CCDC5A-3EE8-42F4-9030-4D3102320976}">
          <p14:sldIdLst/>
        </p14:section>
        <p14:section name="SPRING MVC" id="{6329EE9A-D435-45CC-B99F-48B1024D672B}">
          <p14:sldIdLst>
            <p14:sldId id="12187"/>
          </p14:sldIdLst>
        </p14:section>
        <p14:section name="ICustomerMvc" id="{62950DE5-B441-4E83-A743-9D176B2B4C0D}">
          <p14:sldIdLst>
            <p14:sldId id="12188"/>
            <p14:sldId id="12278"/>
            <p14:sldId id="12279"/>
          </p14:sldIdLst>
        </p14:section>
        <p14:section name="CustomerMVCImpl" id="{86FDEDC2-E43B-46DD-B340-F94A7AC1C15A}">
          <p14:sldIdLst>
            <p14:sldId id="12189"/>
            <p14:sldId id="12280"/>
            <p14:sldId id="12281"/>
            <p14:sldId id="12230"/>
            <p14:sldId id="12283"/>
            <p14:sldId id="12284"/>
            <p14:sldId id="12285"/>
            <p14:sldId id="12286"/>
            <p14:sldId id="12288"/>
            <p14:sldId id="12287"/>
          </p14:sldIdLst>
        </p14:section>
        <p14:section name="list.html" id="{06E61AF2-0C99-4603-98C1-6BF8776BAE4D}">
          <p14:sldIdLst>
            <p14:sldId id="12235"/>
            <p14:sldId id="12236"/>
            <p14:sldId id="12245"/>
            <p14:sldId id="12237"/>
            <p14:sldId id="12238"/>
            <p14:sldId id="12239"/>
          </p14:sldIdLst>
        </p14:section>
        <p14:section name="detail.html" id="{FC83B71F-6BBD-4E05-87EC-D8B043B690A0}">
          <p14:sldIdLst>
            <p14:sldId id="12199"/>
            <p14:sldId id="12246"/>
          </p14:sldIdLst>
        </p14:section>
        <p14:section name="create.html" id="{52BAE7D3-993A-47B1-A9E0-F5BEFE95D0C7}">
          <p14:sldIdLst>
            <p14:sldId id="12256"/>
            <p14:sldId id="12257"/>
            <p14:sldId id="12258"/>
            <p14:sldId id="12259"/>
          </p14:sldIdLst>
        </p14:section>
        <p14:section name="update.html" id="{65BE1221-B354-4D99-B430-EDE7C17ADC47}">
          <p14:sldIdLst>
            <p14:sldId id="12269"/>
            <p14:sldId id="12270"/>
            <p14:sldId id="12271"/>
            <p14:sldId id="12272"/>
          </p14:sldIdLst>
        </p14:section>
        <p14:section name="logout.html" id="{18CC0070-5AF7-4BA8-8884-5BF21B475F52}">
          <p14:sldIdLst>
            <p14:sldId id="12314"/>
            <p14:sldId id="12315"/>
          </p14:sldIdLst>
        </p14:section>
        <p14:section name="@@@@@@@@@@" id="{61D484AB-87D8-4900-B28F-1B646D509662}">
          <p14:sldIdLst/>
        </p14:section>
        <p14:section name="SPRING SECURITY" id="{330F999C-C440-4DDC-AF83-26182E418991}">
          <p14:sldIdLst>
            <p14:sldId id="12303"/>
          </p14:sldIdLst>
        </p14:section>
        <p14:section name="pom.xml" id="{0F13C389-5243-4F78-96F8-E482B03170F8}">
          <p14:sldIdLst>
            <p14:sldId id="12300"/>
          </p14:sldIdLst>
        </p14:section>
        <p14:section name="application.properties" id="{EB5400BC-30D5-49F6-B65E-E5DFA43D815E}">
          <p14:sldIdLst>
            <p14:sldId id="12301"/>
          </p14:sldIdLst>
        </p14:section>
        <p14:section name="@SpringBootApplication" id="{02D2D1AF-F8ED-4000-ADEC-BA18281DB19A}">
          <p14:sldIdLst>
            <p14:sldId id="12302"/>
          </p14:sldIdLst>
        </p14:section>
        <p14:section name="SecurityMvc" id="{7AC798E6-9FD6-4209-A51B-A8919B2DA869}">
          <p14:sldIdLst>
            <p14:sldId id="12304"/>
            <p14:sldId id="12305"/>
          </p14:sldIdLst>
        </p14:section>
        <p14:section name="logout.html" id="{A8615B03-F506-4CA0-9145-FDD06DB4AA4B}">
          <p14:sldIdLst>
            <p14:sldId id="12306"/>
            <p14:sldId id="12307"/>
          </p14:sldIdLst>
        </p14:section>
        <p14:section name="WebSecurityConfig" id="{A44C4684-448F-42F5-BE74-F10356E8517F}">
          <p14:sldIdLst>
            <p14:sldId id="12308"/>
            <p14:sldId id="12309"/>
            <p14:sldId id="12310"/>
            <p14:sldId id="12311"/>
            <p14:sldId id="12312"/>
            <p14:sldId id="12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4394" autoAdjust="0"/>
  </p:normalViewPr>
  <p:slideViewPr>
    <p:cSldViewPr snapToGrid="0">
      <p:cViewPr varScale="1">
        <p:scale>
          <a:sx n="112" d="100"/>
          <a:sy n="112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presProps" Target="pres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theme" Target="theme/theme1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tableStyles" Target="tableStyle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notesMaster" Target="notesMasters/notesMaster1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viewProps" Target="viewProps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34D5E-CA3C-44F3-B923-9B158A7111D1}" type="datetimeFigureOut">
              <a:rPr lang="tr-TR" smtClean="0"/>
              <a:t>28.04.2023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CCB8B-70D4-4B42-BF7A-DE140279C5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903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48775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887270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22546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948577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209430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755396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77919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607797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19" y="85818"/>
            <a:ext cx="11647503" cy="56225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18" y="648070"/>
            <a:ext cx="11647503" cy="5269005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858968" cy="365125"/>
          </a:xfrm>
        </p:spPr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819" y="6041362"/>
            <a:ext cx="6744127" cy="365125"/>
          </a:xfrm>
        </p:spPr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4982" y="6082560"/>
            <a:ext cx="683339" cy="365125"/>
          </a:xfrm>
        </p:spPr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614349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58746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624555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048331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325305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1853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368190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8382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  <p:pic>
        <p:nvPicPr>
          <p:cNvPr id="18" name="Resim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17" y="371357"/>
            <a:ext cx="2475848" cy="752087"/>
          </a:xfrm>
          <a:prstGeom prst="rect">
            <a:avLst/>
          </a:prstGeom>
          <a:ln w="127000" cap="sq">
            <a:solidFill>
              <a:schemeClr val="bg1">
                <a:lumMod val="85000"/>
                <a:lumOff val="15000"/>
              </a:schemeClr>
            </a:solidFill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81516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20269" y="2518834"/>
            <a:ext cx="8744765" cy="1646302"/>
          </a:xfrm>
        </p:spPr>
        <p:txBody>
          <a:bodyPr/>
          <a:lstStyle/>
          <a:p>
            <a:r>
              <a:rPr lang="tr-TR"/>
              <a:t>Turgut Özal Üniversitesi </a:t>
            </a:r>
            <a:br>
              <a:rPr lang="tr-TR"/>
            </a:br>
            <a:r>
              <a:rPr lang="tr-TR"/>
              <a:t>Web Tasarımı ve Programlama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298098" y="4304770"/>
            <a:ext cx="7766936" cy="1096899"/>
          </a:xfrm>
        </p:spPr>
        <p:txBody>
          <a:bodyPr>
            <a:normAutofit/>
          </a:bodyPr>
          <a:lstStyle/>
          <a:p>
            <a:r>
              <a:rPr lang="tr-TR" sz="3200"/>
              <a:t>Eğitmen: Hamit Mızrak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FULL STACK DEVELOPER HAMİT MIZRAK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</a:t>
            </a:fld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F34288D-A1D5-ED86-1A70-11B5AC7FB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52" y="2360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61F623-5593-BF73-E9A1-07C5F9C6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liste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60B687-9193-92C1-167C-4308580AC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unordered list: ul (düzensiz listeler)</a:t>
            </a:r>
          </a:p>
          <a:p>
            <a:r>
              <a:rPr lang="tr-TR"/>
              <a:t>ordered list: ol  (düzenli listeler)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9A3879-C5C5-4C92-E627-10EA6415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FD4BDA-2556-9916-B7D0-49FFC352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B15FCE-65D4-EA7D-F62D-C706E5E4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9826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6CA4F5-6B81-ED5B-69E1-573787B0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Seri Hesaplama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93EEA7-1AEB-6BC4-92E8-2FB2E95C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100 tane iş merkezim </a:t>
            </a:r>
            <a:r>
              <a:rPr lang="tr-TR">
                <a:sym typeface="Wingdings" panose="05000000000000000000" pitchFamily="2" charset="2"/>
              </a:rPr>
              <a:t> 1 + 2 +3 +4 +5 + 6+ 7   …100</a:t>
            </a:r>
          </a:p>
          <a:p>
            <a:r>
              <a:rPr lang="tr-TR">
                <a:sym typeface="Wingdings" panose="05000000000000000000" pitchFamily="2" charset="2"/>
              </a:rPr>
              <a:t>Tek bir işlemci :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48275F5-3035-7044-76F5-094B0DE4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B0A0688-4EF3-02B8-57AB-827DA8CD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70F76F-9A3D-2F69-5601-70764D2C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100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46437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D26A14-209D-5BD7-9E37-475D7554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Paralel Hesaplama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6AE682-8E93-9A5D-0B78-AD27FD8DA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100 tane iş merkezim </a:t>
            </a:r>
            <a:r>
              <a:rPr lang="tr-TR">
                <a:sym typeface="Wingdings" panose="05000000000000000000" pitchFamily="2" charset="2"/>
              </a:rPr>
              <a:t> 1 + 2 +3 +4 +5 + 6+ 7   …100</a:t>
            </a:r>
            <a:endParaRPr lang="tr-TR"/>
          </a:p>
          <a:p>
            <a:r>
              <a:rPr lang="tr-TR"/>
              <a:t>Çok işlemci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A8456C-29F8-BF9D-A71D-77232FAB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8E937C-3FF7-BD90-59F3-253E6203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D50E2D-9571-2978-5EF6-398CBD1E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101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14714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7 (method)+2 (çağırma)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102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6D08139-75FA-4489-A7C4-748EDB5B7C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9" y="656881"/>
            <a:ext cx="9349409" cy="5416868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Thread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highlight>
                  <a:srgbClr val="FFFF00"/>
                </a:highlight>
                <a:latin typeface="JetBrains Mono"/>
              </a:rPr>
              <a:t>senkron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: aynı anda sadece 1 iş yapabilme yeteneği (Single Thread)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highlight>
                  <a:srgbClr val="FFFF00"/>
                </a:highlight>
                <a:latin typeface="JetBrains Mono"/>
              </a:rPr>
              <a:t>asenkron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: aynı anda birden fazla iş yapabilirizzzz. (Multi Thread)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Java Aynı anda birden fazla processle çalışmamıza olanak sağlar.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thread kullanıyorsan exception handling kullanmalısın (try-catch)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Multi Thread: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Hızlılığı sağlar.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Güvenilirliği sağlar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run()       ==&gt; thread çalıştırır.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start()     ==&gt; thread başlaması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join()      ==&gt; üstteki thread bitmeden devam etmez.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wait()      ==&gt; Threadi 2. emre kadar durmasını isteriz.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notify()    ==&gt; ilgili threadi uyanmaası istiyoruz.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notifyAll() ==&gt; Bütün thread'leri ayağa kaldırır.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priority() ==&gt; Threadlere Öncelik vermek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destroy()  ==&gt; Thread Ölmesini sağlamak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getName()  ==&gt; Thread adını bize verir.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setName()  ==&gt; Thread adını değiştirmek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isAlive()  ==&gt; ilgili Thread yaşıyor mu yaşamayır mu bilgisini verir.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sleep()    ==&gt; belirli milisaniyede uyusun tekrar geri kalksın (sleep-wakeup)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349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join kısaca Threadler bitmeden yeni işleme geçme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thread.start();</a:t>
            </a:r>
          </a:p>
          <a:p>
            <a:r>
              <a:rPr lang="tr-TR"/>
              <a:t>thread2.start();</a:t>
            </a:r>
          </a:p>
          <a:p>
            <a:endParaRPr lang="tr-TR"/>
          </a:p>
          <a:p>
            <a:r>
              <a:rPr lang="tr-TR"/>
              <a:t>thread.join();</a:t>
            </a:r>
          </a:p>
          <a:p>
            <a:r>
              <a:rPr lang="tr-TR"/>
              <a:t>thread2.join();</a:t>
            </a:r>
          </a:p>
          <a:p>
            <a:endParaRPr lang="tr-TR"/>
          </a:p>
          <a:p>
            <a:r>
              <a:rPr lang="tr-TR"/>
              <a:t>sout("buradaki yazı gelmesi için önce yukarıdaki thread ve thread2 bitmeli")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103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0480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wait (ikinci emre kadar bekle)</a:t>
            </a:r>
            <a:br>
              <a:rPr lang="tr-TR"/>
            </a:br>
            <a:r>
              <a:rPr lang="tr-TR"/>
              <a:t>NOT: sleep kendiliğinde uyuyup kalkıyor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93711" y="1511929"/>
            <a:ext cx="11647503" cy="5260252"/>
          </a:xfrm>
        </p:spPr>
        <p:txBody>
          <a:bodyPr/>
          <a:lstStyle/>
          <a:p>
            <a:r>
              <a:rPr lang="tr-TR"/>
              <a:t>wait =dur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104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7506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notify</a:t>
            </a:r>
            <a:br>
              <a:rPr lang="tr-TR"/>
            </a:br>
            <a:r>
              <a:rPr lang="tr-TR"/>
              <a:t>notifyAll</a:t>
            </a:r>
            <a:br>
              <a:rPr lang="tr-TR"/>
            </a:b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93711" y="1575303"/>
            <a:ext cx="11647503" cy="5196878"/>
          </a:xfrm>
        </p:spPr>
        <p:txBody>
          <a:bodyPr/>
          <a:lstStyle/>
          <a:p>
            <a:r>
              <a:rPr lang="tr-TR"/>
              <a:t>notify = tek kişi kalsın</a:t>
            </a:r>
            <a:br>
              <a:rPr lang="tr-TR"/>
            </a:br>
            <a:r>
              <a:rPr lang="tr-TR"/>
              <a:t>notifyAll = bütün koğuş kalsın</a:t>
            </a:r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105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02709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FB35CB6-46FA-4D51-8B04-6EDC8097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err="1"/>
              <a:t>Priority</a:t>
            </a:r>
            <a:r>
              <a:rPr lang="tr-TR"/>
              <a:t> </a:t>
            </a:r>
            <a:r>
              <a:rPr lang="tr-TR" err="1"/>
              <a:t>Thread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7CA72D-5114-4199-B693-609C5FA4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 </a:t>
            </a:r>
            <a:r>
              <a:rPr lang="tr-TR"/>
              <a:t>     </a:t>
            </a:r>
            <a:r>
              <a:rPr lang="en-US"/>
              <a:t>Thread thread1=new Thread(new Thread</a:t>
            </a:r>
            <a:r>
              <a:rPr lang="tr-TR"/>
              <a:t>Class</a:t>
            </a:r>
            <a:r>
              <a:rPr lang="en-US"/>
              <a:t>());</a:t>
            </a:r>
          </a:p>
          <a:p>
            <a:r>
              <a:rPr lang="en-US"/>
              <a:t>      Thread thread2=new Thread(new Thread</a:t>
            </a:r>
            <a:r>
              <a:rPr lang="tr-TR"/>
              <a:t>Class</a:t>
            </a:r>
            <a:r>
              <a:rPr lang="en-US"/>
              <a:t>());</a:t>
            </a:r>
          </a:p>
          <a:p>
            <a:r>
              <a:rPr lang="en-US"/>
              <a:t>      Thread thread3=new Thread(new Thread</a:t>
            </a:r>
            <a:r>
              <a:rPr lang="tr-TR"/>
              <a:t>Class</a:t>
            </a:r>
            <a:r>
              <a:rPr lang="en-US"/>
              <a:t>());</a:t>
            </a:r>
          </a:p>
          <a:p>
            <a:r>
              <a:rPr lang="en-US"/>
              <a:t>      </a:t>
            </a:r>
          </a:p>
          <a:p>
            <a:r>
              <a:rPr lang="en-US"/>
              <a:t>      thread1.setPriority(</a:t>
            </a:r>
            <a:r>
              <a:rPr lang="en-US" err="1"/>
              <a:t>Thread.MIN_PRIORITY</a:t>
            </a:r>
            <a:r>
              <a:rPr lang="en-US"/>
              <a:t>); //file </a:t>
            </a:r>
            <a:r>
              <a:rPr lang="en-US" err="1"/>
              <a:t>işlemlerinde</a:t>
            </a:r>
            <a:endParaRPr lang="en-US"/>
          </a:p>
          <a:p>
            <a:r>
              <a:rPr lang="en-US"/>
              <a:t>      thread3.setPriority(</a:t>
            </a:r>
            <a:r>
              <a:rPr lang="en-US" err="1"/>
              <a:t>Thread.MAX_PRIORITY</a:t>
            </a:r>
            <a:r>
              <a:rPr lang="en-US"/>
              <a:t>);</a:t>
            </a:r>
          </a:p>
          <a:p>
            <a:r>
              <a:rPr lang="en-US"/>
              <a:t>      thread2.setPriority(</a:t>
            </a:r>
            <a:r>
              <a:rPr lang="en-US" err="1"/>
              <a:t>Thread.NORM_PRIORITY</a:t>
            </a:r>
            <a:r>
              <a:rPr lang="en-US"/>
              <a:t>);</a:t>
            </a:r>
          </a:p>
          <a:p>
            <a:r>
              <a:rPr lang="en-US"/>
              <a:t>      </a:t>
            </a:r>
          </a:p>
          <a:p>
            <a:r>
              <a:rPr lang="en-US"/>
              <a:t>     thread1.start();</a:t>
            </a:r>
          </a:p>
          <a:p>
            <a:r>
              <a:rPr lang="en-US"/>
              <a:t>     thread2.start();</a:t>
            </a:r>
          </a:p>
          <a:p>
            <a:r>
              <a:rPr lang="en-US"/>
              <a:t>     thread3.start();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C054C3-DCC9-4957-90C1-C11123FF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218C191-B88D-4F60-9000-76853FCA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90365A-7FEF-4497-A4FA-41DBC462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106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26353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74FEC64-0ABF-47CF-96FE-46A97A13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291215" cy="498032"/>
          </a:xfrm>
        </p:spPr>
        <p:txBody>
          <a:bodyPr>
            <a:normAutofit fontScale="90000"/>
          </a:bodyPr>
          <a:lstStyle/>
          <a:p>
            <a:r>
              <a:rPr lang="tr-TR" err="1"/>
              <a:t>Thread</a:t>
            </a:r>
            <a:r>
              <a:rPr lang="tr-TR"/>
              <a:t> ile </a:t>
            </a:r>
            <a:r>
              <a:rPr lang="tr-TR" err="1"/>
              <a:t>runnable</a:t>
            </a:r>
            <a:r>
              <a:rPr lang="tr-TR"/>
              <a:t> arası fark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F1BD9D-C196-4F98-90E7-ECC20D6A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02552"/>
            <a:ext cx="9291215" cy="4750930"/>
          </a:xfrm>
        </p:spPr>
        <p:txBody>
          <a:bodyPr>
            <a:normAutofit lnSpcReduction="10000"/>
          </a:bodyPr>
          <a:lstStyle/>
          <a:p>
            <a:r>
              <a:rPr lang="tr-TR"/>
              <a:t>İkisinde de </a:t>
            </a:r>
            <a:r>
              <a:rPr lang="tr-TR" err="1"/>
              <a:t>Thread</a:t>
            </a:r>
            <a:r>
              <a:rPr lang="tr-TR"/>
              <a:t> oluşturabiliyoruz.</a:t>
            </a:r>
          </a:p>
          <a:p>
            <a:r>
              <a:rPr lang="tr-TR" err="1"/>
              <a:t>extends</a:t>
            </a:r>
            <a:r>
              <a:rPr lang="tr-TR"/>
              <a:t> </a:t>
            </a:r>
            <a:r>
              <a:rPr lang="tr-TR" err="1"/>
              <a:t>Thread</a:t>
            </a:r>
            <a:r>
              <a:rPr lang="tr-TR"/>
              <a:t>        </a:t>
            </a:r>
            <a:r>
              <a:rPr lang="tr-TR" err="1"/>
              <a:t>implements</a:t>
            </a:r>
            <a:r>
              <a:rPr lang="tr-TR"/>
              <a:t> </a:t>
            </a:r>
            <a:r>
              <a:rPr lang="tr-TR" err="1"/>
              <a:t>Runnable</a:t>
            </a:r>
            <a:r>
              <a:rPr lang="tr-TR"/>
              <a:t>  (farkı)</a:t>
            </a:r>
          </a:p>
          <a:p>
            <a:r>
              <a:rPr lang="tr-TR" err="1"/>
              <a:t>Public</a:t>
            </a:r>
            <a:r>
              <a:rPr lang="tr-TR"/>
              <a:t> </a:t>
            </a:r>
            <a:r>
              <a:rPr lang="tr-TR" err="1"/>
              <a:t>void</a:t>
            </a:r>
            <a:r>
              <a:rPr lang="tr-TR"/>
              <a:t> </a:t>
            </a:r>
            <a:r>
              <a:rPr lang="tr-TR" err="1"/>
              <a:t>run</a:t>
            </a:r>
            <a:r>
              <a:rPr lang="tr-TR"/>
              <a:t>(){} (ikisinde de var)</a:t>
            </a:r>
          </a:p>
          <a:p>
            <a:pPr marL="0" indent="0">
              <a:buNone/>
            </a:pPr>
            <a:r>
              <a:rPr lang="tr-TR">
                <a:sym typeface="Wingdings" panose="05000000000000000000" pitchFamily="2" charset="2"/>
              </a:rPr>
              <a:t> </a:t>
            </a:r>
            <a:r>
              <a:rPr lang="tr-TR" err="1">
                <a:sym typeface="Wingdings" panose="05000000000000000000" pitchFamily="2" charset="2"/>
              </a:rPr>
              <a:t>thr.start</a:t>
            </a:r>
            <a:r>
              <a:rPr lang="tr-TR">
                <a:sym typeface="Wingdings" panose="05000000000000000000" pitchFamily="2" charset="2"/>
              </a:rPr>
              <a:t>(); //</a:t>
            </a:r>
            <a:r>
              <a:rPr lang="tr-TR" err="1">
                <a:sym typeface="Wingdings" panose="05000000000000000000" pitchFamily="2" charset="2"/>
              </a:rPr>
              <a:t>thread</a:t>
            </a:r>
            <a:r>
              <a:rPr lang="tr-TR">
                <a:sym typeface="Wingdings" panose="05000000000000000000" pitchFamily="2" charset="2"/>
              </a:rPr>
              <a:t>     </a:t>
            </a:r>
            <a:r>
              <a:rPr lang="tr-TR" err="1">
                <a:sym typeface="Wingdings" panose="05000000000000000000" pitchFamily="2" charset="2"/>
              </a:rPr>
              <a:t>thr.run</a:t>
            </a:r>
            <a:r>
              <a:rPr lang="tr-TR">
                <a:sym typeface="Wingdings" panose="05000000000000000000" pitchFamily="2" charset="2"/>
              </a:rPr>
              <a:t>(); //</a:t>
            </a:r>
            <a:r>
              <a:rPr lang="tr-TR" err="1">
                <a:sym typeface="Wingdings" panose="05000000000000000000" pitchFamily="2" charset="2"/>
              </a:rPr>
              <a:t>Runnable</a:t>
            </a:r>
            <a:endParaRPr lang="tr-TR"/>
          </a:p>
          <a:p>
            <a:pPr marL="0" indent="0" algn="just">
              <a:buNone/>
            </a:pPr>
            <a:r>
              <a:rPr lang="tr-TR"/>
              <a:t>EĞER </a:t>
            </a:r>
            <a:r>
              <a:rPr lang="tr-TR" err="1"/>
              <a:t>Thread</a:t>
            </a:r>
            <a:r>
              <a:rPr lang="tr-TR"/>
              <a:t> oluşturacaksak önceliğimiz</a:t>
            </a:r>
          </a:p>
          <a:p>
            <a:pPr marL="0" indent="0">
              <a:buNone/>
            </a:pPr>
            <a:endParaRPr lang="tr-TR"/>
          </a:p>
          <a:p>
            <a:pPr marL="0" indent="0">
              <a:buNone/>
            </a:pPr>
            <a:r>
              <a:rPr lang="tr-TR" err="1"/>
              <a:t>Public</a:t>
            </a:r>
            <a:r>
              <a:rPr lang="tr-TR"/>
              <a:t> </a:t>
            </a:r>
            <a:r>
              <a:rPr lang="tr-TR" err="1"/>
              <a:t>class</a:t>
            </a:r>
            <a:r>
              <a:rPr lang="tr-TR"/>
              <a:t>  Thread55 </a:t>
            </a:r>
            <a:r>
              <a:rPr lang="tr-TR" err="1"/>
              <a:t>extends</a:t>
            </a:r>
            <a:r>
              <a:rPr lang="tr-TR"/>
              <a:t> </a:t>
            </a:r>
            <a:r>
              <a:rPr lang="tr-TR" err="1"/>
              <a:t>Thread</a:t>
            </a:r>
            <a:r>
              <a:rPr lang="tr-TR"/>
              <a:t>{</a:t>
            </a:r>
            <a:r>
              <a:rPr lang="tr-TR" err="1"/>
              <a:t>Public</a:t>
            </a:r>
            <a:r>
              <a:rPr lang="tr-TR"/>
              <a:t> </a:t>
            </a:r>
            <a:r>
              <a:rPr lang="tr-TR" err="1"/>
              <a:t>void</a:t>
            </a:r>
            <a:r>
              <a:rPr lang="tr-TR"/>
              <a:t> </a:t>
            </a:r>
            <a:r>
              <a:rPr lang="tr-TR" err="1"/>
              <a:t>run</a:t>
            </a:r>
            <a:r>
              <a:rPr lang="tr-TR"/>
              <a:t>(){} } </a:t>
            </a:r>
          </a:p>
          <a:p>
            <a:pPr marL="0" indent="0">
              <a:buNone/>
            </a:pPr>
            <a:r>
              <a:rPr lang="tr-TR" err="1"/>
              <a:t>Psvm</a:t>
            </a:r>
            <a:r>
              <a:rPr lang="tr-TR"/>
              <a:t> --</a:t>
            </a:r>
            <a:r>
              <a:rPr lang="tr-TR">
                <a:sym typeface="Wingdings" panose="05000000000000000000" pitchFamily="2" charset="2"/>
              </a:rPr>
              <a:t>  Thread55 </a:t>
            </a:r>
            <a:r>
              <a:rPr lang="tr-TR" err="1">
                <a:sym typeface="Wingdings" panose="05000000000000000000" pitchFamily="2" charset="2"/>
              </a:rPr>
              <a:t>thr</a:t>
            </a:r>
            <a:r>
              <a:rPr lang="tr-TR">
                <a:sym typeface="Wingdings" panose="05000000000000000000" pitchFamily="2" charset="2"/>
              </a:rPr>
              <a:t>=</a:t>
            </a:r>
            <a:r>
              <a:rPr lang="tr-TR" err="1">
                <a:sym typeface="Wingdings" panose="05000000000000000000" pitchFamily="2" charset="2"/>
              </a:rPr>
              <a:t>new</a:t>
            </a:r>
            <a:r>
              <a:rPr lang="tr-TR">
                <a:sym typeface="Wingdings" panose="05000000000000000000" pitchFamily="2" charset="2"/>
              </a:rPr>
              <a:t> Thread55();    </a:t>
            </a:r>
            <a:r>
              <a:rPr lang="tr-TR" err="1">
                <a:sym typeface="Wingdings" panose="05000000000000000000" pitchFamily="2" charset="2"/>
              </a:rPr>
              <a:t>thr.start</a:t>
            </a:r>
            <a:r>
              <a:rPr lang="tr-TR">
                <a:sym typeface="Wingdings" panose="05000000000000000000" pitchFamily="2" charset="2"/>
              </a:rPr>
              <a:t>(); //</a:t>
            </a:r>
            <a:r>
              <a:rPr lang="tr-TR" err="1">
                <a:sym typeface="Wingdings" panose="05000000000000000000" pitchFamily="2" charset="2"/>
              </a:rPr>
              <a:t>thread</a:t>
            </a:r>
            <a:endParaRPr lang="tr-TR"/>
          </a:p>
          <a:p>
            <a:endParaRPr lang="tr-TR"/>
          </a:p>
          <a:p>
            <a:pPr marL="0" indent="0">
              <a:buNone/>
            </a:pPr>
            <a:r>
              <a:rPr lang="tr-TR" err="1"/>
              <a:t>Public</a:t>
            </a:r>
            <a:r>
              <a:rPr lang="tr-TR"/>
              <a:t> </a:t>
            </a:r>
            <a:r>
              <a:rPr lang="tr-TR" err="1"/>
              <a:t>class</a:t>
            </a:r>
            <a:r>
              <a:rPr lang="tr-TR"/>
              <a:t>  Thread66 </a:t>
            </a:r>
            <a:r>
              <a:rPr lang="tr-TR" err="1"/>
              <a:t>implements</a:t>
            </a:r>
            <a:r>
              <a:rPr lang="tr-TR"/>
              <a:t> </a:t>
            </a:r>
            <a:r>
              <a:rPr lang="tr-TR" err="1"/>
              <a:t>Runnable</a:t>
            </a:r>
            <a:r>
              <a:rPr lang="tr-TR"/>
              <a:t>{</a:t>
            </a:r>
            <a:r>
              <a:rPr lang="tr-TR" err="1"/>
              <a:t>Public</a:t>
            </a:r>
            <a:r>
              <a:rPr lang="tr-TR"/>
              <a:t> </a:t>
            </a:r>
            <a:r>
              <a:rPr lang="tr-TR" err="1"/>
              <a:t>void</a:t>
            </a:r>
            <a:r>
              <a:rPr lang="tr-TR"/>
              <a:t> </a:t>
            </a:r>
            <a:r>
              <a:rPr lang="tr-TR" err="1"/>
              <a:t>run</a:t>
            </a:r>
            <a:r>
              <a:rPr lang="tr-TR"/>
              <a:t>(){} } </a:t>
            </a:r>
          </a:p>
          <a:p>
            <a:pPr marL="0" indent="0">
              <a:buNone/>
            </a:pPr>
            <a:r>
              <a:rPr lang="tr-TR" err="1"/>
              <a:t>Psvm</a:t>
            </a:r>
            <a:r>
              <a:rPr lang="tr-TR"/>
              <a:t> --</a:t>
            </a:r>
            <a:r>
              <a:rPr lang="tr-TR">
                <a:sym typeface="Wingdings" panose="05000000000000000000" pitchFamily="2" charset="2"/>
              </a:rPr>
              <a:t>  Thread55 </a:t>
            </a:r>
            <a:r>
              <a:rPr lang="tr-TR" err="1">
                <a:sym typeface="Wingdings" panose="05000000000000000000" pitchFamily="2" charset="2"/>
              </a:rPr>
              <a:t>thr</a:t>
            </a:r>
            <a:r>
              <a:rPr lang="tr-TR">
                <a:sym typeface="Wingdings" panose="05000000000000000000" pitchFamily="2" charset="2"/>
              </a:rPr>
              <a:t>=</a:t>
            </a:r>
            <a:r>
              <a:rPr lang="tr-TR" err="1">
                <a:sym typeface="Wingdings" panose="05000000000000000000" pitchFamily="2" charset="2"/>
              </a:rPr>
              <a:t>new</a:t>
            </a:r>
            <a:r>
              <a:rPr lang="tr-TR">
                <a:sym typeface="Wingdings" panose="05000000000000000000" pitchFamily="2" charset="2"/>
              </a:rPr>
              <a:t> Thread55();    </a:t>
            </a:r>
            <a:r>
              <a:rPr lang="tr-TR" err="1">
                <a:sym typeface="Wingdings" panose="05000000000000000000" pitchFamily="2" charset="2"/>
              </a:rPr>
              <a:t>thr.start</a:t>
            </a:r>
            <a:r>
              <a:rPr lang="tr-TR">
                <a:sym typeface="Wingdings" panose="05000000000000000000" pitchFamily="2" charset="2"/>
              </a:rPr>
              <a:t>(); //</a:t>
            </a:r>
            <a:r>
              <a:rPr lang="tr-TR" err="1">
                <a:sym typeface="Wingdings" panose="05000000000000000000" pitchFamily="2" charset="2"/>
              </a:rPr>
              <a:t>thread</a:t>
            </a:r>
            <a:endParaRPr lang="tr-TR"/>
          </a:p>
          <a:p>
            <a:pPr marL="0" indent="0">
              <a:buNone/>
            </a:pPr>
            <a:r>
              <a:rPr lang="tr-TR" err="1"/>
              <a:t>Psvm</a:t>
            </a:r>
            <a:r>
              <a:rPr lang="tr-TR"/>
              <a:t> --</a:t>
            </a:r>
            <a:r>
              <a:rPr lang="tr-TR">
                <a:sym typeface="Wingdings" panose="05000000000000000000" pitchFamily="2" charset="2"/>
              </a:rPr>
              <a:t>  Thread66 </a:t>
            </a:r>
            <a:r>
              <a:rPr lang="tr-TR" err="1">
                <a:sym typeface="Wingdings" panose="05000000000000000000" pitchFamily="2" charset="2"/>
              </a:rPr>
              <a:t>thr</a:t>
            </a:r>
            <a:r>
              <a:rPr lang="tr-TR">
                <a:sym typeface="Wingdings" panose="05000000000000000000" pitchFamily="2" charset="2"/>
              </a:rPr>
              <a:t>=</a:t>
            </a:r>
            <a:r>
              <a:rPr lang="tr-TR" err="1">
                <a:sym typeface="Wingdings" panose="05000000000000000000" pitchFamily="2" charset="2"/>
              </a:rPr>
              <a:t>new</a:t>
            </a:r>
            <a:r>
              <a:rPr lang="tr-TR">
                <a:sym typeface="Wingdings" panose="05000000000000000000" pitchFamily="2" charset="2"/>
              </a:rPr>
              <a:t> Thread66();    </a:t>
            </a:r>
            <a:r>
              <a:rPr lang="tr-TR" err="1">
                <a:sym typeface="Wingdings" panose="05000000000000000000" pitchFamily="2" charset="2"/>
              </a:rPr>
              <a:t>thr.run</a:t>
            </a:r>
            <a:r>
              <a:rPr lang="tr-TR">
                <a:sym typeface="Wingdings" panose="05000000000000000000" pitchFamily="2" charset="2"/>
              </a:rPr>
              <a:t>(); //</a:t>
            </a:r>
            <a:r>
              <a:rPr lang="tr-TR" err="1">
                <a:sym typeface="Wingdings" panose="05000000000000000000" pitchFamily="2" charset="2"/>
              </a:rPr>
              <a:t>Runnable</a:t>
            </a:r>
            <a:endParaRPr lang="tr-TR"/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6871F9C-C573-4653-A7A4-00C26A69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65A7AA-4842-46AC-92F9-F4B5CC74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A27196-268E-4F76-B213-DC369399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107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7332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CD6103-32DD-4D0A-A188-8B4D75E8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502" y="660356"/>
            <a:ext cx="9291215" cy="498032"/>
          </a:xfrm>
        </p:spPr>
        <p:txBody>
          <a:bodyPr>
            <a:normAutofit fontScale="90000"/>
          </a:bodyPr>
          <a:lstStyle/>
          <a:p>
            <a:r>
              <a:rPr lang="tr-TR"/>
              <a:t>Ne zaman </a:t>
            </a:r>
            <a:r>
              <a:rPr lang="tr-TR" err="1"/>
              <a:t>extends</a:t>
            </a:r>
            <a:r>
              <a:rPr lang="tr-TR"/>
              <a:t> ne zaman </a:t>
            </a:r>
            <a:r>
              <a:rPr lang="tr-TR" err="1"/>
              <a:t>runnable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F4214D-6397-4BAC-97DF-52F195CD5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679332"/>
            <a:ext cx="9291215" cy="3787014"/>
          </a:xfrm>
        </p:spPr>
        <p:txBody>
          <a:bodyPr>
            <a:normAutofit/>
          </a:bodyPr>
          <a:lstStyle/>
          <a:p>
            <a:r>
              <a:rPr lang="tr-TR"/>
              <a:t>//Bu </a:t>
            </a:r>
            <a:r>
              <a:rPr lang="tr-TR" err="1"/>
              <a:t>class</a:t>
            </a:r>
            <a:r>
              <a:rPr lang="tr-TR"/>
              <a:t> başka bir </a:t>
            </a:r>
            <a:r>
              <a:rPr lang="tr-TR" err="1"/>
              <a:t>Classı</a:t>
            </a:r>
            <a:r>
              <a:rPr lang="tr-TR"/>
              <a:t> </a:t>
            </a:r>
            <a:r>
              <a:rPr lang="tr-TR" err="1"/>
              <a:t>extends</a:t>
            </a:r>
            <a:r>
              <a:rPr lang="tr-TR"/>
              <a:t> etmeye çalışırsa ne yapmamız gerekirdi.</a:t>
            </a:r>
          </a:p>
          <a:p>
            <a:r>
              <a:rPr lang="tr-TR" err="1"/>
              <a:t>Tabikide</a:t>
            </a:r>
            <a:r>
              <a:rPr lang="tr-TR"/>
              <a:t> </a:t>
            </a:r>
            <a:r>
              <a:rPr lang="tr-TR" err="1"/>
              <a:t>Runnable</a:t>
            </a:r>
            <a:r>
              <a:rPr lang="tr-TR"/>
              <a:t> yapmak zorunda kalıyoruz.</a:t>
            </a:r>
          </a:p>
          <a:p>
            <a:r>
              <a:rPr lang="tr-TR"/>
              <a:t> </a:t>
            </a:r>
          </a:p>
          <a:p>
            <a:r>
              <a:rPr lang="en-US"/>
              <a:t>public class Ders_A01 extends Thread {</a:t>
            </a:r>
            <a:r>
              <a:rPr lang="tr-TR"/>
              <a:t> </a:t>
            </a:r>
            <a:endParaRPr lang="en-US"/>
          </a:p>
          <a:p>
            <a:r>
              <a:rPr lang="en-US"/>
              <a:t>    @Override</a:t>
            </a:r>
          </a:p>
          <a:p>
            <a:r>
              <a:rPr lang="en-US"/>
              <a:t>    public void run(){</a:t>
            </a:r>
          </a:p>
          <a:p>
            <a:r>
              <a:rPr lang="en-US"/>
              <a:t>    </a:t>
            </a:r>
          </a:p>
          <a:p>
            <a:r>
              <a:rPr lang="en-US"/>
              <a:t>        </a:t>
            </a:r>
            <a:r>
              <a:rPr lang="en-US" err="1"/>
              <a:t>System.out.println</a:t>
            </a:r>
            <a:r>
              <a:rPr lang="en-US"/>
              <a:t>("Threading </a:t>
            </a:r>
            <a:r>
              <a:rPr lang="en-US" err="1"/>
              <a:t>çalışıyor</a:t>
            </a:r>
            <a:r>
              <a:rPr lang="en-US"/>
              <a:t>.");</a:t>
            </a:r>
          </a:p>
          <a:p>
            <a:r>
              <a:rPr lang="en-US"/>
              <a:t>    }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1D32717-FB40-42A9-B981-69ECB898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742-7E77-4DC0-8991-01AB857D5C28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477D30-D46D-459E-AEDC-22C54DA0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0AD496-2301-46B2-BE14-F8F74017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108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06317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MultiThread (çağırma yöntemleri) (2)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3" y="2160589"/>
            <a:ext cx="9455881" cy="3880773"/>
          </a:xfrm>
        </p:spPr>
        <p:txBody>
          <a:bodyPr/>
          <a:lstStyle/>
          <a:p>
            <a:r>
              <a:rPr lang="tr-TR"/>
              <a:t>extends  (Class ve metot)   </a:t>
            </a:r>
            <a:r>
              <a:rPr lang="tr-TR">
                <a:sym typeface="Wingdings" panose="05000000000000000000" pitchFamily="2" charset="2"/>
              </a:rPr>
              <a:t> kalıtım yoluyla çağırıyoruz.</a:t>
            </a:r>
          </a:p>
          <a:p>
            <a:r>
              <a:rPr lang="tr-TR">
                <a:solidFill>
                  <a:srgbClr val="FF0000"/>
                </a:solidFill>
              </a:rPr>
              <a:t>( extends </a:t>
            </a:r>
            <a:r>
              <a:rPr lang="tr-TR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lang="tr-TR">
                <a:solidFill>
                  <a:srgbClr val="FF0000"/>
                </a:solidFill>
              </a:rPr>
              <a:t>hread </a:t>
            </a:r>
            <a:r>
              <a:rPr lang="tr-TR">
                <a:solidFill>
                  <a:srgbClr val="FF0000"/>
                </a:solidFill>
                <a:sym typeface="Wingdings" panose="05000000000000000000" pitchFamily="2" charset="2"/>
              </a:rPr>
              <a:t>)  kalıtım</a:t>
            </a:r>
          </a:p>
          <a:p>
            <a:endParaRPr lang="tr-TR">
              <a:solidFill>
                <a:srgbClr val="FF0000"/>
              </a:solidFill>
            </a:endParaRPr>
          </a:p>
          <a:p>
            <a:r>
              <a:rPr lang="tr-TR"/>
              <a:t>implements                        </a:t>
            </a:r>
            <a:r>
              <a:rPr lang="tr-TR">
                <a:sym typeface="Wingdings" panose="05000000000000000000" pitchFamily="2" charset="2"/>
              </a:rPr>
              <a:t> interface yoluyla çağırıyoruz.</a:t>
            </a:r>
          </a:p>
          <a:p>
            <a:r>
              <a:rPr lang="tr-TR">
                <a:solidFill>
                  <a:schemeClr val="accent4"/>
                </a:solidFill>
              </a:rPr>
              <a:t>( implements </a:t>
            </a:r>
            <a:r>
              <a:rPr lang="tr-TR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tr-TR">
                <a:solidFill>
                  <a:schemeClr val="accent4"/>
                </a:solidFill>
              </a:rPr>
              <a:t>unnable ) </a:t>
            </a:r>
            <a:r>
              <a:rPr lang="tr-TR">
                <a:solidFill>
                  <a:schemeClr val="accent4"/>
                </a:solidFill>
                <a:sym typeface="Wingdings" panose="05000000000000000000" pitchFamily="2" charset="2"/>
              </a:rPr>
              <a:t> interface</a:t>
            </a:r>
          </a:p>
          <a:p>
            <a:endParaRPr lang="tr-TR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r>
              <a:rPr lang="tr-TR"/>
              <a:t>anonymous                        </a:t>
            </a:r>
            <a:r>
              <a:rPr lang="tr-TR">
                <a:sym typeface="Wingdings" panose="05000000000000000000" pitchFamily="2" charset="2"/>
              </a:rPr>
              <a:t> metot yoluyla</a:t>
            </a:r>
          </a:p>
          <a:p>
            <a:r>
              <a:rPr lang="tr-TR"/>
              <a:t>Thread thread=new Thread(new </a:t>
            </a:r>
            <a:r>
              <a:rPr lang="tr-TR">
                <a:solidFill>
                  <a:schemeClr val="accent4"/>
                </a:solidFill>
              </a:rPr>
              <a:t> </a:t>
            </a:r>
            <a:r>
              <a:rPr lang="tr-TR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tr-TR">
                <a:solidFill>
                  <a:schemeClr val="accent4"/>
                </a:solidFill>
              </a:rPr>
              <a:t>unnable(){} </a:t>
            </a:r>
            <a:r>
              <a:rPr lang="tr-TR" u="sng"/>
              <a:t>);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109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612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EFD11E-4FFB-22AA-EE8D-B5CBAB3F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image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396F50-4B92-57A6-EDE9-C358CBFC4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img : resim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AEACB9-0248-6101-887B-96FB551F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12FFC8-2727-7D18-4F9C-6B5E7B51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300115-0091-5C0D-4924-3D60EF7C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056989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4E7F17-D1EC-4F9C-963B-48DFC525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Thread Kullanım Yerleri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555A25A-7424-44D2-9657-3FCD065C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383B2FA-B892-40F6-BC28-FB50ADCC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107BA80-D514-4944-9ADD-F2E05DCB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110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D336350-33BF-47AE-82AC-86D0FCC4B8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8" y="887995"/>
            <a:ext cx="10196698" cy="5478423"/>
          </a:xfrm>
          <a:prstGeom prst="rect">
            <a:avLst/>
          </a:prstGeom>
          <a:solidFill>
            <a:srgbClr val="2324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1-) extends (Kalıtım) ==&gt; Class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public class MultiThreadExam extends Thread{}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extends ==&gt; javada 1 tane extends kullanabilirsin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extends zorunlu olarak run metotudunu eklemez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_34_Thread2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Thread 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    @Override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run() 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    }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}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2-) implements (Interface) ==&gt; interface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public class MultiThreadExam implements Runnable{}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implements ==&gt; Javada istediğimiz kadar implements virgül koyarak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yazabiliriz.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implement zorunlu olarak run metotudunu zorunlu ekler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_34_Thread2Implements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Runnable 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run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() 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    }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}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3-) anonymous (isimsiz) ==&gt; Metot olarak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Thread thread= new Thread(new Runnable(){});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_34_Thread2Method{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threadMetotu() 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        Thread thread=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Thread(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Runnable() 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            @Override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run() 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            }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        })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}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FD2D5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0449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CA4F93-2E64-5AAA-57E0-37AF1200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Kalıtım Thread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7D07EFE-6348-2B35-75F5-53189302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F5B6D0-FFBE-A7EF-B7C4-75A96018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ED348C9-61BD-8D5E-55B6-F4E10D84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111</a:t>
            </a:fld>
            <a:endParaRPr lang="tr-TR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470413F-9F2B-ACB4-377D-E862332614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3711" y="735504"/>
            <a:ext cx="6940008" cy="59400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com.hamitmizrak.javase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Thread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kalıtım yoluyla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Getter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Setter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@Getter @Setter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_19_Threading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threadName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_19_Threading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threadName) 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threadName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threadName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run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&lt;=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//1000ms=1sn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Thread.</a:t>
            </a:r>
            <a:r>
              <a:rPr kumimoji="0" lang="tr-TR" altLang="tr-TR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sleep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if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(i==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System.</a:t>
            </a:r>
            <a:r>
              <a:rPr kumimoji="0" lang="tr-TR" altLang="tr-T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### Başlangıç Thread###"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threadName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==&gt; 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+i+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(i==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System.</a:t>
            </a:r>
            <a:r>
              <a:rPr kumimoji="0" lang="tr-TR" altLang="tr-T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### Bitiş Thread###"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threadName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==&gt; 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+i+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System.</a:t>
            </a:r>
            <a:r>
              <a:rPr kumimoji="0" lang="tr-TR" altLang="tr-T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threadName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==&gt; 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+i+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}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(InterruptedException e) 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new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RuntimeException(e)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threadName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==&gt; 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+i+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endParaRPr kumimoji="0" lang="tr-TR" altLang="tr-T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7314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3A928F-B368-F11B-5876-BFD25C5E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1CC034-7E26-6C58-9EDD-40298698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6C120FC-5269-61F5-56D8-E73E6F25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F9149CC-52DE-D484-3054-8DFB082B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112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8A1FC2D-C2ED-5EBE-7BE9-540C9EC114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InterruptedException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_19_Threading thread1=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_19_Threading(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"1.thread ==&gt;"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_19_Threading thread2=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_19_Threading(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"2.thread ==&gt;"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_19_Threading thread3=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_19_Threading(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"3.thread ==&gt;"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//Thread  Genel Bilgileri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"Thread1: isAlive 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+thread1.isAlive())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thread1.start()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"Thread1: ID 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+thread1.getId())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"Thread1: HashCode 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+thread1.hashCode())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"Thread1: isAlive 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+thread1.isAlive())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"Thread1: getName 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+thread1.getName())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thread1.setName(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"ThreadMalatya"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"Thread1: getName 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+thread1.getName())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//thread1.wait();//wait =&gt;thread: durur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//thread1.notify(); //notify =&gt;thread: çalıştırır.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//thread1.notifyAll(); //join: öncelikle 1 ve2 bitsin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thread2.start()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thread1.join()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thread2.join()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thread3.start()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90136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7AD138-A956-87A2-EA8E-F4908991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Interface Thread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E9FBCD-CE0A-3669-E460-F48E17DE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FADF69-EB1B-D7CF-1164-130570E8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4B4C63-D06D-253E-88CE-FC8C1A42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113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B98234B-B92E-F6EF-5D73-94054F7AE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com.hamitmizrak.javase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Getter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Setter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arayüz (interface)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@Getter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@Setter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_19_Threading2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Runnable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threadName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_19_Threading2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threadName)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threadName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threadName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run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Thread.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sleep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(InterruptedException e)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RuntimeException(e)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threadName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==&gt; 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+i+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3845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AA5CB6-13ED-45D7-956D-FBF7D860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Interface Thread </a:t>
            </a:r>
            <a:r>
              <a:rPr lang="tr-TR">
                <a:sym typeface="Wingdings" panose="05000000000000000000" pitchFamily="2" charset="2"/>
              </a:rPr>
              <a:t> 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3170957-09A9-A835-CDB2-FD063576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0FB6A84-2FF7-0F9C-80EA-2A3C15AB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295649B-C195-418B-CE7C-0C2239B5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114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B42A7E-D4EF-9154-1620-5825089671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InterruptedException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Thread thread1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_19_Threading2(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"1.thread ==&gt;"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 thread2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_19_Threading2(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"2.thread ==&gt;"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 thread3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_19_Threading2(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"3.thread ==&gt;"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thread1.start()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thread2.start()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//Join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thread1.join()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thread2.join()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thread3.start()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8758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953EE9-B659-43A3-FD2A-765FB3AF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E6A1B0-FB11-678C-F2B4-01A25BEC8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9B43D7-3D51-3B13-9FBB-337F4569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216749-A303-8A88-6541-B52B7281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BC7CB2-189C-8799-1988-2F046A8F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99951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36627D-2251-2D25-CABA-926FCE60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ThreadBase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E06FA6-E3D3-0324-1C16-068D995B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011E67-1FBE-46DC-A836-28C110FE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3668E3-9707-00A5-C9E5-436F4A1D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116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A565AB8-8278-170C-8CC7-1E363B8958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com.hamitmizrak.javase_tutorials.paralel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AllArgsConstructor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Builder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Data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NoArgsConstructor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lombok.extern.log4j.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Log4j2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@Data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@NoArgsConstructor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@AllArgsConstructor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@Builder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@Log4j2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ThreadBase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threadName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76934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36627D-2251-2D25-CABA-926FCE60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ImplementsRunnable 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E06FA6-E3D3-0324-1C16-068D995B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011E67-1FBE-46DC-A836-28C110FE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3668E3-9707-00A5-C9E5-436F4A1D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117</a:t>
            </a:fld>
            <a:endParaRPr lang="tr-T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0E139B2-1D50-FC05-99BE-BA7E6A2F07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8" y="612612"/>
            <a:ext cx="10328744" cy="53399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 Eğer extends hakkını başka class kullanmışsa biz o zaman implements kullacağız</a:t>
            </a:r>
            <a:endParaRPr kumimoji="0" lang="tr-TR" altLang="tr-TR" sz="1100" b="0" i="0" u="none" strike="noStrike" cap="none" normalizeH="0" baseline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_03_ImplementsRunnable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ThreadBase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Runnable{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//constructor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_03_ImplementsRunnable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threadName) {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(threadName)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//RUN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run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&lt;=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Thread.</a:t>
            </a:r>
            <a:r>
              <a:rPr kumimoji="0" lang="tr-TR" altLang="tr-TR" sz="11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sleep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if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(i==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System.</a:t>
            </a:r>
            <a:r>
              <a:rPr kumimoji="0" lang="tr-TR" altLang="tr-TR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"### Başlangıç ###"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.println(getThreadName()+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==&gt; 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+i+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(i==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System.</a:t>
            </a:r>
            <a:r>
              <a:rPr kumimoji="0" lang="tr-TR" altLang="tr-TR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&amp;&amp;&amp; Bitiş &amp;&amp;&amp;"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.println(getThreadName()+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==&gt; 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+i+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System.</a:t>
            </a:r>
            <a:r>
              <a:rPr kumimoji="0" lang="tr-TR" altLang="tr-TR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.println(getThreadName()+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==&gt; 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+i+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}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(InterruptedException e) {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new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RuntimeException(e)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(Exception e){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e.printStackTrace()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endParaRPr kumimoji="0" lang="tr-TR" altLang="tr-T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4242079-2380-B282-F73C-5DF0A7954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2218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55D1BB-A74A-B34A-A716-1D8BE5E9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ImplementsRunnable  </a:t>
            </a:r>
            <a:r>
              <a:rPr lang="tr-TR">
                <a:sym typeface="Wingdings" panose="05000000000000000000" pitchFamily="2" charset="2"/>
              </a:rPr>
              <a:t> 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419BF7E-4537-02A8-F94A-5DDBC57E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5ECB726-09A0-108A-D1CC-5ED53D0D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A19E079-EAC7-9662-AB6E-F0D37184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118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113F035-B25B-4F79-0D7A-70A113D06B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//PSVM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InterruptedException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Thread thread1=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_03_ImplementsRunnable(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"1.Thread"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 thread2=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_03_ImplementsRunnable(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"2.Thread"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 thread3=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_03_ImplementsRunnable(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"3.Thread"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//1.Thread bitsin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thread1.start()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thread1.join()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//2.Thread devam etsin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thread2.start()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thread2.join()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//3.Thread devam etsin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thread3.start()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85759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262891-C636-C82F-DEDA-A10A5D04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Anonymous  Thread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7F5B04-BAAC-C535-60EE-E545E4A7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93E011E-6458-7C67-E54D-DC6E688B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1561A0-63B2-9473-63A4-7B0FDB01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119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4A085B5-E44E-C456-52DC-D3DC46B67A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com.hamitmizrak.javase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_19_Threading3 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Runnable runnable=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Runnable() 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run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&lt;=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Thread.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sleep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(InterruptedException e) 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new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RuntimeException(e)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System.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.println(i+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}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runnable.run()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E77262-9C74-9696-9080-4EEF745A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link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F8861E-FE94-E193-B5B5-226024E45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&lt;a src=«link»&gt; click me &lt;/a&gt;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76C45DB-B85F-AA0C-AAA1-6CE408BE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7FEA33-7A54-9EA7-8830-A8EA60FD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BA663E-56DB-7CAE-9C6F-E1267233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454767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753CDC-6745-220B-C92E-52DD7605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syncronized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30E9041-041A-618D-62F9-DBD98D17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4912C8-EB8A-D09E-1993-73B0DD67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6848938-8C54-B11B-67D0-044BEAC6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120</a:t>
            </a:fld>
            <a:endParaRPr lang="tr-TR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54AE072-816D-6527-70B0-3CB0FD1AC5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com.hamitmizrak.javase_tutorials.paralel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Data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NoArgsConstructor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lombok.extern.log4j.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Log4j2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LOMBOK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@Data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@NoArgsConstructor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@Log4j2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_06_Syncronized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Global Variable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threadName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static int 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parametreli constructor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_06_Syncronized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threadName)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threadName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threadName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630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4A92C1-7793-3D9E-8756-5326C6DC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syncronized </a:t>
            </a:r>
            <a:r>
              <a:rPr lang="tr-TR">
                <a:sym typeface="Wingdings" panose="05000000000000000000" pitchFamily="2" charset="2"/>
              </a:rPr>
              <a:t> 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372622-15B7-28F2-EA1E-F28019B0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16E753F-2D36-A448-A880-443ACB8A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31DBF94-C1FC-030C-0C39-A908AA59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121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13B37AC-A2CF-AF44-43D5-BDE4B1BC99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Counter Method =&gt; synchronized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synchronized: ilk giren Thread işini bitirmeden diğer Thread izin vermiyor.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synchronized void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counterPlus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//counter=counter+1;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//counter+=1;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++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5633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753CDC-6745-220B-C92E-52DD7605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syncronized </a:t>
            </a:r>
            <a:r>
              <a:rPr lang="tr-TR">
                <a:sym typeface="Wingdings" panose="05000000000000000000" pitchFamily="2" charset="2"/>
              </a:rPr>
              <a:t> 3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30E9041-041A-618D-62F9-DBD98D17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4912C8-EB8A-D09E-1993-73B0DD67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6848938-8C54-B11B-67D0-044BEAC6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122</a:t>
            </a:fld>
            <a:endParaRPr lang="tr-TR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4E260F3-F131-F56C-151A-8338A4213A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Thread Run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run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threadName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START"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try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Thread.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sleep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synchronized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counterPlus()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(InterruptedException e)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"InterruptedException: 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+e)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throw 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RuntimeException(e)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end for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threadName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END"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//end run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90857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753CDC-6745-220B-C92E-52DD7605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syncronized </a:t>
            </a:r>
            <a:r>
              <a:rPr lang="tr-TR">
                <a:sym typeface="Wingdings" panose="05000000000000000000" pitchFamily="2" charset="2"/>
              </a:rPr>
              <a:t> 4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30E9041-041A-618D-62F9-DBD98D17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4912C8-EB8A-D09E-1993-73B0DD67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6848938-8C54-B11B-67D0-044BEAC6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123</a:t>
            </a:fld>
            <a:endParaRPr lang="tr-TR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DD7DDAE-A9EB-484F-8490-3EC621AB2C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PSVM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Concurrency: Eş zamanlı çalışma demektir.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Senkron: Aynı sadece 1 iş yapabilme yeteneğidir.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Asenkron: Aynı sadece 1'den fazla iş yapabilme yeteneğidir.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MultiThreading: Aynı anda birden fazla iş yapabilme yeteneği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InterruptedException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_06_Syncronized thread1=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_06_Syncronized(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"Threading-1"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_06_Syncronized thread2=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_06_Syncronized(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"Threading-2"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START TIME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startTime= 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currentTimeMillis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thread1.start()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thread2.start()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thread1.join()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thread2.join()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//9(Döngü adet sayısı) * 2(thread) = 18(counter)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"Main Threading Counter 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"Main Threading Counter 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END TIME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endTime=System.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currentTimeMillis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"Toplam Geçen Süre: 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Math.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round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(endTime-startTime)/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02915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08FE40-DBCC-3563-E1CF-C30E7152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ThreadLock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77A397-92B2-5028-A4D2-2279101D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F50952-1231-37C9-926F-6E2921A2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5737FEB-F114-E6E5-AC6A-FF723768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124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1BA8B27-D69B-0A4E-E51F-FFD3F31CAF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9" y="692263"/>
            <a:ext cx="9686904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com.hamitmizrak.javase_tutorials.paralel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Data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NoArgsConstructor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lombok.extern.log4j.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Log4j2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LOMBOK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@Data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@NoArgsConstructor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@Log4j2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_07_ThreadLock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Global Variable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threadName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static int 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counter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Thread Lock: Thread Kilitlemesi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threadLockObject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Object()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Parametreli Constructor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_07_ThreadLock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threadName) 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threadName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threadName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3911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08FE40-DBCC-3563-E1CF-C30E7152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ThreadLock </a:t>
            </a:r>
            <a:r>
              <a:rPr lang="tr-TR">
                <a:sym typeface="Wingdings" panose="05000000000000000000" pitchFamily="2" charset="2"/>
              </a:rPr>
              <a:t> 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77A397-92B2-5028-A4D2-2279101D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F50952-1231-37C9-926F-6E2921A2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5737FEB-F114-E6E5-AC6A-FF723768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125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9464C66-A903-6885-174C-9ABF1DCACE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Method ==&gt; synchronized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Counter Method =&gt; synchronized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synchronized: ilk giren Thread işini bitirmeden diğer Thread izin vermiyor.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synchronized void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counterPlus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//counter=counter+1;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//counter+=1;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counter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++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counter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counter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end counterPlus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46384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08FE40-DBCC-3563-E1CF-C30E7152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ThreadLock </a:t>
            </a:r>
            <a:r>
              <a:rPr lang="tr-TR">
                <a:sym typeface="Wingdings" panose="05000000000000000000" pitchFamily="2" charset="2"/>
              </a:rPr>
              <a:t> 3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77A397-92B2-5028-A4D2-2279101D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F50952-1231-37C9-926F-6E2921A2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5737FEB-F114-E6E5-AC6A-FF723768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126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45428AE-D878-81A4-C9B7-EF56A39B57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8" y="651083"/>
            <a:ext cx="9792413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Thread Run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run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Özel ==&gt; synchronized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synchronized (threadLockObject){}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sadece 1 Thread'in girmesine izin verdim.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synchronized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threadLockObject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&lt;=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threadName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START"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try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Thread.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sleep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synchronized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counterPlus()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(InterruptedException e) 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System.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"InterruptedException: 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+e)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throw new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RuntimeException(e)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end for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System.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threadName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END"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//end run</a:t>
            </a: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42647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08FE40-DBCC-3563-E1CF-C30E7152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ThreadLock </a:t>
            </a:r>
            <a:r>
              <a:rPr lang="tr-TR">
                <a:sym typeface="Wingdings" panose="05000000000000000000" pitchFamily="2" charset="2"/>
              </a:rPr>
              <a:t> 4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77A397-92B2-5028-A4D2-2279101D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F50952-1231-37C9-926F-6E2921A2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5737FEB-F114-E6E5-AC6A-FF723768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127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8EFFC04-3716-EA29-CDE3-056057402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726" y="840968"/>
            <a:ext cx="8956375" cy="56938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PSVM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Concurrency: Eş zamanlı çalışma demektir.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Senkron: Aynı sadece 1 iş yapabilme yeteneğidir.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Asenkron: Aynı sadece 1'den fazla iş yapabilme yeteneğidir.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MultiThreading: Aynı anda birden fazla iş yapabilme yeteneği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InterruptedException {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_07_ThreadLock thread1=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_07_ThreadLock(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"Threading-1"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_07_ThreadLock thread2=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_07_ThreadLock(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"Threading-2"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START TIME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startTime= System.</a:t>
            </a:r>
            <a:r>
              <a:rPr kumimoji="0" lang="tr-TR" altLang="tr-TR" sz="13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currentTimeMillis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THREADING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thread1.start()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thread2.start()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thread1.join()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thread2.join()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//9(Döngü adet sayısı) * 2(thread) = 18(counter)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3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"Main Threading Counter "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tr-TR" altLang="tr-TR" sz="13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counter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3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"Main Threading Counter "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tr-TR" altLang="tr-TR" sz="13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counter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END TIME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endTime=System.</a:t>
            </a:r>
            <a:r>
              <a:rPr kumimoji="0" lang="tr-TR" altLang="tr-TR" sz="13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currentTimeMillis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3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"Toplam Geçen Süre: "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Math.</a:t>
            </a:r>
            <a:r>
              <a:rPr kumimoji="0" lang="tr-TR" altLang="tr-TR" sz="13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round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(endTime-startTime)/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26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CE5F16-AA39-EB2A-B9C4-37A2ADCD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Thread Pool Executer Services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7FA360-08AA-A6D6-9B8B-9F916D60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D8482B-CD15-18F4-1EB3-251B50D5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094BA6-B7D6-CC5A-2913-0F0B26DE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128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1CFA9F8-4ED1-E7E8-6D07-373BCAABC1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com.hamitmizrak.javase_tutorials.paralel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SneakyThrows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lombok.extern.log4j.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Log4j2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java.util.concurrent.ExecutorService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java.util.concurrent.Executors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java.util.concurrent.TimeUnit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@Log4j2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@SneakyThrows  =&gt; Throws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_08_ThreadPoolExecuterServices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Runnable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long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//parametreli constructor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_08_ThreadPoolExecuterServices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name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surname)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id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this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name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this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surname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FULL NAME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fullName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"Threading: "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94824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CE5F16-AA39-EB2A-B9C4-37A2ADCD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Thread Pool Executer Services </a:t>
            </a:r>
            <a:r>
              <a:rPr lang="tr-TR">
                <a:sym typeface="Wingdings" panose="05000000000000000000" pitchFamily="2" charset="2"/>
              </a:rPr>
              <a:t> 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7FA360-08AA-A6D6-9B8B-9F916D60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D8482B-CD15-18F4-1EB3-251B50D5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094BA6-B7D6-CC5A-2913-0F0B26DE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129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25F5E11-517E-4B39-11F7-0697D45C53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RUN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run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START"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fullName()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try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Thread.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sleep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(InterruptedException e)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RuntimeException(e)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END"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0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2FE2B8-2AA2-F24B-ABAE-32691908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table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1F4820-FEE3-46FC-2D88-81AFF744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&lt;table&gt;</a:t>
            </a:r>
          </a:p>
          <a:p>
            <a:r>
              <a:rPr lang="tr-TR"/>
              <a:t>&lt;thead&gt; &lt;/thead&gt;</a:t>
            </a:r>
          </a:p>
          <a:p>
            <a:r>
              <a:rPr lang="tr-TR"/>
              <a:t>&lt;tbody&gt;  &lt;/tbody&gt;</a:t>
            </a:r>
          </a:p>
          <a:p>
            <a:r>
              <a:rPr lang="tr-TR"/>
              <a:t>&lt;tfoot&gt;  &lt;/tfoot&gt;</a:t>
            </a:r>
          </a:p>
          <a:p>
            <a:r>
              <a:rPr lang="tr-TR"/>
              <a:t>&lt;/table&gt;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497C78-122B-4B08-4724-C809FA74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4D8997-8F64-9862-45D7-96C1636D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38A0DC-0F60-3A49-B18D-65650F2E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2286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CE5F16-AA39-EB2A-B9C4-37A2ADCD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Thread Pool Executer Services </a:t>
            </a:r>
            <a:r>
              <a:rPr lang="tr-TR">
                <a:sym typeface="Wingdings" panose="05000000000000000000" pitchFamily="2" charset="2"/>
              </a:rPr>
              <a:t> 3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7FA360-08AA-A6D6-9B8B-9F916D60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D8482B-CD15-18F4-1EB3-251B50D5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094BA6-B7D6-CC5A-2913-0F0B26DE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130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CBC1806-D20C-CFD7-949B-704CD1D70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Manuel Thread process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@SneakyThrows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manuelThread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Manuel Thread process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 thread1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_08_ThreadPoolExecuterServices(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"Adı1"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"Soyadı1"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 thread2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_08_ThreadPoolExecuterServices(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"Adı2"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"Soyadı2"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 thread3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_08_ThreadPoolExecuterServices(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"Adı3"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"Soyadı3"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 thread4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_08_ThreadPoolExecuterServices(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"Adı4"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"Soyadı4"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 thread5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_08_ThreadPoolExecuterServices(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"Adı5"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"Soyadı5"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Thread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thread1.start()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thread2.start()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thread1.join()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thread2.join()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//1 ve 2 Thread bitmeden diğer Threadler başlamasın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thread3.start()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thread4.start()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thread3.join()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thread4.join()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//3 ve 4 Thread bitmeden diğer Threadler başlamasın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thread5.start()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thread5.join()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44090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CE5F16-AA39-EB2A-B9C4-37A2ADCD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Thread Pool Executer Services </a:t>
            </a:r>
            <a:r>
              <a:rPr lang="tr-TR">
                <a:sym typeface="Wingdings" panose="05000000000000000000" pitchFamily="2" charset="2"/>
              </a:rPr>
              <a:t> 4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7FA360-08AA-A6D6-9B8B-9F916D60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D8482B-CD15-18F4-1EB3-251B50D5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094BA6-B7D6-CC5A-2913-0F0B26DE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131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DAF6F79-0DFC-1963-86B4-3E4DB2BDE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Dynamcis Thread Method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@SneakyThrows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dynamicsThread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Dynamics Thread process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Thread Pool: Threadlerimizin bir arada olduğu yerdir.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Thread Pool: 2 tane Threadin aynı anda çalışmanı istiyoruz.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ExecutorService executorService = Executors.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newFixedThreadPool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executorService.submit(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_08_ThreadPoolExecuterServices(i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"Adı"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i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"Soyadı"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i))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Yukarıda Dinamik olarak yazdığımız Thread bitmeden yeni thread izin vermiyorum.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Eğer shutdown() yazmazsam ==&gt; 5 Thread aynı anda çalışmaya başlar.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Eğer shutdown() yazarsam ==&gt; Thread en kötü durumda  1 dakika sonra kapanacaktır.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executorService.shutdown()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"Thread Continues Data"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Thread bitmesini zorlamak için yazdım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executorService.awaitTermination(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TimeUnit.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MINUTES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"Thread Bitti"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71940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CE5F16-AA39-EB2A-B9C4-37A2ADCD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Thread Pool Executer Services </a:t>
            </a:r>
            <a:r>
              <a:rPr lang="tr-TR">
                <a:sym typeface="Wingdings" panose="05000000000000000000" pitchFamily="2" charset="2"/>
              </a:rPr>
              <a:t> 5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7FA360-08AA-A6D6-9B8B-9F916D60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D8482B-CD15-18F4-1EB3-251B50D5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094BA6-B7D6-CC5A-2913-0F0B26DE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132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BF4A676-1466-059E-16CD-166AACCB68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9" y="796115"/>
            <a:ext cx="9273666" cy="58169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All Thread Process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allThreadProcess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klavye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Lütfen seçim yapınız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1-)Manuel Thread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2-)Dinamik Thread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3-)Çıkış"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key = klavye.nextInt()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switch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(key)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START TIME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startTime1= 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currentTimeMillis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manuelThread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END TIME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endTime1=System.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currentTimeMillis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"Toplam Geçen Süre: 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Math.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round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(endTime1-startTime1)/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case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START TIME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startTime2= 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currentTimeMillis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dynamicsThread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END TIME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endTime2=System.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currentTimeMillis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"Toplam Geçen Süre: 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Math.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round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(endTime2-startTime2)/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case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"Çıkış yapılıyor"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exit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5643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CE5F16-AA39-EB2A-B9C4-37A2ADCD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Thread Pool Executer Services </a:t>
            </a:r>
            <a:r>
              <a:rPr lang="tr-TR">
                <a:sym typeface="Wingdings" panose="05000000000000000000" pitchFamily="2" charset="2"/>
              </a:rPr>
              <a:t> 6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7FA360-08AA-A6D6-9B8B-9F916D60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D8482B-CD15-18F4-1EB3-251B50D5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094BA6-B7D6-CC5A-2913-0F0B26DE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133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5C4A7FF-B352-9933-0EA2-8BC36DFE8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PSVM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allThreadProcess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end  PSVM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end _08_ThreadPoolExecuterServices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451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5C5DAC-7ED7-8C35-A766-E0F0AE8B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await()  notify()  notifyAll()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2BFDCC-9BDA-B5E4-00A4-975CFD01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822F7D-C589-331F-21B4-B98CDD90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7A89E8-DDB6-6DF8-A33D-F6DF1BF0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134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401D8EB-5DCF-67CE-C0DE-30F9B74286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com.hamitmizrak.javase_tutorials.paralel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SneakyThrows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await: ikinci bir emre kadar bekle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notify: artık emir geldi kalkabilirsin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notifyAll(): Bütün Threadleri kaldırır.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_09_Notify_Await {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Global Variable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klavye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lockData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Object()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Object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2908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5C5DAC-7ED7-8C35-A766-E0F0AE8B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await()  notify()  notifyAll() </a:t>
            </a:r>
            <a:r>
              <a:rPr lang="tr-TR">
                <a:sym typeface="Wingdings" panose="05000000000000000000" pitchFamily="2" charset="2"/>
              </a:rPr>
              <a:t> 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2BFDCC-9BDA-B5E4-00A4-975CFD01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822F7D-C589-331F-21B4-B98CDD90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7A89E8-DDB6-6DF8-A33D-F6DF1BF0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135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2C4C321-B879-15B7-E727-EF6C024DDD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await Method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@SneakyThrows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Lombok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awaitMethod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InterruptedException {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//synchronized (this){}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synchronized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lockData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"1.Thread çalıştı ancak bundan sonraki 2.Thread  çalışması için 1.Thread çalışması gerekiyor."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lockData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.wait()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System.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"Thread Uykudan Kalktı"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5580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5C5DAC-7ED7-8C35-A766-E0F0AE8B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await()  notify()  notifyAll() </a:t>
            </a:r>
            <a:r>
              <a:rPr lang="tr-TR">
                <a:sym typeface="Wingdings" panose="05000000000000000000" pitchFamily="2" charset="2"/>
              </a:rPr>
              <a:t> 3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2BFDCC-9BDA-B5E4-00A4-975CFD01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822F7D-C589-331F-21B4-B98CDD90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7A89E8-DDB6-6DF8-A33D-F6DF1BF0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136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F3677FE-F788-C5FF-E6DF-0A051B0F2A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notify Method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@SneakyThrows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Lombok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notifyMethod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Thread.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sleep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2000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synchronized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lockData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"2.Thread Devam etmesi için 1.Thread devam etmelidir bunun için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herhangi bir tuşa basınız"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klavye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.nextLine()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lockData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.notify()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"1.Thread uyandı ve 2.Thread 5 saniye uyanacak ve sonra devam edecek"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&lt;=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.println(i +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saniye"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Thread.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sleep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6367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5C5DAC-7ED7-8C35-A766-E0F0AE8B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A9825E-F31A-09CB-5B29-17C8FF2C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2BFDCC-9BDA-B5E4-00A4-975CFD01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822F7D-C589-331F-21B4-B98CDD90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7A89E8-DDB6-6DF8-A33D-F6DF1BF0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190560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5C5DAC-7ED7-8C35-A766-E0F0AE8B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await()  notify()  notifyAll() </a:t>
            </a:r>
            <a:r>
              <a:rPr lang="tr-TR">
                <a:sym typeface="Wingdings" panose="05000000000000000000" pitchFamily="2" charset="2"/>
              </a:rPr>
              <a:t> 4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2BFDCC-9BDA-B5E4-00A4-975CFD01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822F7D-C589-331F-21B4-B98CDD90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7A89E8-DDB6-6DF8-A33D-F6DF1BF0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138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35AE067-1F87-AD03-5A8F-EC61AB7958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All Thread Process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@SneakyThrows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allThreadProcess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_09_Notify_Await notify_await =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_09_Notify_Await()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Anonymous Thread-1 ( Yatıyor)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Runnable thread1=() -&gt; {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&lt;=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"Thread-X1"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notify_await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.awaitMethod()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(InterruptedException e) {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new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RuntimeException(e)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//Thread oluştur ==&gt; interface Anonymous Lambda Expression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 lambdaThread=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Thread(thread1)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9831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5C5DAC-7ED7-8C35-A766-E0F0AE8B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await()  notify()  notifyAll() </a:t>
            </a:r>
            <a:r>
              <a:rPr lang="tr-TR">
                <a:sym typeface="Wingdings" panose="05000000000000000000" pitchFamily="2" charset="2"/>
              </a:rPr>
              <a:t> 5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2BFDCC-9BDA-B5E4-00A4-975CFD01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822F7D-C589-331F-21B4-B98CDD90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7A89E8-DDB6-6DF8-A33D-F6DF1BF0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139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265401D-C567-FA02-C94D-20502B796F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Anonymous Thread-2 (notify: uyandırıyor)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 thread2 =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Runnable() {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run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notify_await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.notifyMethod()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for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&lt;=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System.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"Thread-X2"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end thread2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lambdaThread.start()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thread2.start()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lambdaThread.join()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thread2.join()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end allThreadProcess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12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0D6730-A0E9-26B1-575C-909B3EA6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form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C61F67-B6F4-7A3F-C2B0-E2A95189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Form: bir veriyi bir yerden başka bir yere taşımaktır.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B8918C-D0AB-1F63-56C9-C5E991CA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C5D3D3-9AF6-9E3C-8397-DD205CD2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1E0827-8B22-88D0-AA07-455214A2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230479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1B6A39-3410-1E3A-8593-21932DA9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PSVM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F90EAB3-DE48-81BD-D52C-E24B8A34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EEA078-C4F0-5A76-AEE8-4AA6A0E3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0207C19-83E1-1E60-024E-37BD06EB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140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574BA7F-654C-805A-97D7-C3B8D466DC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PSVM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allThreadProcess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end  PSVM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end _09_Notify_Await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2881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01A8DA-2985-ADC6-2E69-D007C77B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https://docs.spring.io/spring-framework/docs/3.2.x/spring-framework-reference/html/overview.html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7E26B63-81D2-B5D5-0496-41AF3BA9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2572D8D-4125-B851-4867-0FB69A01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422A89-2039-2B4C-DD76-AD201DE7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141</a:t>
            </a:fld>
            <a:endParaRPr lang="tr-T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04A5D1-0DED-BBCC-A69E-59263E58DB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378" y="1383518"/>
            <a:ext cx="5822240" cy="44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56433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9A9CAB-6D46-3063-507B-36A3AD70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pom.xml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6A91CA-D41D-C408-F007-FE18333A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8018BF-FCE4-8245-FDE2-00B709D7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281524-6C2F-9B77-FBAD-5F668860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142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0C252AA-BDD4-28D3-4FAA-4FFF0F3556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&lt;!--Spring Web Mvc Rest--&gt;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spring-boot-starter-web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7871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ADD741-341E-E731-EFA7-FB699F0D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3A3DEE-B6BD-0BCC-2A65-B8CC9522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8D3DC6D-8108-D837-2149-F9215E1F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B761D8-0A1C-5B7D-8D5F-EF9699DD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143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CA40417-592C-1CA6-3D45-95D4A66BDF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com.hamitmizrak.springboot._1_SpringMVC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com.hamitmizrak.springboot.dto.RegisterDto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org.springframework.stereotype.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Controller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org.springframework.ui.Model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GetMapping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RequestMapping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ResponseBody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java.util.ArrayList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java.util.Date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java.util.List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//Spring MVC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@Controller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@RequestMapping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"/mvc/v1"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ControllerThymeleaf {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37193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ADD741-341E-E731-EFA7-FB699F0D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3A3DEE-B6BD-0BCC-2A65-B8CC9522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8D3DC6D-8108-D837-2149-F9215E1F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B761D8-0A1C-5B7D-8D5F-EF9699DD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144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373977-E371-BC47-2E48-B08072C058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http://localhost:4444/mvc/v1/thmeleaf0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"/thymeleaf0"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@ResponseBody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thymeleaf0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"Merhabalar Thmeleaf 0"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http://localhost:4444/mvc/v1/thymeleaf1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"/thymeleaf1"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thymeleaf1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"thymeleaf_frontend1"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http://localhost:4444/mvc/v1/thymeleaf2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"/thymeleaf2"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thymeleaf2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(Model model){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model.addAttribute(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"key2"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"Merhabalar Ben Javadan geldim"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"thymeleaf_frontend2"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0481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ADD741-341E-E731-EFA7-FB699F0D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3A3DEE-B6BD-0BCC-2A65-B8CC9522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8D3DC6D-8108-D837-2149-F9215E1F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B761D8-0A1C-5B7D-8D5F-EF9699DD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145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5E362BB-5573-BA2A-A521-DC0C084463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http://localhost:4444/mvc/v1/thymeleaf3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"/thymeleaf3"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thymeleaf3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(Model model){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RegisterDto registerDto= RegisterDto.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.id(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.name(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"Hamit"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.surname(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"Mızrak"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.email(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"hamitmizrak@gmail.com"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.password(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"Hm123456@."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.build()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model.addAttribute(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"key3"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registerDto)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"thymeleaf_frontend3"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2098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ADD741-341E-E731-EFA7-FB699F0D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3A3DEE-B6BD-0BCC-2A65-B8CC9522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8D3DC6D-8108-D837-2149-F9215E1F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B761D8-0A1C-5B7D-8D5F-EF9699DD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146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0EC13BD-3A95-153F-911A-AE30EF210D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http://localhost:4444/mvc/v1/thymeleaf3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"/thymeleaf4"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thymeleaf4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(Model model){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List&lt;RegisterDto&gt; listem=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ArrayList&lt;&gt;()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&lt;=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RegisterDto registerDto= RegisterDto.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.id(Long.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valueOf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.name(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"Hamit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+i)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.surname(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"Mızrak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+i)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.email(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"hamitmizrak@gmail.com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+i)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.password(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"Hm123456@.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+i).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date(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Date(System.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currentTimeMillis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.build()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listem.add(registerDto)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model.addAttribute(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"key4"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listem)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"thymeleaf_frontend4"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127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4F419E-EC65-2354-D978-FDA8BB79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pom.xml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FBB1A5-B700-759F-9BEE-6A033B84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B4994B-0AA4-D70A-74AB-274D0F53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FCACEB-B563-1DBB-3DF1-7A41ADBF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147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8CBA95A-3630-A289-36B9-322C9DED4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Spring data-jpa--&gt;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spring-boot-starter-data-jpa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5722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4F419E-EC65-2354-D978-FDA8BB79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6E7936-D353-7F16-54B1-E85C50147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FBB1A5-B700-759F-9BEE-6A033B84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B4994B-0AA4-D70A-74AB-274D0F53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FCACEB-B563-1DBB-3DF1-7A41ADBF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969891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4F419E-EC65-2354-D978-FDA8BB79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application.properties 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FBB1A5-B700-759F-9BEE-6A033B84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B4994B-0AA4-D70A-74AB-274D0F53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FCACEB-B563-1DBB-3DF1-7A41ADBF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149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F06F48C-8AC6-A3BF-FF26-4523260042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########################################################################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Database  #############################################################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H2Database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logging.level.org.springframework.jdbc.core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TRACE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spring.jpa.properties.hibernate.format_sql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spring.jpa.properties.hibernate.show_sql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spring.jpa.show-sql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once create sonra  durdur update yap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#jpa &gt; none update create, create-drop, validate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spring.jpa.hibernate.ddl-auto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update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Generic JNDI Data Source data 44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##in Memory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##spring.datasource.url=jdbc:h2:mem:denemedb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Directory on Disk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spring.datasource.url=jdbc:h2:file:C:/data/denemedb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##Current User Directory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##spring.datasource.url=jdbc:h2:file:~/denemedb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62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9FB086-33C3-582B-125E-584DB13C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Araştırma: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22F91C-C4B5-6461-4DF2-087BDFCB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Semantic ile nonsemantic yapı arasındaki fark nedir ?</a:t>
            </a:r>
          </a:p>
          <a:p>
            <a:r>
              <a:rPr lang="tr-TR"/>
              <a:t>Ascii ile Unicode arasındaki farklar ?</a:t>
            </a:r>
          </a:p>
          <a:p>
            <a:r>
              <a:rPr lang="tr-TR"/>
              <a:t>CDN nedir ?</a:t>
            </a:r>
          </a:p>
          <a:p>
            <a:r>
              <a:rPr lang="tr-TR"/>
              <a:t>emmet.io =&gt; cheat</a:t>
            </a:r>
          </a:p>
          <a:p>
            <a:endParaRPr lang="tr-TR"/>
          </a:p>
          <a:p>
            <a:r>
              <a:rPr lang="tr-TR"/>
              <a:t>Table: colspan ile rowspan arasındaki fark nedir ?</a:t>
            </a:r>
          </a:p>
          <a:p>
            <a:r>
              <a:rPr lang="tr-TR"/>
              <a:t>Form: get / post nedir 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AEFDBBD-E60A-5D85-36F8-F78B4426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388FC5D-5453-DCE4-7ED4-C4437C60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9A24A4-AF73-F4AE-E9BA-6E4D1383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1547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4F419E-EC65-2354-D978-FDA8BB79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application.properties  </a:t>
            </a:r>
            <a:r>
              <a:rPr lang="tr-TR">
                <a:sym typeface="Wingdings" panose="05000000000000000000" pitchFamily="2" charset="2"/>
              </a:rPr>
              <a:t> 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FBB1A5-B700-759F-9BEE-6A033B84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B4994B-0AA4-D70A-74AB-274D0F53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FCACEB-B563-1DBB-3DF1-7A41ADBF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150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0BEE04D-3276-ECA1-81D7-C3E81206A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Current Working Directory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http://localhost:4444/h2-console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following setting h2-console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spring.h2.console.settings.web-allow-others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spring.h2.console.enabled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spring.h2.console.path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/h2-console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spring.datasource.driverClassName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org.h2.Driver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spring.datasource.url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jdbc:h2:file:./memory_persist/blog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##spring.datasource.url=jdbc:h2:file:./memory_persist/register;useSSL=falseDB_CLOSE_ON_EXIT=FALSE;AUTO_SERVER=TRUE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spring.datasource.username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spring.datasource.password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spring.jpa.database-platform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org.hibernate.dialect.H2Dialect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01235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4F419E-EC65-2354-D978-FDA8BB79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application.properties  </a:t>
            </a:r>
            <a:r>
              <a:rPr lang="tr-TR">
                <a:sym typeface="Wingdings" panose="05000000000000000000" pitchFamily="2" charset="2"/>
              </a:rPr>
              <a:t> 3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FBB1A5-B700-759F-9BEE-6A033B84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B4994B-0AA4-D70A-74AB-274D0F53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FCACEB-B563-1DBB-3DF1-7A41ADBF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151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D4ED7AE-47BC-EF37-77C9-1F65025DF1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Mysql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##CREATE SCHEMA `employee_database` DEFAULT CHARACTER SET utf8 COLLATE utf8_turkish_ci ;root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use employee_database;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#spring.jpa.properties.hibernate.dialect = org.hibernate.dialect.MySQL5Dialect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#spring.datasource.driver-class-name=com.mysql.cj.jdbc.Driver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#spring.datasource.url=jdbc:mysql://localhost:3306/register?createDatabaseIfNotExist=true&amp;autoReconnect=true&amp;useSSL=false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#spring.datasource.username=root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#spring.datasource.password=root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Mongo DB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Robo 3T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 @SpringBootApplication i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�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inde bunu yaz ==&gt; @EnableMongoRepositories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 @Repository ==&gt; public interface IDeneme extends MongoRepository&lt;EntityName,Long&gt;{}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#spring.data.mongodb.database=mongodb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#spring.data.mongodb.uri=mongodb://localhost:27017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Postgresql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#spring.jpa.properties.hibernate.jdbc.lob.non_contextual_creation=true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#spring.datasource.url=jdbc:postgresql://localhost:5432/employee_database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#spring.datasource.username=postgres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#spring.datasource.password=root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#spring.jpa.properties.hibernate.dialect= org.hibernate.dialect.PostgreSQLDialect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Oracle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#spring.datasource.url=jdbc:oracle:thin:@localhost:1521:orcl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#spring.datasource.username=system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#spring.datasource.password=Password123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29454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CECFC8-440C-5A2E-A87A-150FB2D5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C77A03-0308-2948-3E2D-F85BA04A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BF3DBF-C09D-6B12-0D7F-A236FEBA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9D149A-8615-76BC-B7EA-9141768E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92A80C-F1FD-F93E-AB0C-16AB1B73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546886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CECFC8-440C-5A2E-A87A-150FB2D5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C77A03-0308-2948-3E2D-F85BA04A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BF3DBF-C09D-6B12-0D7F-A236FEBA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9D149A-8615-76BC-B7EA-9141768E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92A80C-F1FD-F93E-AB0C-16AB1B73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86677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CECFC8-440C-5A2E-A87A-150FB2D5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C77A03-0308-2948-3E2D-F85BA04A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BF3DBF-C09D-6B12-0D7F-A236FEBA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9D149A-8615-76BC-B7EA-9141768E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92A80C-F1FD-F93E-AB0C-16AB1B73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154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548693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CECFC8-440C-5A2E-A87A-150FB2D5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C77A03-0308-2948-3E2D-F85BA04A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BF3DBF-C09D-6B12-0D7F-A236FEBA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9D149A-8615-76BC-B7EA-9141768E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92A80C-F1FD-F93E-AB0C-16AB1B73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155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168490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CECFC8-440C-5A2E-A87A-150FB2D5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C77A03-0308-2948-3E2D-F85BA04A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BF3DBF-C09D-6B12-0D7F-A236FEBA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9D149A-8615-76BC-B7EA-9141768E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92A80C-F1FD-F93E-AB0C-16AB1B73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156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563730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CECFC8-440C-5A2E-A87A-150FB2D5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C77A03-0308-2948-3E2D-F85BA04A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BF3DBF-C09D-6B12-0D7F-A236FEBA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9D149A-8615-76BC-B7EA-9141768E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92A80C-F1FD-F93E-AB0C-16AB1B73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157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411070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CECFC8-440C-5A2E-A87A-150FB2D5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C77A03-0308-2948-3E2D-F85BA04A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BF3DBF-C09D-6B12-0D7F-A236FEBA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9D149A-8615-76BC-B7EA-9141768E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92A80C-F1FD-F93E-AB0C-16AB1B73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158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824377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CECFC8-440C-5A2E-A87A-150FB2D5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C77A03-0308-2948-3E2D-F85BA04A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BF3DBF-C09D-6B12-0D7F-A236FEBA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9D149A-8615-76BC-B7EA-9141768E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92A80C-F1FD-F93E-AB0C-16AB1B73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159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8475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137D67-7396-B549-B66D-28D106A4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Kodlama Ödevimiz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675062-213C-04B6-2F0D-F24A91D7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55139AA-BC98-FAC1-6194-E6ADB3FA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EDA099B-E27B-A42F-65C1-08F017B8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113B0EA-DBD7-00DD-AAA0-B387023FC9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Register Form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username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email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 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phone number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4410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CECFC8-440C-5A2E-A87A-150FB2D5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C77A03-0308-2948-3E2D-F85BA04A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BF3DBF-C09D-6B12-0D7F-A236FEBA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9D149A-8615-76BC-B7EA-9141768E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92A80C-F1FD-F93E-AB0C-16AB1B73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160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029492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CECFC8-440C-5A2E-A87A-150FB2D5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C77A03-0308-2948-3E2D-F85BA04A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BF3DBF-C09D-6B12-0D7F-A236FEBA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9D149A-8615-76BC-B7EA-9141768E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92A80C-F1FD-F93E-AB0C-16AB1B73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161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02659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047365-1E3C-7087-BB60-FEF36EF0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pom.xml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561405-9B1E-8C55-290F-87957FF7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84280A-C934-D574-A582-7516A74C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A1CA30-E13F-68D5-E0BB-8DC9FF5C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162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A312323-3955-E612-4E15-04E12FBCD5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&lt;!--Spring Web Mvc Rest--&gt;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spring-boot-starter-web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55743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047365-1E3C-7087-BB60-FEF36EF0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309675-1F96-0F4C-F09B-7483AA5A6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API: Application Programming Interface</a:t>
            </a:r>
          </a:p>
          <a:p>
            <a:r>
              <a:rPr lang="tr-TR"/>
              <a:t>Farklı teknolojilerin, farklı cihazların birbiriyle haberleşmesini sağlar.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561405-9B1E-8C55-290F-87957FF7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84280A-C934-D574-A582-7516A74C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A1CA30-E13F-68D5-E0BB-8DC9FF5C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163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717783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047365-1E3C-7087-BB60-FEF36EF0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561405-9B1E-8C55-290F-87957FF7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84280A-C934-D574-A582-7516A74C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A1CA30-E13F-68D5-E0BB-8DC9FF5C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164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C502C7A-BC16-0DB1-46B4-51AF892CE3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com.hamitmizrak.controller.api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com.hamitmizrak.springboot.dto.RegisterDto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lombok.extern.log4j.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Log4j2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org.springframework.http.ResponseEntity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org.springframework.web.bind.annotation.*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java.util.Date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@RestController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@RequestMapping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"/api/v1"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@CrossOrigin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@Log4j2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LoginApiImpl {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80864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047365-1E3C-7087-BB60-FEF36EF0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561405-9B1E-8C55-290F-87957FF7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84280A-C934-D574-A582-7516A74C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A1CA30-E13F-68D5-E0BB-8DC9FF5C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165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CD357A8-718C-9FC0-44A8-FB6C87A0D7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http://localhost:4444/api/v1/rest1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"/rest1"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RegisterDto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getRest1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RegisterDto.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.id(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1L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.name(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"Hamit"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.surname(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"Mızrak"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.email(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"hamitmizrak@gmail.com"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.password(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"Hm123456@."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.build()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69047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047365-1E3C-7087-BB60-FEF36EF0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561405-9B1E-8C55-290F-87957FF7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84280A-C934-D574-A582-7516A74C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A1CA30-E13F-68D5-E0BB-8DC9FF5C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166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80052E2-90FB-2DA0-CA7D-933975B4AB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http://localhost:4444/api/v1/rest2/1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"/rest2/{id}"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RegisterDto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getRest2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@PathVariable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(name=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"id"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Long id){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RegisterDto.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.id(id)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.name(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"Hamit"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.surname(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"Mızrak"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.email(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"hamitmizrak@gmail.com"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.password(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"Hm123456@."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.build()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8294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047365-1E3C-7087-BB60-FEF36EF0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561405-9B1E-8C55-290F-87957FF7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84280A-C934-D574-A582-7516A74C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A1CA30-E13F-68D5-E0BB-8DC9FF5C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167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2FA120-14BF-378E-B720-385B6034DE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http://localhost:4444/api/v1/rest3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http://localhost:4444/api/v1/rest3/1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"/rest3"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"/rest3/{id}"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RegisterDto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getRest3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@PathVariable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(name=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"id"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required =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Long id){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RegisterDto.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.id(id)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.name(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"Hamit"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.surname(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"Mızrak"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.email(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"hamitmizrak@gmail.com"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.password(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"Hm123456@."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.date(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Date(System.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currentTimeMillis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.build()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6273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047365-1E3C-7087-BB60-FEF36EF0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561405-9B1E-8C55-290F-87957FF7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84280A-C934-D574-A582-7516A74C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A1CA30-E13F-68D5-E0BB-8DC9FF5C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168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2E152D-2F7B-5A2C-BDFE-C45F5D4769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8" y="758804"/>
            <a:ext cx="7434984" cy="50475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http://localhost:4444/api/v1/rest4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http://localhost:4444/api/v1/rest4/0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http://localhost:4444/api/v1/rest4/1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"/rest4"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"/rest4/{id}"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ResponseEntity&lt;RegisterDto&gt;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getRest4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@PathVariable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(name=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"id"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required 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Long id){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(id==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.error(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"404 Not Found hatası"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notFound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().build()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(id==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.error(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"400 Bad Request hatası"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badRequest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().build()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RegisterDto registerDto=RegisterDto.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.id(id)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.name(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"Hamit"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.surname(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"Mızrak"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.email(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"hamitmizrak@gmail.com"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.password(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"Hm123456@."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.date(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Date(System.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currentTimeMillis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.build()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.info(registerDto)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ok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(registerDto)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05931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047365-1E3C-7087-BB60-FEF36EF0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561405-9B1E-8C55-290F-87957FF7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84280A-C934-D574-A582-7516A74C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A1CA30-E13F-68D5-E0BB-8DC9FF5C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169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0E19713-7E15-1B24-AF15-99DABDAAB6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9" y="879646"/>
            <a:ext cx="7563545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http://localhost:4444/api/v1/rest5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http://localhost:4444/api/v1/rest5/0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http://localhost:4444/api/v1/rest5/1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"/rest5"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"/rest5/{id}"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ResponseEntity&lt;?&gt;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getRest5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@PathVariable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(name=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"id"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required =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Long id){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(id==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.error(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"404 Not Found hatası"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notFound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().build()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(id==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.error(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"400 Bad Request hatası"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badRequest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().build()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RegisterDto registerDto=RegisterDto.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.id(id)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.name(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"Hamit"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.surname(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"Mızrak"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.email(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"hamitmizrak@gmail.com"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.password(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"Hm123456@."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.date(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Date(System.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currentTimeMillis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.build()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.info(registerDto)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ResponseEntity.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ok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(registerDto)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89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33540D-085B-3A94-4CDE-24E276A4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CSS3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87B6813-8D2D-E173-B040-833B0DF0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EA26A3-B3A0-8CD7-59D8-2AF32275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B63DEE-C8A0-22E1-5183-AE512E35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17</a:t>
            </a:fld>
            <a:endParaRPr lang="tr-TR"/>
          </a:p>
        </p:txBody>
      </p:sp>
      <p:pic>
        <p:nvPicPr>
          <p:cNvPr id="7" name="Picture 2" descr="CSS3 Official Logo Cascading Style Sheets T-Shirt&quot; Art Board Print by  rainwater11 | Redbubble">
            <a:extLst>
              <a:ext uri="{FF2B5EF4-FFF2-40B4-BE49-F238E27FC236}">
                <a16:creationId xmlns:a16="http://schemas.microsoft.com/office/drawing/2014/main" id="{C13DDA4A-6617-F4C0-3F54-4CA6CDD6DA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378" y="817678"/>
            <a:ext cx="4217071" cy="56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40737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047365-1E3C-7087-BB60-FEF36EF0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561405-9B1E-8C55-290F-87957FF7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84280A-C934-D574-A582-7516A74C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A1CA30-E13F-68D5-E0BB-8DC9FF5C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170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9F40523-C302-7A09-638A-30BCA4A3FC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http://localhost:4444/api/v1/rest6?id=1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"/rest6"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RegisterDto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getRest6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@RequestParam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(name=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"id"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Long id){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RegisterDto.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.id(id)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.name(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"Hamit"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.surname(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"Mızrak"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.email(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"hamitmizrak@gmail.com"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.password(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"Hm123456@."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.build()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40427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047365-1E3C-7087-BB60-FEF36EF0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561405-9B1E-8C55-290F-87957FF7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84280A-C934-D574-A582-7516A74C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A1CA30-E13F-68D5-E0BB-8DC9FF5C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171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C7B4F10-34F4-B4A8-5DBF-2600B779A2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http://localhost:4444/api/v1/rest7?id=1&amp;surname=Mizrak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"/rest7"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RegisterDto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getRest7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@RequestParam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(name=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"id"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Long id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@RequestParam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(name=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"surname"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String surname){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RegisterDto.</a:t>
            </a:r>
            <a:r>
              <a:rPr kumimoji="0" lang="tr-TR" altLang="tr-TR" sz="1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.id(id)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.name(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"Hamit"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.surname(surname)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.email(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"hamitmizrak@gmail.com"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.password(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"Hm123456@."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.build()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40799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047365-1E3C-7087-BB60-FEF36EF0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309675-1F96-0F4C-F09B-7483AA5A6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561405-9B1E-8C55-290F-87957FF7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84280A-C934-D574-A582-7516A74C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A1CA30-E13F-68D5-E0BB-8DC9FF5C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172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132796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3CBB7B-6C44-E1AC-3714-750C8B15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CORS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2B1F34-768E-2FD8-0191-09937E04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CORS: Cross Origin Resource Sharing</a:t>
            </a:r>
          </a:p>
          <a:p>
            <a:r>
              <a:rPr lang="tr-TR"/>
              <a:t>Farklı uygulamaların farklı portlar arasındaki iletişim kurup kurmamaya denir.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71301F-6CB5-9F89-5354-E71896EE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3B7B46-A904-59DA-5CD8-B084FE67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2E25AF-337B-6199-213B-E5253B5B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173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717805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3CBB7B-6C44-E1AC-3714-750C8B15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Java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71301F-6CB5-9F89-5354-E71896EE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3B7B46-A904-59DA-5CD8-B084FE67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2E25AF-337B-6199-213B-E5253B5B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174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16F348E-35EF-FADD-A706-8DB06278D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8" y="774193"/>
            <a:ext cx="5852821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com.hamitmizrak.springboot._3_SpringAPI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CrossOrigin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GetMapping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RequestMapping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RestController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//CORS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@RestController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@RequestMapping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"/api/v1"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@CrossOrigin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CorsApi 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http://localhost:4444/api/v1/cors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"/cors"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message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"Merhabalar Ben Java API'dan geldim"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44137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3CBB7B-6C44-E1AC-3714-750C8B15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index.html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71301F-6CB5-9F89-5354-E71896EE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3B7B46-A904-59DA-5CD8-B084FE67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2E25AF-337B-6199-213B-E5253B5B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175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F8DDC-86FD-0827-63A9-EACE9673E5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&lt;!doctype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&lt;html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lang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="en"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&lt;head&gt;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&lt;title&gt;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CORSS jQuery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&lt;/title&gt;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Required meta tags --&gt;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charset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="utf-8"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&lt;meta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="viewport"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="width=device-width, initial-scale=1, shrink-to-fit=no"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Bootstrap CSS v5.2.1 --&gt;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&lt;link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="https://cdn.jsdelivr.net/npm/bootstrap@5.2.1/dist/css/bootstrap.min.css"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integrity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="sha384-iYQeCzEYFbKjA/T2uDLTpkwGzCiq6soy8tYaI1GyVh/UjpbCx/TYkiZhlZB6+fzT"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crossorigin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="anonymous"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jQuery CDN --&gt;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="https://cdnjs.cloudflare.com/ajax/libs/jquery/3.3.1/jquery.min.js"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&lt;/head&gt;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066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3CBB7B-6C44-E1AC-3714-750C8B15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index.html </a:t>
            </a:r>
            <a:r>
              <a:rPr lang="tr-TR">
                <a:sym typeface="Wingdings" panose="05000000000000000000" pitchFamily="2" charset="2"/>
              </a:rPr>
              <a:t> 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71301F-6CB5-9F89-5354-E71896EE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3B7B46-A904-59DA-5CD8-B084FE67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2E25AF-337B-6199-213B-E5253B5B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176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A823946-41D4-0EBE-E720-D68E346169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&lt;body&gt;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&lt;h1&gt;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Cors Application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&lt;/h1&gt;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="cors_id"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="text-center text-primary text-uppercase mb-5 mt-5"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Normal Bir yazı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&lt;/p&gt;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&lt;script&gt;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ready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URL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"http://localhost:4444/api/v1/cors"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(URL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function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status)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//log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5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5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(status)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if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(status===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"success"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//paragraf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"#cors_id"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html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`&lt;b&gt;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${data}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&lt;/b&gt;`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}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"#cors_id"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html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`&lt;b&gt;Api Gelmiyor&lt;/b&gt;`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})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&lt;/script&gt;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9913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3CBB7B-6C44-E1AC-3714-750C8B15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index.html </a:t>
            </a:r>
            <a:r>
              <a:rPr lang="tr-TR">
                <a:sym typeface="Wingdings" panose="05000000000000000000" pitchFamily="2" charset="2"/>
              </a:rPr>
              <a:t> 3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71301F-6CB5-9F89-5354-E71896EE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3B7B46-A904-59DA-5CD8-B084FE67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2E25AF-337B-6199-213B-E5253B5B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177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5D4A18C-8B43-5FB4-B65B-63C1DEA4E7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Bootstrap JavaScript Libraries --&gt;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="https://cdn.jsdelivr.net/npm/@popperjs/core@2.11.6/dist/umd/popper.min.js"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integrity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="sha384-oBqDVmMz9ATKxIep9tiCxS/Z9fNfEXiDAYTujMAeBAsjFuCZSmKbSSUnQlmh/jp3"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crossorigin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="anonymous"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&lt;/script&gt;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="https://cdn.jsdelivr.net/npm/bootstrap@5.2.1/dist/js/bootstrap.min.js"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integrity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="sha384-7VPbUDkoPSGFnVtYi0QogXtr74QeVeeIs99Qfg5YCF+TidwNdjvaKZX19NZ/e6oz"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crossorigin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="anonymous"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&lt;/script&gt;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&lt;/body&gt;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&lt;/html&gt;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7914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3FE373-D7CA-35C1-70A6-0ABF60A1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Teknolojiler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309FCC-2A38-DE05-2D0A-74676A81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Spring MVC +Thymeleaf</a:t>
            </a:r>
          </a:p>
          <a:p>
            <a:r>
              <a:rPr lang="tr-TR"/>
              <a:t>Spring DATA</a:t>
            </a:r>
          </a:p>
          <a:p>
            <a:r>
              <a:rPr lang="tr-TR"/>
              <a:t>Spring API</a:t>
            </a:r>
          </a:p>
          <a:p>
            <a:r>
              <a:rPr lang="tr-TR"/>
              <a:t>Spring SECURITY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0893A9-BA1E-5522-FD10-71884973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19BE9C-1578-682B-7EE2-CA9C3AE1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3EE60B-95C7-0E0D-05FD-FDBA1C1E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178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878761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6A28C6-C8FB-5403-06F0-5E64A8A5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Spring Boot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4F3084-1AC8-6856-C937-EF17F4CC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Java SE</a:t>
            </a:r>
          </a:p>
          <a:p>
            <a:r>
              <a:rPr lang="tr-TR"/>
              <a:t>Java EE= Servlet , JSP ,jstl , JSF, Spring Framework, Spring boot</a:t>
            </a:r>
          </a:p>
          <a:p>
            <a:r>
              <a:rPr lang="tr-TR"/>
              <a:t>Java ME</a:t>
            </a:r>
          </a:p>
          <a:p>
            <a:endParaRPr lang="tr-TR"/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B080F38-14B9-A2F9-FF53-67F14D88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A75B531-7C92-0231-3573-CD7671CA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0819B0-DA8C-1ED5-36E7-0220AA8C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179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231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01841B-52A9-44DB-81A0-B960A99E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102504-2A11-8B72-0C98-97FF2DB2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h2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brown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#h2_id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background-color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black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r>
              <a:rPr lang="tr-TR" b="0">
                <a:solidFill>
                  <a:srgbClr val="D0B344"/>
                </a:solidFill>
                <a:effectLst/>
                <a:latin typeface="Fira Code" panose="020B0809050000020004" pitchFamily="49" charset="0"/>
              </a:rPr>
              <a:t>.h2_class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padding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rem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 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EA6791-CA38-E646-3357-224E6CB3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E38DA3-01F6-56C9-97F3-90BC0BE4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F48C759-97A5-04E9-A0E7-C5C27C10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811929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A0C953-3D01-7830-71C7-7010507A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F03BFAC5-426A-4733-0208-DB8CD06A4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72" y="647700"/>
            <a:ext cx="9500318" cy="5268913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571B86-A8C3-F4D0-1E19-2F43991E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29B9809-5194-B441-77F9-2103796D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0ED387C-8445-7B9C-4152-21345F2B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180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887739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563E94-2314-7018-3AF0-E2F28835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Spring boot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08ACEE-8FC5-F21E-BA1A-5870E603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spring mvc</a:t>
            </a:r>
          </a:p>
          <a:p>
            <a:r>
              <a:rPr lang="tr-TR"/>
              <a:t>spring data </a:t>
            </a:r>
          </a:p>
          <a:p>
            <a:r>
              <a:rPr lang="tr-TR"/>
              <a:t>spring security </a:t>
            </a:r>
          </a:p>
          <a:p>
            <a:r>
              <a:rPr lang="tr-TR"/>
              <a:t>spring api</a:t>
            </a:r>
          </a:p>
          <a:p>
            <a:r>
              <a:rPr lang="tr-TR"/>
              <a:t>spring Cloud </a:t>
            </a:r>
          </a:p>
          <a:p>
            <a:r>
              <a:rPr lang="tr-TR"/>
              <a:t>React</a:t>
            </a:r>
          </a:p>
          <a:p>
            <a:r>
              <a:rPr lang="tr-TR"/>
              <a:t>Lombok</a:t>
            </a:r>
          </a:p>
          <a:p>
            <a:r>
              <a:rPr lang="tr-TR"/>
              <a:t>modelmapper</a:t>
            </a:r>
          </a:p>
          <a:p>
            <a:r>
              <a:rPr lang="tr-TR"/>
              <a:t>Google Chrome</a:t>
            </a:r>
          </a:p>
          <a:p>
            <a:endParaRPr lang="tr-TR"/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AD32707-8EA6-EFEB-280B-708C7419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BDE431-4B24-4442-B777-4B04DAE6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60974B-F690-0C1B-B067-A3D5B417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181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19620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6861D9-F483-7F0B-6DC7-2DE7D91A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Bean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86BBEA-192B-C853-9A01-09E85FDE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Spring’e tanıtmak için kullandığımız dosya yapısıdır.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7C61F17-3A83-219D-CD79-164C4959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B82AE4-70DF-593E-CF29-AE11F74A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17C9D87-79C1-D405-C2CB-B31E9ECB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182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672897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7BBA09-D418-DAB0-E4DF-E50D7A68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Exception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5E6117-0946-933E-7641-61E3C87E5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istisna yakalamak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CE7F20-7FE5-5624-A361-795046B2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734B0E9-C6BD-E69C-9944-476D5ABD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C3C24A-4A70-7A8B-621A-B812C580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183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541545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39CCC9-E22D-896F-A04E-FE86A75E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ApiResult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3B73CF-9E74-8530-42E9-F94124D0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Spring’in hata yakalamasını kendim handlı customize.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53E250B-38AA-3117-D12A-23371425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DA7201-4B89-1F0B-4A51-FCFAFA96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799CBA-B86D-1704-AA0B-20C8D8E8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184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929664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478026-5ECB-824C-3E02-436733D0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Proje Görüntüsü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609E61FC-237D-4410-614C-B7104281A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091" y="647700"/>
            <a:ext cx="9429681" cy="5268913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EB2FB3-1A9C-5F84-6AE1-B2A8051B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CE0EB6-9C21-9A1A-EA0F-67EF984F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48B7538-D192-D92E-F92E-BE62E6A3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185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2552334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478026-5ECB-824C-3E02-436733D0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Proje Görüntüsü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7E2A442E-1B7A-DD2A-B469-34113AFB7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08" y="647700"/>
            <a:ext cx="9529446" cy="5268913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EB2FB3-1A9C-5F84-6AE1-B2A8051B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CE0EB6-9C21-9A1A-EA0F-67EF984F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48B7538-D192-D92E-F92E-BE62E6A3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186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016988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478026-5ECB-824C-3E02-436733D0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Proje Görüntüsü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FF2D8A4E-265C-92BA-D04A-AF46B3C63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61" y="647700"/>
            <a:ext cx="10371741" cy="5268913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EB2FB3-1A9C-5F84-6AE1-B2A8051B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CE0EB6-9C21-9A1A-EA0F-67EF984F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48B7538-D192-D92E-F92E-BE62E6A3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187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308696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478026-5ECB-824C-3E02-436733D0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Proje Görüntüsü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40C34AC3-2112-6B46-776A-C51C317DF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99" y="647700"/>
            <a:ext cx="9681865" cy="5268913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EB2FB3-1A9C-5F84-6AE1-B2A8051B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CE0EB6-9C21-9A1A-EA0F-67EF984F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48B7538-D192-D92E-F92E-BE62E6A3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188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818159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478026-5ECB-824C-3E02-436733D0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Proje Görüntüsü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995428DC-F055-6980-ED31-06055A022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10" y="647700"/>
            <a:ext cx="9421442" cy="5268913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EEB2FB3-1A9C-5F84-6AE1-B2A8051B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CE0EB6-9C21-9A1A-EA0F-67EF984F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48B7538-D192-D92E-F92E-BE62E6A3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189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1787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FC102C-35AC-E665-565A-157E4977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10FB0A-B7A2-E369-B2B4-CF52B47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margin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padding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box-sizing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border-box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html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font-size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body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font-family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9AA83A"/>
                </a:solidFill>
                <a:effectLst/>
                <a:latin typeface="Fira Code" panose="020B0809050000020004" pitchFamily="49" charset="0"/>
              </a:rPr>
              <a:t>'Roboto Condensed'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sans-serif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DBFABC-CE38-ADF3-6DF6-3EED2B02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425E3A-841B-50C0-623F-441E11B8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046F5D-B17E-E3D0-0621-E3D4CAC9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7929594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843ECD-990E-16DA-18AA-E7E20CB6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E78ECF-C1D1-71FD-4702-19EED4A1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6CBC9B-BA25-5576-3ABC-D02B3B4C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BAF8BB1-C778-756C-4D66-D92A6373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190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AAA536E-3B46-25C5-F938-A96BAA655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com.hamitmizrak.persist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GitHubPersist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//https://github.com/hamitmizrak/Turgut_University_SpringAllInOne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12358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3FE373-D7CA-35C1-70A6-0ABF60A1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0893A9-BA1E-5522-FD10-71884973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19BE9C-1578-682B-7EE2-CA9C3AE1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3EE60B-95C7-0E0D-05FD-FDBA1C1E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191</a:t>
            </a:fld>
            <a:endParaRPr lang="tr-TR"/>
          </a:p>
        </p:txBody>
      </p:sp>
      <p:pic>
        <p:nvPicPr>
          <p:cNvPr id="12" name="İçerik Yer Tutucusu 11">
            <a:extLst>
              <a:ext uri="{FF2B5EF4-FFF2-40B4-BE49-F238E27FC236}">
                <a16:creationId xmlns:a16="http://schemas.microsoft.com/office/drawing/2014/main" id="{DA9CD14A-325C-6CD8-BF1C-57B66CC04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535" y="647700"/>
            <a:ext cx="5520792" cy="5268913"/>
          </a:xfrm>
        </p:spPr>
      </p:pic>
    </p:spTree>
    <p:extLst>
      <p:ext uri="{BB962C8B-B14F-4D97-AF65-F5344CB8AC3E}">
        <p14:creationId xmlns:p14="http://schemas.microsoft.com/office/powerpoint/2010/main" val="257323441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3FE373-D7CA-35C1-70A6-0ABF60A1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0893A9-BA1E-5522-FD10-71884973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19BE9C-1578-682B-7EE2-CA9C3AE1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3EE60B-95C7-0E0D-05FD-FDBA1C1E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192</a:t>
            </a:fld>
            <a:endParaRPr lang="tr-TR"/>
          </a:p>
        </p:txBody>
      </p:sp>
      <p:pic>
        <p:nvPicPr>
          <p:cNvPr id="12" name="İçerik Yer Tutucusu 11">
            <a:extLst>
              <a:ext uri="{FF2B5EF4-FFF2-40B4-BE49-F238E27FC236}">
                <a16:creationId xmlns:a16="http://schemas.microsoft.com/office/drawing/2014/main" id="{54A2EA51-D720-2B7D-5A00-923617C9F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33" y="647700"/>
            <a:ext cx="5606997" cy="5268913"/>
          </a:xfrm>
        </p:spPr>
      </p:pic>
    </p:spTree>
    <p:extLst>
      <p:ext uri="{BB962C8B-B14F-4D97-AF65-F5344CB8AC3E}">
        <p14:creationId xmlns:p14="http://schemas.microsoft.com/office/powerpoint/2010/main" val="924751894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3FE373-D7CA-35C1-70A6-0ABF60A1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proje genel görüntüsü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0893A9-BA1E-5522-FD10-71884973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19BE9C-1578-682B-7EE2-CA9C3AE1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3EE60B-95C7-0E0D-05FD-FDBA1C1E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193</a:t>
            </a:fld>
            <a:endParaRPr lang="tr-TR"/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AAC40CB5-3C89-39F9-52EB-7FA134A2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16" y="647700"/>
            <a:ext cx="6886980" cy="6095533"/>
          </a:xfrm>
        </p:spPr>
      </p:pic>
    </p:spTree>
    <p:extLst>
      <p:ext uri="{BB962C8B-B14F-4D97-AF65-F5344CB8AC3E}">
        <p14:creationId xmlns:p14="http://schemas.microsoft.com/office/powerpoint/2010/main" val="485193803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3FE373-D7CA-35C1-70A6-0ABF60A1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proje genel görüntüsü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0893A9-BA1E-5522-FD10-71884973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19BE9C-1578-682B-7EE2-CA9C3AE1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3EE60B-95C7-0E0D-05FD-FDBA1C1E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194</a:t>
            </a:fld>
            <a:endParaRPr lang="tr-TR"/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4ACB7B3D-475A-49C8-95FC-737968B0E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20" y="647700"/>
            <a:ext cx="7335803" cy="6082075"/>
          </a:xfrm>
        </p:spPr>
      </p:pic>
    </p:spTree>
    <p:extLst>
      <p:ext uri="{BB962C8B-B14F-4D97-AF65-F5344CB8AC3E}">
        <p14:creationId xmlns:p14="http://schemas.microsoft.com/office/powerpoint/2010/main" val="382177545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3FE373-D7CA-35C1-70A6-0ABF60A1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proje genel görüntüsü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0893A9-BA1E-5522-FD10-71884973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19BE9C-1578-682B-7EE2-CA9C3AE1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3EE60B-95C7-0E0D-05FD-FDBA1C1E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195</a:t>
            </a:fld>
            <a:endParaRPr lang="tr-TR"/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E6C2B0B6-D977-F676-B51C-5B812FE15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34" y="647700"/>
            <a:ext cx="6416314" cy="6008004"/>
          </a:xfrm>
        </p:spPr>
      </p:pic>
    </p:spTree>
    <p:extLst>
      <p:ext uri="{BB962C8B-B14F-4D97-AF65-F5344CB8AC3E}">
        <p14:creationId xmlns:p14="http://schemas.microsoft.com/office/powerpoint/2010/main" val="2700515743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CDCB56-27FE-E659-AEB2-C9227BDF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proje genel görüntüsü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63DDD0DC-78C5-59B8-81BC-B81E489AA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055" y="647700"/>
            <a:ext cx="6532237" cy="5891691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B06097D-13F5-3B8A-8BBA-E2B9AFE3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C9FD912-E6C1-1941-13A3-3E9CCF3E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29F2D9-E26F-4266-1D1F-CEF69E84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196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809115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CDCB56-27FE-E659-AEB2-C9227BDF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proje genel görüntüsü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B048127B-5575-2D05-AD7C-FCD7B329A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52" y="647700"/>
            <a:ext cx="6744127" cy="5937253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B06097D-13F5-3B8A-8BBA-E2B9AFE3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C9FD912-E6C1-1941-13A3-3E9CCF3E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29F2D9-E26F-4266-1D1F-CEF69E84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197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890447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CDCB56-27FE-E659-AEB2-C9227BDF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proje genel görüntüsü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C9B4951C-1E39-219C-8956-44C702EF0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843" y="647700"/>
            <a:ext cx="6544449" cy="5878130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B06097D-13F5-3B8A-8BBA-E2B9AFE3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C9FD912-E6C1-1941-13A3-3E9CCF3E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29F2D9-E26F-4266-1D1F-CEF69E84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198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581498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CDCB56-27FE-E659-AEB2-C9227BDF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proje genel görüntüsü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B91D9AF2-2751-A498-5552-BD3A1C979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526" y="647700"/>
            <a:ext cx="6744127" cy="5896023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B06097D-13F5-3B8A-8BBA-E2B9AFE3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C9FD912-E6C1-1941-13A3-3E9CCF3E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29F2D9-E26F-4266-1D1F-CEF69E84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199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65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A8D9A2-409A-43B2-C31A-9B57681F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HTML5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564DA2-B871-A270-7205-4BCC3BB3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3B0CD1-8E40-3759-6479-9B085695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A09429-A98D-4E03-25B2-F5484EEF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</a:t>
            </a:fld>
            <a:endParaRPr lang="tr-TR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5A8DF28-6FEF-FB64-A3EA-6CEDDB10B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6" y="1677451"/>
            <a:ext cx="5620788" cy="350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34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3B4238-E41A-99E8-4876-773403AF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A30AFF-8D71-3298-F57B-EFC16E0A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img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max-width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100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height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img</a:t>
            </a:r>
            <a:r>
              <a:rPr lang="en-US" b="0">
                <a:solidFill>
                  <a:srgbClr val="D0B344"/>
                </a:solidFill>
                <a:effectLst/>
                <a:latin typeface="Fira Code" panose="020B0809050000020004" pitchFamily="49" charset="0"/>
              </a:rPr>
              <a:t>:hover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opacity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0.8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transition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all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endParaRPr lang="en-US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73502B7-3DEA-67A6-30A7-8DAF0F8B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C4BBB63-D433-2FB5-716A-F17B0340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4450FA-7D08-F34F-8723-CC5B238F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45589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CDCB56-27FE-E659-AEB2-C9227BDF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proje genel görüntüsü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2CBC40EE-1569-7BA7-61E4-00649B7B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29" y="647700"/>
            <a:ext cx="6643510" cy="5788472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B06097D-13F5-3B8A-8BBA-E2B9AFE3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C9FD912-E6C1-1941-13A3-3E9CCF3E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29F2D9-E26F-4266-1D1F-CEF69E84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200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8134147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B84E00-29B1-AC32-4E48-16DF9C70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pom.xml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926D61-8118-A27F-473B-3A6D0D99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8690C6-D8C6-8B7D-406A-FAF823ED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11BA22-24AD-B3D2-ACE5-17A57954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201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FC45902-AC96-EFE4-8B9C-546A229615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&lt;project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="http://maven.apache.org/POM/4.0.0"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xsi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="http://www.w3.org/2001/XMLSchema-instance"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xsi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:schemaLocation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="http://maven.apache.org/POM/4.0.0 https://maven.apache.org/xsd/maven-4.0.0.xsd"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&lt;modelVersion&gt;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4.0.0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&lt;/modelVersion&gt;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&lt;!--parent--&gt;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&lt;parent&gt;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spring-boot-starter-parent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&lt;version&gt;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3.0.6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&lt;relativePath/&gt;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lookup parent from repository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&lt;/parent&gt;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&lt;!--for project informartion--&gt;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Turgut_University_SpringAllInOne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&lt;version&gt;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0.0.1-SNAPSHOT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&lt;name&gt;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Turgut_University_SpringAllInOne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&lt;/name&gt;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&lt;description&gt;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Turgut_University_SpringAllInOne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&lt;/description&gt;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&lt;!--properties--&gt;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&lt;properties&gt;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&lt;encoding&gt;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UTF-8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&lt;/encoding&gt;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&lt;java.version&gt;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17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&lt;/java.version&gt;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&lt;!--for maven--&gt;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&lt;project.build.sourceEncoding&gt;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UTF-8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&lt;/project.build.sourceEncoding&gt;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&lt;project.reporting.outputEncoding&gt;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UTF-8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&lt;/project.reporting.outputEncoding&gt;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&lt;maven.compiler.target&gt;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17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&lt;/maven.compiler.target&gt;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&lt;maven.compiler.source&gt;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17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&lt;/maven.compiler.source&gt;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&lt;!--Version--&gt;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&lt;modelmapper.version&gt;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2.4.4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&lt;/modelmapper.version&gt;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&lt;swagger.version&gt;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3.0.0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&lt;/swagger.version&gt;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&lt;gson.version&gt;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2.8.6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&lt;/gson.version&gt;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&lt;/properties&gt;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811059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B84E00-29B1-AC32-4E48-16DF9C70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pom.xml </a:t>
            </a:r>
            <a:r>
              <a:rPr lang="tr-TR">
                <a:sym typeface="Wingdings" panose="05000000000000000000" pitchFamily="2" charset="2"/>
              </a:rPr>
              <a:t> 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926D61-8118-A27F-473B-3A6D0D99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8690C6-D8C6-8B7D-406A-FAF823ED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11BA22-24AD-B3D2-ACE5-17A57954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202</a:t>
            </a:fld>
            <a:endParaRPr lang="tr-TR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6DE49D0-3F55-588C-9DC1-99717EEA2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&lt;!--dependencies--&gt;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&lt;dependencies&gt;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&lt;!--Spring Web Mvc Rest--&gt;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spring-boot-starter-web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Spring data-jpa--&gt;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spring-boot-starter-data-jpa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&lt;!--security--&gt;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spring-boot-starter-security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org.springframework.security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spring-security-test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&lt;scope&gt;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&lt;/scope&gt;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&lt;!--actuator--&gt;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spring-boot-starter-actuator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&lt;/dependency&gt;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633726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B84E00-29B1-AC32-4E48-16DF9C70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pom.xml </a:t>
            </a:r>
            <a:r>
              <a:rPr lang="tr-TR">
                <a:sym typeface="Wingdings" panose="05000000000000000000" pitchFamily="2" charset="2"/>
              </a:rPr>
              <a:t> 3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926D61-8118-A27F-473B-3A6D0D99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8690C6-D8C6-8B7D-406A-FAF823ED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11BA22-24AD-B3D2-ACE5-17A57954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203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FC72FB8-3E0C-0BDF-C8AB-3E935C4848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&lt;!--lombok--&gt;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org.projectlombok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&lt;optional&gt;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true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&lt;/optional&gt;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&lt;!--Validation--&gt;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spring-boot-starter-validation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model mapper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org.modelmapper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modelmapper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&lt;version&gt;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${modelmapper.version}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&lt;!--Templates thymeleaf--&gt;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spring-boot-starter-thymeleaf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4526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B84E00-29B1-AC32-4E48-16DF9C70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pom.xml </a:t>
            </a:r>
            <a:r>
              <a:rPr lang="tr-TR">
                <a:sym typeface="Wingdings" panose="05000000000000000000" pitchFamily="2" charset="2"/>
              </a:rPr>
              <a:t> 4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926D61-8118-A27F-473B-3A6D0D99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8690C6-D8C6-8B7D-406A-FAF823ED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11BA22-24AD-B3D2-ACE5-17A57954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204</a:t>
            </a:fld>
            <a:endParaRPr lang="tr-TR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FBAC389-ED12-36F6-37AA-68D0CDCCC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swagger open-api-3.0--&gt;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io.springfox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springfox-boot-starter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&lt;version&gt;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${swagger.version}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&lt;/dependency&gt;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&lt;dependency&gt;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org.springdoc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springdoc-openapi-webflux-ui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&lt;version&gt;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1.6.12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&lt;/dependency&gt;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&lt;!--Database--&gt;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&lt;!--h2DB--&gt;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com.h2database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&lt;scope&gt;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runtime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&lt;/scope&gt;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&lt;/dependency&gt;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&lt;!--Mysql--&gt;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com.mysql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mysql-connector-j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&lt;scope&gt;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runtime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&lt;/scope&gt;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&lt;/dependency&gt;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&lt;!--postgresql--&gt;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org.postgresql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postgresql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&lt;scope&gt;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runtime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&lt;/scope&gt;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&lt;/dependency&gt;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78731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B84E00-29B1-AC32-4E48-16DF9C70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pom.xml </a:t>
            </a:r>
            <a:r>
              <a:rPr lang="tr-TR">
                <a:sym typeface="Wingdings" panose="05000000000000000000" pitchFamily="2" charset="2"/>
              </a:rPr>
              <a:t> 5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926D61-8118-A27F-473B-3A6D0D99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8690C6-D8C6-8B7D-406A-FAF823ED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11BA22-24AD-B3D2-ACE5-17A57954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205</a:t>
            </a:fld>
            <a:endParaRPr lang="tr-TR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2A060E9-7BF3-CF96-B2D7-0EB50E3157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&lt;!--TEST--&gt;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spring-boot-starter-test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&lt;scope&gt;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&lt;/scope&gt;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&lt;!--tools--&gt;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&lt;!-- JSON işlemleri için gson--&gt;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com.google.code.gson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gson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&lt;version&gt;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${gson.version}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&lt;!--devtools:otomatik compiler icin--&gt;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spring-boot-devtools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&lt;optional&gt;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true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&lt;/optional&gt;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&lt;scope&gt;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runtime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&lt;/scope&gt;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&lt;!--application.properties ==&gt; application.yml--&gt;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spring-boot-configuration-processor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&lt;optional&gt;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true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&lt;/optional&gt;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&lt;/dependencies&gt;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244043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B84E00-29B1-AC32-4E48-16DF9C70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pom.xml </a:t>
            </a:r>
            <a:r>
              <a:rPr lang="tr-TR">
                <a:sym typeface="Wingdings" panose="05000000000000000000" pitchFamily="2" charset="2"/>
              </a:rPr>
              <a:t> 6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926D61-8118-A27F-473B-3A6D0D99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8690C6-D8C6-8B7D-406A-FAF823ED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11BA22-24AD-B3D2-ACE5-17A57954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206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8E3A0E6-1AFD-B50D-754E-36A580606F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&lt;build&gt;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&lt;plugins&gt;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for maven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&lt;plugin&gt;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org.apache.maven.plugins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maven-resources-plugin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&lt;version&gt;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3.0.2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&lt;/plugin&gt;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for maven target 17 --&gt;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&lt;plugin&gt;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org.apache.maven.plugins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maven-compiler-plugin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&lt;version&gt;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3.8.1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&lt;configuration&gt;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&lt;source&gt;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17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&lt;/source&gt;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&lt;target&gt;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17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&lt;/target&gt;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&lt;/configuration&gt;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&lt;/plugin&gt;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&lt;plugin&gt;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spring-boot-maven-plugin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&lt;configuration&gt;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&lt;excludes&gt;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    &lt;exclude&gt;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    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org.projectlombok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    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    &lt;/exclude&gt;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&lt;/excludes&gt;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&lt;/configuration&gt;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&lt;/plugin&gt;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&lt;/plugins&gt;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&lt;/build&gt;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&lt;/project&gt;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439966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11EF71-3038-4993-B575-A12713BE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gitignore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9ACA547-99F0-3DE2-1F55-1118ED84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18C34A4-7BB9-7850-E615-427C9B37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33B0C7E-A445-A467-7373-B2A9206F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207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1A2FDF6-13CD-2785-B831-F79185BA45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3678" y="646926"/>
            <a:ext cx="10017284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special data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memory_persist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blog/node_modules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dockerize/JavaTutorialsCommonData-0.0.1-SNAPSHOT.jar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HELP.md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target/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!.mvn/wrapper/maven-wrapper.jar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!**/src/main/**/target/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!**/src/test/**/target/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STS ###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.apt_generated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.classpath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.factorypath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.project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.settings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.springBeans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.sts4-cache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IntelliJ IDEA ###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.idea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*.iws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*.iml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*.ipr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NetBeans ###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/nbproject/private/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/nbbuild/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/dist/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/nbdist/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/.nb-gradle/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!**/src/main/**/build/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!**/src/test/**/build/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VS Code ###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.vscode/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35151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3FE373-D7CA-35C1-70A6-0ABF60A1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application.properties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0893A9-BA1E-5522-FD10-71884973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19BE9C-1578-682B-7EE2-CA9C3AE1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3EE60B-95C7-0E0D-05FD-FDBA1C1E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208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E18C1E5-4E51-A88B-DBDB-7FC84E1F81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##########################################################################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System config 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Port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http://localhost:2222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server.port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2222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terminalde =&gt; java -jar spring-5.jar --server.port=8083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spring.application.admin.enabled=true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#logging.level.org.springframework.boot.autoconfigure=ERROR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#spring.main.allow-bean-definition-overriding=true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kendi hatam ici message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security.basic.enable= false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security.ignored=/**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server.error.include-exception=true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server.error.include-binding-errors=always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server.error.include-message=always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uygulama adini degistirmek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spring.application.name=proje_adi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Uygulamanin yonetici ozelliklerini etkinlestirmek icin kullanilir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spring.application.adminPage.enabled=true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Sunucunun baglanmasi gereken ad adresini ayarlamak icin kullanilirerror.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http://127.1.1.1:2222/actuator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server.address=127.0.0.0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springdoc.show-actuator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659788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3FE373-D7CA-35C1-70A6-0ABF60A1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application.properties </a:t>
            </a:r>
            <a:r>
              <a:rPr lang="tr-TR">
                <a:sym typeface="Wingdings" panose="05000000000000000000" pitchFamily="2" charset="2"/>
              </a:rPr>
              <a:t> 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0893A9-BA1E-5522-FD10-71884973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19BE9C-1578-682B-7EE2-CA9C3AE1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3EE60B-95C7-0E0D-05FD-FDBA1C1E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209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32EC672-E0D3-9E1C-8015-A9D572B10B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########################################################################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White label  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server.error.whitelabel.enabled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########################################################################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Api Result   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api.result.error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Genel Exception 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api.result.message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Rest Global Handling Exception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########################################################################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Circular Referance  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spring.main.allow-circular-references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########################################################################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###Pageable  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spring.data.web.pageable.page-parameter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currentPage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spring.data.web.pageable.size-parameter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pageSize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spring.data.web.pageable.default-page-size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10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spring.data.web.pageable.max-page-size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1000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########################################################################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###jackson  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spring.jackson.mapper.default-view-inclusion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46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39E99E-3D64-DE5D-15CC-391E0056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13D93D-1159-7D32-B3FB-2A7EEFBCE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#div_id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border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solid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blue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margin-top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400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height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25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rem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endParaRPr lang="en-US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3EAFA6-33B1-8E6D-D60B-5663DFE8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ABC11E-4376-2760-54CE-C6F7A1DA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A0B121-DAFB-C497-0F4E-9402764F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6323557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3FE373-D7CA-35C1-70A6-0ABF60A1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application.properties </a:t>
            </a:r>
            <a:r>
              <a:rPr lang="tr-TR">
                <a:sym typeface="Wingdings" panose="05000000000000000000" pitchFamily="2" charset="2"/>
              </a:rPr>
              <a:t> 3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0893A9-BA1E-5522-FD10-71884973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19BE9C-1578-682B-7EE2-CA9C3AE1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3EE60B-95C7-0E0D-05FD-FDBA1C1E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210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15AF959-7E69-40EB-C5E9-51C71B68DE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########################################################################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Context  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##localhost:2222/java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server.servlet.context-path=/java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#Uygulama baz?ndan almak istiyorsak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server.servlet.context-parameters.my_special.name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Hamit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user.surname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Mizrak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########################################################################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Profiles 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spring.profiles.active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frontend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#spring.profiles.active=backend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##################################################################################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Prometheus: Monitoring   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#management.endpoints.web.exposure.include=*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#management.endpoint.health.show-details=always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Redis config 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#spring.cache.type=redis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#spring.cache.host=localhost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#spring.cache.port=6379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153032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3FE373-D7CA-35C1-70A6-0ABF60A1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application.properties </a:t>
            </a:r>
            <a:r>
              <a:rPr lang="tr-TR">
                <a:sym typeface="Wingdings" panose="05000000000000000000" pitchFamily="2" charset="2"/>
              </a:rPr>
              <a:t> 4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0893A9-BA1E-5522-FD10-71884973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19BE9C-1578-682B-7EE2-CA9C3AE1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3EE60B-95C7-0E0D-05FD-FDBA1C1E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211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4A713A3-9F6E-B31D-011F-DA175B5E1F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GraphQL config 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GraphQL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#graphql.servlet.mapping=/graphql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#graphql.servlet.enabled=true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#graphql.servlet.corsEnabled=true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GraphiQL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#graphiql.mapping=/graphiql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#graphiql.endpoint=/graphql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#graphiql.enabled=true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#graphiql.cdn.enabled=true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#graphiql.cdn.version=0.11.11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#graphql.tools.schema-location-pattern=**/*.graphiql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#graphql.graphiql.enabled=true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#spring.graphql.graphiql.enabled=true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#spring.graphql.graphiql.path=/graphiql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Session Time out  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adminPage bir ?ey yapmaazsa 30 dakika sonra kapan?r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server.servlet.session_timeout=1m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server.servlet.session_timeout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30m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server.servlet.session.cookie.http-only=true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server.servlet.session.cookie.secure=true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43223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3FE373-D7CA-35C1-70A6-0ABF60A1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application.properties </a:t>
            </a:r>
            <a:r>
              <a:rPr lang="tr-TR">
                <a:sym typeface="Wingdings" panose="05000000000000000000" pitchFamily="2" charset="2"/>
              </a:rPr>
              <a:t> 5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0893A9-BA1E-5522-FD10-71884973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19BE9C-1578-682B-7EE2-CA9C3AE1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3EE60B-95C7-0E0D-05FD-FDBA1C1E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212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289D4E8-1664-7ECE-5839-5A9FDE167A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########################################################################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validation database yazmadan kontrol edilmesin 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#spring.jpa.properties.javax.persistence.validation.mode=none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########################################################################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Debug 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debug aktif etmek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debug=true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########################################################################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Swagger(Open Api config)  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localhost:8080/swagger-ui.html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swagger open api 3.0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http://localhost:2222/swagger-ui.html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http://localhost:2222/api-docs/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http://localhost:2222/v3/api-docs/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springdoc.api-docs.path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/api-docs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springdoc.swagger-ui.path=/swagger-ui/index.html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#springdoc.packagesToScan=com.hamitmizrak.api.DenemeApi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#springdoc.pathsToMatch=/**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7459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3FE373-D7CA-35C1-70A6-0ABF60A1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application.properties </a:t>
            </a:r>
            <a:r>
              <a:rPr lang="tr-TR">
                <a:sym typeface="Wingdings" panose="05000000000000000000" pitchFamily="2" charset="2"/>
              </a:rPr>
              <a:t> 6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0893A9-BA1E-5522-FD10-71884973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19BE9C-1578-682B-7EE2-CA9C3AE1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3EE60B-95C7-0E0D-05FD-FDBA1C1E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213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8A61798-C0C6-9683-0868-9FA5712C2F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########################################################################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Log ####################################################################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Loglama Asenkron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sabit bir yerde saklamal?y?z.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logging.file.name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./log/blog.log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 hatalar? almak i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�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#logging.level.org.springframework=DEBUG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logging.level.org.springframework.web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DEBUG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logging.level.org.hibernate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ERROR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logging.level.org.springframework.security.web.FilterChainProxy=DEBUG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Gunluk dosyasinin konumunu yap?land?r?r.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logging.file.path=./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logging.pattern.console=%d{yyyy-MM-dd HH:mm:ss} - %msg%n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Log LEVEL (7)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O F E W I D T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OFF &gt; FATAL &gt; ERROR &gt; WARN &gt; INFO &gt; DEBUG &gt; TRACE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logging.level.root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INFO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########################################################################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JWT ###############################################################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#jwt.secret=secretOfUsDontBeShy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#jwt.expire.time=86400000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#jwt.token.prefix=Bearer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#jwt.header.string=Authorization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#jwt.secret=hamitmizrak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99911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32F300-B4E9-5FA0-CF54-7A4DDFA8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application.properties </a:t>
            </a:r>
            <a:r>
              <a:rPr lang="tr-TR">
                <a:sym typeface="Wingdings" panose="05000000000000000000" pitchFamily="2" charset="2"/>
              </a:rPr>
              <a:t> 7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E74DEC-9B04-FD47-1820-2EE73E52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730EC5-6A6A-2759-778D-9909E4B1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A285A5-ED2E-9D5E-EC57-A3AD2D34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214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8ED09D0-43EC-B4E9-4FEE-23FAA8E7FD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########################################################################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DevTools 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DevTool restart Enable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spring.devtools.restart.enabled=true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spring.devtools.livereload.enabled=true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spring.devtools.livereload.port=35729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#uzaktan yonetmek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########################################################################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Spring Security  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Security 1.YOL KAPATMAK (@SpringBootApplication kapatmak istersek)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@SpringBootApplication(exclude = {SecurityAutoConfiguration.class}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Security 2.YOL KAPATMAk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spring.autoconfigure.exclude=org.springframework.boot.autoconfigure.security.SecurityAutoConfiguration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WebSecurity için kullanacağım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spring.security.user.name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root1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spring.security.user.password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root1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spring.security.user.roles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ROLES_ADMIN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securityConfigurations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.formLogin()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.loginPage("/login")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.usernameParameter("username")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.passwordParameter("password")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6776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32F300-B4E9-5FA0-CF54-7A4DDFA8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application.properties </a:t>
            </a:r>
            <a:r>
              <a:rPr lang="tr-TR">
                <a:sym typeface="Wingdings" panose="05000000000000000000" pitchFamily="2" charset="2"/>
              </a:rPr>
              <a:t> 8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E74DEC-9B04-FD47-1820-2EE73E52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730EC5-6A6A-2759-778D-9909E4B1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A285A5-ED2E-9D5E-EC57-A3AD2D34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215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57D5784-9816-5DD8-5BED-59BEACB9D1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########################################################################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Mail 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Varsayilan MimeMessage kodlamasiniayarlamak i?in kullanilir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#spring.mail.default-encoding=UTF-8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 Mail serverin adresi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#spring.mail.host=smtp.gmail.com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#spring.mail.port=587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#spring.mail.username=hrpmuhendislik44@gmail.com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#spring.mail.password=gkoerkwnwnyxxtku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#spring.mail.properties.mail.smtp.auth=true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#spring.mail.properties.mail.smtp.starttls.enable=true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#spring.mail.properties.mail.smtp.starttls.required=true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#spring.mail.properties.mail.smtp.connectiontimeout=5000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#spring.mail.properties.mail.smtp.timeout=5000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#spring.mail.properties.mail.smtp.writetimeout=5000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2902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32F300-B4E9-5FA0-CF54-7A4DDFA8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application.properties </a:t>
            </a:r>
            <a:r>
              <a:rPr lang="tr-TR">
                <a:sym typeface="Wingdings" panose="05000000000000000000" pitchFamily="2" charset="2"/>
              </a:rPr>
              <a:t> 9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E74DEC-9B04-FD47-1820-2EE73E52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730EC5-6A6A-2759-778D-9909E4B1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A285A5-ED2E-9D5E-EC57-A3AD2D34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216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9884583-EF9F-5FF5-4BEA-7175016699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########################################################################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Database  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H2Database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logging.level.org.springframework.jdbc.core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TRACE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spring.jpa.properties.hibernate.format_sql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spring.jpa.properties.hibernate.show_sql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spring.jpa.show-sql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once create sonra  durdur update yap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#jpa &gt; none update create, create-drop, validate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spring.jpa.hibernate.ddl-auto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update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0939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32F300-B4E9-5FA0-CF54-7A4DDFA8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application.properties </a:t>
            </a:r>
            <a:r>
              <a:rPr lang="tr-TR">
                <a:sym typeface="Wingdings" panose="05000000000000000000" pitchFamily="2" charset="2"/>
              </a:rPr>
              <a:t> 10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E74DEC-9B04-FD47-1820-2EE73E52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730EC5-6A6A-2759-778D-9909E4B1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A285A5-ED2E-9D5E-EC57-A3AD2D34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217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2FEE38-B9FF-9BD9-E1BA-75159EFD54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Generic JNDI Data Source data 44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##in Memory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##spring.datasource.url=jdbc:h2:mem:denemedb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Directory on Disk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spring.datasource.url=jdbc:h2:file:C:/data/denemedb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##Current User Directory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##spring.datasource.url=jdbc:h2:file:~/denemedb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Current Working Directory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http://localhost:2222/h2-console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following setting h2-console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spring.h2.console.settings.web-allow-others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spring.h2.console.enabled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spring.h2.console.path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/h2-console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spring.datasource.driverClassName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org.h2.Driver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spring.datasource.url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jdbc:h2:file:./memory_persist/spring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##spring.datasource.url=jdbc:h2:file:./memory_persist/register;useSSL=falseDB_CLOSE_ON_EXIT=FALSE;AUTO_SERVER=TRUE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spring.datasource.username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sa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spring.datasource.password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spring.jpa.database-platform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org.hibernate.dialect.H2Dialect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712400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32F300-B4E9-5FA0-CF54-7A4DDFA8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application.properties </a:t>
            </a:r>
            <a:r>
              <a:rPr lang="tr-TR">
                <a:sym typeface="Wingdings" panose="05000000000000000000" pitchFamily="2" charset="2"/>
              </a:rPr>
              <a:t> 11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E74DEC-9B04-FD47-1820-2EE73E52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730EC5-6A6A-2759-778D-9909E4B1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A285A5-ED2E-9D5E-EC57-A3AD2D34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218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253BCDA-D523-10B1-A3A3-33129C3115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Mysql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##CREATE SCHEMA `employee_database` DEFAULT CHARACTER SET utf8 COLLATE utf8_turkish_ci ;root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use employee_database;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#spring.jpa.properties.hibernate.dialect = org.hibernate.dialect.MySQL5Dialect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#spring.datasource.driver-class-name=com.mysql.cj.jdbc.Driver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#spring.datasource.url=jdbc:mysql://localhost:3306/register?createDatabaseIfNotExist=true&amp;autoReconnect=true&amp;useSSL=false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#spring.datasource.username=root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#spring.datasource.password=root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Mongo DB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Robo 3T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 @SpringBootApplication i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�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inde bunu yaz ==&gt; @EnableMongoRepositories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 @Repository ==&gt; public interface IDeneme extends MongoRepository&lt;EntityName,Long&gt;{}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#spring.data.mongodb.database=mongodb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#spring.data.mongodb.uri=mongodb://localhost:27017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 Postgresql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#spring.jpa.properties.hibernate.jdbc.lob.non_contextual_creation=true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#spring.datasource.url=jdbc:postgresql://localhost:5432/employee_database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#spring.datasource.username=postgres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#spring.datasource.password=root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#spring.jpa.properties.hibernate.dialect= org.hibernate.dialect.PostgreSQLDialect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Oracle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#spring.datasource.url=jdbc:oracle:thin:@localhost:1521:orcl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#spring.datasource.username=system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#spring.datasource.password=Password123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84495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32F300-B4E9-5FA0-CF54-7A4DDFA8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messages.properties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E74DEC-9B04-FD47-1820-2EE73E52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730EC5-6A6A-2759-778D-9909E4B1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A285A5-ED2E-9D5E-EC57-A3AD2D34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219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A3B2C26-9670-6641-4DBD-F8C635F6E5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Site unicode character: https://itpro.cz/juniconv/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CUSTOMER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customer.id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ID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customer.name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Ad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\u0131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customer.surname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Soyad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\u0131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customer.email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Email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customer.password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\u015E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ifre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customer.date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arih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customer.update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Guncelle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customer.show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Goster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customer.delete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Sil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153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27FD06-6D95-EA11-A5A6-5148E394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7F3C5F-10FE-6EBA-DB3E-DAA00FB7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solidFill>
                  <a:srgbClr val="9A9B99"/>
                </a:solidFill>
                <a:effectLst/>
                <a:latin typeface="Fira Code" panose="020B0809050000020004" pitchFamily="49" charset="0"/>
              </a:rPr>
              <a:t>/* #div_id:hover{</a:t>
            </a:r>
            <a:endParaRPr lang="en-US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>
                <a:solidFill>
                  <a:srgbClr val="9A9B99"/>
                </a:solidFill>
                <a:effectLst/>
                <a:latin typeface="Fira Code" panose="020B0809050000020004" pitchFamily="49" charset="0"/>
              </a:rPr>
              <a:t>    cursor: pointer;</a:t>
            </a:r>
            <a:endParaRPr lang="en-US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>
                <a:solidFill>
                  <a:srgbClr val="9A9B99"/>
                </a:solidFill>
                <a:effectLst/>
                <a:latin typeface="Fira Code" panose="020B0809050000020004" pitchFamily="49" charset="0"/>
              </a:rPr>
              <a:t>    width: 800px;</a:t>
            </a:r>
            <a:endParaRPr lang="en-US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>
                <a:solidFill>
                  <a:srgbClr val="9A9B99"/>
                </a:solidFill>
                <a:effectLst/>
                <a:latin typeface="Fira Code" panose="020B0809050000020004" pitchFamily="49" charset="0"/>
              </a:rPr>
              <a:t>} */</a:t>
            </a:r>
            <a:endParaRPr lang="en-US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B0B9CA7-4689-6A96-9730-B6711479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0D3900C-879B-93F9-65EB-80B42F98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D28E02-BA6B-C255-1C4F-32753E7F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2177099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32F300-B4E9-5FA0-CF54-7A4DDFA8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ValidationMessages.properties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E74DEC-9B04-FD47-1820-2EE73E52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730EC5-6A6A-2759-778D-9909E4B1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A285A5-ED2E-9D5E-EC57-A3AD2D34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220</a:t>
            </a:fld>
            <a:endParaRPr lang="tr-TR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F97157E-7444-E473-939A-4BA0B1AD63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Site unicode character: https://itpro.cz/juniconv/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ENGLISH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customer.name.validation.constraints.NotNull.message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Name cannot be null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customer.surname.validation.constraints.NotNull.message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Surname cannot be null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customer.email.validation.constraints.NotNull.message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Email address cannot be null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customer.email.validation.regex.constraints.NotNull.message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Email regex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customer.email.validation.unique.constraints.NotNull.message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There is such a user in the system, another email experiment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customer.password.validation.constraints.NotNull.message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Password cannot be null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customer.password.pattern.validation.constraints.NotNull.message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Password must  least 1 uppercase , 1 lowercase , 1 special character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2533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32F300-B4E9-5FA0-CF54-7A4DDFA8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ValidationMessages_tr.properties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E74DEC-9B04-FD47-1820-2EE73E52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730EC5-6A6A-2759-778D-9909E4B1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A285A5-ED2E-9D5E-EC57-A3AD2D34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221</a:t>
            </a:fld>
            <a:endParaRPr lang="tr-TR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EAFFF00-835F-E0F2-A773-350E05EEF2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Site unicode character: https://itpro.cz/juniconv/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TURKISH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customer.name.validation.constraints.NotNull.message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kullan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\u0131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\u0131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ad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\u0131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\u0131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bo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\u015F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ge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\u00E7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emezsiniz.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customer.surname.validation.constraints.NotNull.message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kullan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\u0131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\u0131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soyad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\u0131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\u0131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bo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\u015F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ge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\u00E7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emezsiniz.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customer.email.validation.constraints.NotNull.message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kullan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\u0131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\u0131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emailini bo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\u015F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ge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\u00E7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emezsiniz.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customer.email.validation.regex.constraints.NotNull.message =  Email regex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customer.email.validation.unique.constraints.NotNull.message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Sistemde bu email bulunuyor Farkli bir email address giriniz.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customer.password.validation.constraints.NotNull.message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kullan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\u0131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\u0131 \u015F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ifresini bo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\u015F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ge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\u00E7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emezsiniz.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customer.password.pattern.validation.constraints.NotNull.message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kullan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\u0131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\u0131 \u015F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ifresininde en az 7 karakter olmal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\u0131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, En az 1 tane k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\u00FC\u00E7\u00FC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 harf,1 tane b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\u00FC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y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\u00FC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 harf ve 1 tane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\u00F6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zel simge yazmal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\u0131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\u0131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\u0131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z. Examples: Hm123456@.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35082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E50438-48D5-D893-B6BE-4971F5AD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index.html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CC5451-4B8E-9E41-3001-43440A3D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69EA06-88B7-1BD5-8A63-FBB3DCA1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276B17-4186-A0CC-40D7-62741DDA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222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0A4293E-BF79-E136-A99A-9AFA27F61B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&lt;!doctype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&lt;html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="${#locale.language}"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="http://www.thymeleaf.org"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&lt;head&gt;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&lt;title&gt;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Thymeleaf String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&lt;/title&gt;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Turkce karakter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charset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="utf-8"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responsive design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="viewport"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="width=device-width, initial-scale=1, shrink-to-fit=no"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seo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="keywords"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="html5,css3,js,jquery,bootstrap,react,javase"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="description"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="author"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font-awesome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&lt;link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="https://cdnjs.cloudflare.com/ajax/libs/font-awesome/6.1.1/css/all.min.css"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google font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&lt;link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="https://fonts.googleapis.com/css2?family=Playfair+Display:ital@1&amp;display=swap"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Bootstrap CSS v5.0.2 --&gt;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&lt;link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="https://cdn.jsdelivr.net/npm/bootstrap@5.0.2/dist/css/bootstrap.min.css"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027835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2BC3ED-9DFA-AF8E-DFB4-F806829D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index.html </a:t>
            </a:r>
            <a:r>
              <a:rPr lang="tr-TR">
                <a:sym typeface="Wingdings" panose="05000000000000000000" pitchFamily="2" charset="2"/>
              </a:rPr>
              <a:t> 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1F0BBE-4EAE-B73B-690A-840C3797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7F7C15-0F25-1DF4-4B93-1505CEED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DCEF144-8D76-177C-D809-EAB06D58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223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AC65541-9A8D-BF91-EDD0-163DEBC3BD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jquery 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="https://code.jquery.com/jquery-1.12.4.js"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="https://code.jquery.com/ui/1.12.1/jquery-ui.js"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react libraries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crossorigin 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="https://unpkg.com/react@17/umd/react.development.js"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crossorigin 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="https://unpkg.com/react-dom@17/umd/react-dom.development.js"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&lt;link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="@{/css/style.css}"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="@{/js/template.js}"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&lt;/head&gt;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&lt;body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="container"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start codes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&lt;h1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="text-primary"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Anasayfa Hoşgeldiniz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&lt;/h1&gt;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ends codes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="https://cdn.jsdelivr.net/npm/@popperjs/core@2.9.2/dist/umd/popper.min.js"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="https://cdn.jsdelivr.net/npm/bootstrap@5.0.2/dist/js/bootstrap.min.js"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&lt;/body&gt;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&lt;/html&gt;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737404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8C5106-5AA0-DF38-3BEE-2E57C0A3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ApiResult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691EC2-6200-801A-F085-CF6C51AE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DB22B25-FF71-7160-6570-A47E4B52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61F835-F14C-DD59-05C6-ED5F34AB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224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68718D3-4C60-BCFC-399F-E49DBB163D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com.hamitmizrak.error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com.fasterxml.jackson.annotation.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JsonInclude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AllArgsConstructor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Builder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Data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NoArgsConstructor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lombok.extern.log4j.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Log4j2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java.sql.Date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java.util.Map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LOMBOK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@Data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@AllArgsConstructor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@NoArgsConstructor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@Builder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@Log4j2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jackson: objeyi json çevirir.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validationError: null ise dönemsini istemeyebiliriz.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Eğer Sistemde Null bir değer varsa bu null değeri frontentte göndermemek için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@JsonInclude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JsonInclude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.Include.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NON_NULL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Backentten Frontend' bilgi göndermek istersek biz bu Class yardımızyla hata mesjalarımızı gönderebilieceğiz.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ApiResult {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18816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A84E25-F759-8501-4492-C5431638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98DD1E-EEEF-A45C-9335-A2C62833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68BACC-3C1D-65E8-424B-9396AA33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CDE2C4C-D086-A9AC-B0AB-C16FC61D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225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621C21C-AE9D-5C72-0E6F-9345E74489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ApiResult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//Field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status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error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//tarih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createdDate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Date(System.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currentTimeMillis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//private String createdDate=nowDate();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//validationError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Map&lt;String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String&gt;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validationErrors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229051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7AE052-0974-9246-1EE3-01F1FAAF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B7634B-6F95-7A8C-B6EB-A91B9D21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7AA52B-7491-069E-0B9C-86DF8D3D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D7A7DC1-5F03-80C2-797D-1FDA5D91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226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4353CED-4722-2348-02A3-E2E4982C8D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//Parametreli constructor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ApiResult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status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path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message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error)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status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status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this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path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path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this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message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this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error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error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//Parametreli constructor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ApiResult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status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path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message)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status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status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this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path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path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this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message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//Tarih Formatter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//Now Date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/*private  String nowDate()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Locale locale=new Locale("tr","TR");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SimpleDateFormat simpleDateFormat=new SimpleDateFormat("dd.MMMM.yyyy HH:mm:ss",locale);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Date date=new Date();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String change=simpleDateFormat.format(date);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System.out.println(change);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return change;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}*/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08355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45258C-469A-2B1B-01BC-047E61F5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CustomErrorHandleWebRequest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D9B2C83-5C8E-E300-62F2-A159006C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64A62A9-9C21-CA0F-FDDA-31E12F57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50AD2D4-7EEE-ADC5-64E5-5897AECB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227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BEB1E57-C038-0CD5-06C2-21FAA76BB8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com.hamitmizrak.error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RequiredArgsConstructor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lombok.extern.log4j.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Log4j2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org.springframework.boot.web.error.ErrorAttributeOptions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org.springframework.boot.web.servlet.error.ErrorAttributes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org.springframework.boot.web.servlet.error.ErrorController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org.springframework.validation.FieldError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CrossOrigin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RequestMapping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RestController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org.springframework.web.context.request.WebRequest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java.util.HashMap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java.util.List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java.util.Map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//LOMBOK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@Log4j2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@RequiredArgsConstructor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SpringBoot defaulltan gelen error'ı kendimize göre customize yapıyoruz.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@RestController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@CrossOrigin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CustomErrorHandleWebRequest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ErrorController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//injection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ErrorAttributes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errorAttributes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03698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865DAA-21BA-1603-5F1F-D2027841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DEE1AE-D975-F2B3-5E13-DEA9CABC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972DC85-A34D-90D2-9CCD-E9765FDC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D663DB-78F3-A4AE-75C4-AB1F81B6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228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0BA0900-2328-F3C3-E85B-BADF160E43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//http://localhost:4444/error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//spring'ten gelen /error yakalayıp custom handle yapmak için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@RequestMapping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"/error"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ApiResult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handleError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(WebRequest webRequest)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//ApiResult değişkenlerini atamak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status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message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ApiResult error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//Spring 2.3&gt;=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Map&lt;String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Object&gt; attributes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errorAttributes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.getErrorAttributes(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webRequest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ErrorAttributeOptions.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(ErrorAttributeOptions.Include.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ErrorAttributeOptions.Include.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BINDING_ERRORS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//end attributes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status = (Integer) attributes.get(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"status"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message = (String) attributes.get(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"message"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path = (String) attributes.get(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"path"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error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ApiResult(status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message)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//attibutesta error varsa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(attributes.containsKey(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"errors"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List&lt;FieldError&gt; fieldErrorList = (List) attributes.get(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"errors"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Map&lt;String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String&gt; validationMistake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HashMap&lt;&gt;()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(FieldError fieldError : fieldErrorList)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validationMistake.put(fieldError.getField()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fieldError.getDefaultMessage())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error.setValidationErrors(validationMistake)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error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//end handleError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031127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32F300-B4E9-5FA0-CF54-7A4DDFA8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sz="2900"/>
              <a:t>HamitMizrakException</a:t>
            </a:r>
            <a:endParaRPr lang="tr-TR" sz="290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E74DEC-9B04-FD47-1820-2EE73E52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730EC5-6A6A-2759-778D-9909E4B1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A285A5-ED2E-9D5E-EC57-A3AD2D34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229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D99F799-42C1-3E93-BDFD-6B2070F29A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9" y="1574413"/>
            <a:ext cx="10964164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com.hamitmizrak.exception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My special Exception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HamitMizrakException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RuntimeException{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HamitMizrakException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message) {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(message)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32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54D1C-2893-8A4E-DA6A-D7620B40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CD2D3A-6E68-A3AB-033C-40042029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#param_id2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red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8080FF"/>
                </a:solidFill>
                <a:effectLst/>
                <a:latin typeface="Fira Code" panose="020B0809050000020004" pitchFamily="49" charset="0"/>
              </a:rPr>
              <a:t>#000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8080FF"/>
                </a:solidFill>
                <a:effectLst/>
                <a:latin typeface="Fira Code" panose="020B0809050000020004" pitchFamily="49" charset="0"/>
              </a:rPr>
              <a:t>#4d4a4a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rgb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rgba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255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255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255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0.8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background-color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black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padding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 </a:t>
            </a:r>
            <a:r>
              <a:rPr lang="tr-TR" b="0">
                <a:solidFill>
                  <a:srgbClr val="9A9B99"/>
                </a:solidFill>
                <a:effectLst/>
                <a:latin typeface="Fira Code" panose="020B0809050000020004" pitchFamily="49" charset="0"/>
              </a:rPr>
              <a:t>/*padding:iç boşluk*/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padding-top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padding-right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padding-bottom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padding-left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padding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40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margin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C7867EA-168A-0A7C-1BC3-C655B4B8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C490AFE-BD58-8A0C-C97E-96F0142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3578FC-1EC9-53CE-9938-00ADE5C5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152674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32F300-B4E9-5FA0-CF54-7A4DDFA8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sz="2900"/>
              <a:t>ResourceAuthorizedException</a:t>
            </a:r>
            <a:endParaRPr lang="tr-TR" sz="290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E74DEC-9B04-FD47-1820-2EE73E52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730EC5-6A6A-2759-778D-9909E4B1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A285A5-ED2E-9D5E-EC57-A3AD2D34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230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FE60C90-9B0B-874B-98D9-6FA2DA97F8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8" y="1081970"/>
            <a:ext cx="11278313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com.hamitmizrak.exception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org.springframework.http.HttpStatus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ResponseStatus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api yakalanması icin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401 : yetkisiz giriş exception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@ResponseStatus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(value = HttpStatus.</a:t>
            </a:r>
            <a:r>
              <a:rPr kumimoji="0" lang="tr-TR" altLang="tr-TR" sz="2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UNAUTHORIZED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ResourceAuthorizedException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RuntimeException {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ResourceAuthorizedException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message) {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(message)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927032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32F300-B4E9-5FA0-CF54-7A4DDFA8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sz="2900"/>
              <a:t>ResourceBadRequestException</a:t>
            </a:r>
            <a:endParaRPr lang="tr-TR" sz="290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E74DEC-9B04-FD47-1820-2EE73E52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730EC5-6A6A-2759-778D-9909E4B1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A285A5-ED2E-9D5E-EC57-A3AD2D34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231</a:t>
            </a:fld>
            <a:endParaRPr lang="tr-T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4673F2E-A0DA-140E-7045-92E274F52D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9" y="1435913"/>
            <a:ext cx="11251936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com.hamitmizrak.exception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org.springframework.http.HttpStatus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ResponseStatus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400: bad request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@ResponseStatus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(value = HttpStatus.</a:t>
            </a:r>
            <a:r>
              <a:rPr kumimoji="0" lang="tr-TR" altLang="tr-T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BAD_REQUEST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ResourceBadRequestException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RuntimeException {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ResourceBadRequestException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message) {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(message)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9766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32F300-B4E9-5FA0-CF54-7A4DDFA8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sz="3200"/>
              <a:t>ResourceCreatedException</a:t>
            </a:r>
            <a:endParaRPr lang="tr-TR" sz="320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E74DEC-9B04-FD47-1820-2EE73E52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730EC5-6A6A-2759-778D-9909E4B1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A285A5-ED2E-9D5E-EC57-A3AD2D34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232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DDE8FB5-A690-D3A4-3AE3-9F8F8352D0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8" y="1235858"/>
            <a:ext cx="10964164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com.hamitmizrak.exception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org.springframework.http.HttpStatus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ResponseStatus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201: oluşturuldu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@ResponseStatus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(value = HttpStatus.</a:t>
            </a:r>
            <a:r>
              <a:rPr kumimoji="0" lang="tr-TR" altLang="tr-TR" sz="2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CREATED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ResourceCreatedException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RuntimeException {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ResourceCreatedException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message) {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(message)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17793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32F300-B4E9-5FA0-CF54-7A4DDFA8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ResourceNotFoundException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E74DEC-9B04-FD47-1820-2EE73E52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730EC5-6A6A-2759-778D-9909E4B1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A285A5-ED2E-9D5E-EC57-A3AD2D34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233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94303F4-4CD1-448B-F331-FF14C47DC5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8" y="835749"/>
            <a:ext cx="11111259" cy="48936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com.hamitmizrak.exception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org.springframework.http.HttpStatus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ResponseStatus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404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@ResponseStatus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(value = HttpStatus.</a:t>
            </a:r>
            <a:r>
              <a:rPr kumimoji="0" lang="tr-TR" altLang="tr-TR" sz="2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NOT_FOUND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ResourceNotFoundException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RuntimeException{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ResourceNotFoundException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message) {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(message)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990627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32F300-B4E9-5FA0-CF54-7A4DDFA8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Genel İstisna Yakala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E74DEC-9B04-FD47-1820-2EE73E52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730EC5-6A6A-2759-778D-9909E4B1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A285A5-ED2E-9D5E-EC57-A3AD2D34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234</a:t>
            </a:fld>
            <a:endParaRPr lang="tr-TR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6230846-AD4B-1DA0-0F05-7DD1AEC9F9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com.hamitmizrak.handlecustomise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com.hamitmizrak.error.ApiResult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com.hamitmizrak.exception.*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org.springframework.beans.factory.annotation.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Value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ExceptionHandler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RestControllerAdvice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Exception Spring tarafından yakalanması için kullanıyoruz.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@RestControllerAdvice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RestGlobalHandlingException {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34168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CDD5ED-DEA8-D400-5580-F841B798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AF7DFA-5FBF-50A7-CEB0-8FCFC5B1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74FB90-4423-C1F1-AE5A-CA79C78A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99DB4A-95F3-30DF-C051-4E6F6549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235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55B7707-920E-882E-9910-58BF1C3600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//application.properties veri al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@Value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"${api.result.error}"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errorApplicationProperties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@Value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"${api.result.message}"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messageApplicationProperties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HamitMizrakException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KONTROL ==&gt; http://localhost:2222/customer/api/v1/find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@ExceptionHandler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({HamitMizrakException.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ApiResult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adviceHamitMizrakException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ApiResult  apiResult = ApiResult.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.error(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errorApplicationProperties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.message(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messageApplicationProperties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.path(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"/api"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.status(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44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.build()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apiResult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84209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32F300-B4E9-5FA0-CF54-7A4DDFA8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404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E74DEC-9B04-FD47-1820-2EE73E52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730EC5-6A6A-2759-778D-9909E4B1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A285A5-ED2E-9D5E-EC57-A3AD2D34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236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A14A99D-7C37-7C9B-1D11-27543D4A52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status codes: 404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ResourceNotFoundException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@ExceptionHandler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({ResourceNotFoundException.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ApiResult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adviceResourceNotFoundException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ApiResult  apiResult = ApiResult.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.error(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"Bulunamadı"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.message(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"404 Hatası"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.path(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"/api"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.status(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404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.build()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apiResult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13671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32F300-B4E9-5FA0-CF54-7A4DDFA8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401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E74DEC-9B04-FD47-1820-2EE73E52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730EC5-6A6A-2759-778D-9909E4B1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A285A5-ED2E-9D5E-EC57-A3AD2D34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237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53315EE-D445-67D7-5C23-98A3C30727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status codes: 401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@ExceptionHandler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({ResourceAuthorizedException.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ApiResult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adviceResourceAuthorizedException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ApiResult  apiResult = ApiResult.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.error(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"Yetkisiz Giriş"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.message(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"401 Hatası"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.path(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"/api"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.status(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401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.build()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apiResult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66586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32F300-B4E9-5FA0-CF54-7A4DDFA8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400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E74DEC-9B04-FD47-1820-2EE73E52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730EC5-6A6A-2759-778D-9909E4B1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A285A5-ED2E-9D5E-EC57-A3AD2D34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238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A28EC2D-C14B-3C79-36DC-3125C64D16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status codes: 400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@ExceptionHandler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({ResourceBadRequestException.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ApiResult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adviceResourceBadRequestException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ApiResult  apiResult = ApiResult.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.error(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"Kötü istek"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.message(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"400 Hatası"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.path(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"/api"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.status(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.build()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apiResult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505838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32F300-B4E9-5FA0-CF54-7A4DDFA8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201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E74DEC-9B04-FD47-1820-2EE73E52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730EC5-6A6A-2759-778D-9909E4B1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A285A5-ED2E-9D5E-EC57-A3AD2D34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239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393817A-8C2D-B5D2-00DA-25442C458D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status codes:  201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@ExceptionHandler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({ResourceCreatedException.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ApiResult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adviceResourceCreatedException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ApiResult  apiResult = ApiResult.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.error(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"Oluşturuldu"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.message(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"201"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.path(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"/api"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.status(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201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.build()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apiResult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108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8EC3D0-EBA9-28E8-744D-5D1330BE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61B460-64F8-3030-E014-68E72A38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E78A39-7425-1826-DEE9-8A03EB0C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2494DCA-4871-A1D3-749A-4DA1D4D8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C81194-B4A2-2056-847F-8AF70C5E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8390889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CD96CA-1568-6F78-D2AD-20215F6D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L18N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5145B5-FAB2-5A7E-AE59-595CA7E3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DB12DD-BEEB-8E67-C34D-8626E237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DD6E69-4E73-4EFF-AA0B-3C0FF498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240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42BDAF-7EB3-FE76-12C4-AA567D8977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com.hamitmizrak.bean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jakarta.servlet.http.HttpServletRequest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org.springframework.context.annotation.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Bean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org.springframework.context.annotation.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Configuration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org.springframework.util.StringUtils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org.springframework.web.servlet.i18n.AcceptHeaderLocaleResolver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org.springframework.web.servlet.i18n.LocaleChangeInterceptor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java.util.Arrays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java.util.List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java.util.Locale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@Configuration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LocaleI18NBean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AcceptHeaderLocaleResolver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Default Accept-Language: tr YAPTIM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@Bean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LocaleChangeInterceptor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localeChangeInterceptorBean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LocaleChangeInterceptor interceptor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LocaleChangeInterceptor()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interceptor.setParamName(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interceptor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List&lt;Locale&gt;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localeList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Arrays.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asList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Locale(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new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Locale(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new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Locale(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Locale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resolveLocale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(HttpServletRequest request)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List&lt;Locale.LanguageRange&gt; list = Locale.LanguageRange.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parse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(request.getHeader(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"Accept-Language"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//org.springframework.util.StringUtils;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(StringUtils.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isEmpty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(request.getHeader(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"Accept-Language"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Locale.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getDefault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Locale locale = Locale.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lookup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localeList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locale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42337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CD96CA-1568-6F78-D2AD-20215F6D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ModelMapper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5145B5-FAB2-5A7E-AE59-595CA7E3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DB12DD-BEEB-8E67-C34D-8626E237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DD6E69-4E73-4EFF-AA0B-3C0FF498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241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47C0387-8EC5-E5FB-3E68-B4B1E27943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8" y="1158914"/>
            <a:ext cx="11263275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com.hamitmizrak.bean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org.modelmapper.ModelMapper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org.springframework.context.annotation.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Bean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org.springframework.context.annotation.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Configuration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@Configuration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ModelMapperBean {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@Bean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ModelMapper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modelMapperMethod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new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ModelMapper()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80181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CD96CA-1568-6F78-D2AD-20215F6D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OpenApiMethod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5145B5-FAB2-5A7E-AE59-595CA7E3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DB12DD-BEEB-8E67-C34D-8626E237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DD6E69-4E73-4EFF-AA0B-3C0FF498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242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C5B8D94-66A6-C94C-4222-EFDEE86E7B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9185" y="733825"/>
            <a:ext cx="10750528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com.hamitmizrak.bean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io.swagger.v3.oas.models.OpenAPI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io.swagger.v3.oas.models.info.Contact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io.swagger.v3.oas.models.info.Info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io.swagger.v3.oas.models.info.License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org.springframework.context.annotation.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Bean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org.springframework.context.annotation.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Configuration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@Configuration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OpenApiConfigurationBean {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//localhost:4444/swagger-ui.html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//swagger: API Document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@Bean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OpenAPI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openAPIMethod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new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OpenAPI().info(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Info()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.title(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"title bilgisi"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.description(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"description bilgisi"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.version(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"V1.0"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.contact(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Contact()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.name(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"Hamit"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.url(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"www.hamitmizrak.com.tr"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.email(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"hamitmizrak@gmail.com"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.termsOfService(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Software INC."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.license(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License()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.name(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"Licence 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.url(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"www."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)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680574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CD96CA-1568-6F78-D2AD-20215F6D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PasswordEncoderBean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5145B5-FAB2-5A7E-AE59-595CA7E3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DB12DD-BEEB-8E67-C34D-8626E237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DD6E69-4E73-4EFF-AA0B-3C0FF498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243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DD2BFE2-8A66-F043-B1F1-A56C83F312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9" y="774193"/>
            <a:ext cx="10066864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com.hamitmizrak.bean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org.springframework.context.annotation.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Bean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org.springframework.context.annotation.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Configuration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org.springframework.security.crypto.bcrypt.BCryptPasswordEncoder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org.springframework.security.crypto.password.PasswordEncoder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@Configuration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PasswordEncoderBean {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@Bean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PasswordEncoder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passwordEncoderMethod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 new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BCryptPasswordEncoder()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574296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D53CD8-A074-6B00-8DD0-9BD3A9F8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613C13-641F-DE1F-D396-83D5A16AF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1528AEB-A5BF-DE25-4B8F-88321726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26A33D0-9BD7-2F02-E114-353F87D1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D12072-FC96-A9C0-9E38-A8A23BB8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97959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4B3D2A-ADCC-5299-EC05-28F36C47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CustomerDto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3992DEC-E619-EABB-4878-E9E75806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95286A-3CE3-B96B-B5F0-1569CADA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AAA7B5-9473-4CA8-B84F-94F6622B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245</a:t>
            </a:fld>
            <a:endParaRPr lang="tr-TR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832583DD-0549-DC96-2DD9-DF9A6FC9EB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com.hamitmizrak.business.dto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jakarta.validation.constraints.*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AllArgsConstructor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Builder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Data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NoArgsConstructor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lombok.extern.log4j.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Log4j2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java.io.Serializable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java.util.Date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LOMBOK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@Data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@AllArgsConstructor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@NoArgsConstructor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@Builder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@Log4j2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CustomerDto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Validation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Serializable {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472393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0655D5-9169-8579-5CDE-571D3D21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CustomerDto </a:t>
            </a:r>
            <a:r>
              <a:rPr lang="tr-TR">
                <a:sym typeface="Wingdings" panose="05000000000000000000" pitchFamily="2" charset="2"/>
              </a:rPr>
              <a:t> 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945CB5-0279-2676-9B56-BD565387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A41885-EFC1-23CC-597B-32846B79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F7269E-9119-4A37-022D-EC284429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246</a:t>
            </a:fld>
            <a:endParaRPr lang="tr-TR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B2EC320-9C0D-620D-2FE0-AC9EE2D405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CustomerDto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Validation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Serializable {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//Serileştirme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final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Long </a:t>
            </a:r>
            <a:r>
              <a:rPr kumimoji="0" lang="tr-TR" altLang="tr-TR" sz="13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serialVersionUID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1L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//ID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Long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//NAME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@NotEmpty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(message =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"{customer.name.validation.constraints.NotNull.message}"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//SURNAME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@NotEmpty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(message =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"{customer.surname.validation.constraints.NotNull.message}"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3679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254C43-B515-510A-5FEC-1FE68B82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CustomerDto </a:t>
            </a:r>
            <a:r>
              <a:rPr lang="tr-TR">
                <a:sym typeface="Wingdings" panose="05000000000000000000" pitchFamily="2" charset="2"/>
              </a:rPr>
              <a:t> 3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CC9776-7C98-7ABB-0108-B8BFBC31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1C339C3-9072-EC16-49DA-FA1F22DD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55F9BF-FBEC-36F0-3ECD-FCB1F55C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247</a:t>
            </a:fld>
            <a:endParaRPr lang="tr-TR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E9AA471C-0A88-ABD5-70F0-9B8DC772E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//EMAİL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@NotEmpty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(message =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"{customer.email.validation.constraints.NotNull.message}"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@Email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(message =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"{customer.email.validation.regex.constraints.NotNull.message}"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Anonation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email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//PASSWORD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//@Min(value = 7,message = "Şifreyi 7 küçük giremezsiniz")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//@Max(value = 7,message = "Şifreyi 10 büyük giremezsiniz")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@NotEmpty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(message =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"{customer.password.validation.constraints.NotNull.message}"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@Size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(min =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 =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message =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"{customer.password.pattern.validation.constraints.NotNull.message}"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@Pattern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(regexp =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"^(?=.*[0-9])(?=.*[a-z])(?=.*[A-Z])(?=.*[!@#&amp;()–[{}]:;',?/*~$^+=&lt;&gt;]).*$"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message =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"{customer.password.pattern.validation.constraints.NotNull.message}"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password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image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specialObject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//DATE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createdDate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end class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203729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35FD00-9823-A1E7-9AFB-B422A825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AuditorAwareImpl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2010A7-1BB2-9C88-B1E2-53CE808C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305169-5FD6-F6AA-CA33-C11D2816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A0A0A6-843F-4143-E706-5CEFB163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248</a:t>
            </a:fld>
            <a:endParaRPr lang="tr-TR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8AA95E1-66D3-8994-81AD-76B1A4CA19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com.hamitmizrak.audit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org.springframework.data.domain.AuditorAware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org.springframework.security.core.Authentication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org.springframework.security.core.context.SecurityContextHolder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java.util.Optional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AuditorAwareImpl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AuditorAware&lt;String&gt; {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Optional&lt;String&gt;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getCurrentAuditor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//sistemdeki kullanıcı ismini Session ile almalısın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//sayfaya giriş yapmış userlar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Authentication authentication= SecurityContextHolder.</a:t>
            </a:r>
            <a:r>
              <a:rPr kumimoji="0" lang="tr-TR" altLang="tr-TR" sz="13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getContext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().getAuthentication()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(authentication!=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&amp;&amp; authentication.isAuthenticated()){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3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.println(authentication.getName())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3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.println(authentication.getPrincipal())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return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Optional.</a:t>
            </a:r>
            <a:r>
              <a:rPr kumimoji="0" lang="tr-TR" altLang="tr-TR" sz="13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of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(authentication.getName())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Optional.</a:t>
            </a:r>
            <a:r>
              <a:rPr kumimoji="0" lang="tr-TR" altLang="tr-TR" sz="13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of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"HamitM44."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30460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35FD00-9823-A1E7-9AFB-B422A825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AuditorAwareBean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2010A7-1BB2-9C88-B1E2-53CE808C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305169-5FD6-F6AA-CA33-C11D2816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A0A0A6-843F-4143-E706-5CEFB163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249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CAD0BCC-EBD8-B9C4-F8E0-DDF42A4AA4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com.hamitmizrak.audit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org.springframework.context.annotation.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Bean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org.springframework.context.annotation.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Configuration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org.springframework.data.domain.AuditorAware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//AuditorAware: Sistemdeki kullanıcı loglama yapacak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@Configuration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AuditorAwareBean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@Bean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AuditorAware&lt;String&gt;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auditorAwareMethod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new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AuditorAwareImpl()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2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864282-83AF-B9A1-23D8-A0BCBB7F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HTML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56E038-F04D-6D9F-28A3-C17C18010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&lt;div&gt;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&lt;p&gt;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Lorem ips, harum eaque culpa in aliquam libero ducimus. Modi amet voluptates obcaecati molestias nesciunt nisi ad eos provident quam consequuntur, animi architecto debitis dolor adipisci, dolore odio.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&lt;/p&gt;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&lt;/div&gt;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b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&lt;div&gt;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&lt;p&gt;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Lorem ips, harum eaque culpa in aliquam libero ducimus. Modi amet voluptates obcaecati molestias nesciunt nisi ad eos provident quam consequuntur, animi architecto debitis dolor adipisci, dolore odio.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&lt;/p&gt;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&lt;/div&gt;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b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&lt;div&gt;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&lt;p&gt;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Lorem ips, harum eaque culpa in aliquam libero ducimus. Modi amet voluptates obcaecati molestias nesciunt nisi ad eos provident quam consequuntur, animi architecto debitis dolor adipisci, dolore odio.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&lt;/p&gt;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&lt;/div&gt;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b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&lt;div&gt;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&lt;p&gt;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Lorem ips, harum eaque culpa in aliquam libero ducimus. Modi amet voluptates obcaecati molestias nesciunt nisi ad eos provident quam consequuntur, animi architecto debitis dolor adipisci, dolore odio.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&lt;/p&gt;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&lt;/div&gt;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A94EC9-F686-B08B-EA84-7BE25B02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51F6210-4E90-2C5D-C522-F3FB9E1F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1EB04A-51CB-2965-FCDE-7B6A9FC7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0488913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395E04-647A-3CA4-0DD7-D0648468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BaseEntity </a:t>
            </a:r>
            <a:r>
              <a:rPr lang="tr-TR">
                <a:sym typeface="Wingdings" panose="05000000000000000000" pitchFamily="2" charset="2"/>
              </a:rPr>
              <a:t>1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7FEED6-7627-C740-314F-8E83521F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A10385-893E-0DE0-6763-27E42C41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54E1CF8-FF63-D28E-72C1-869BC5AA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250</a:t>
            </a:fld>
            <a:endParaRPr lang="tr-TR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34C8AC4-079B-B4DC-BBC9-479669A80A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3906" y="1021254"/>
            <a:ext cx="9485750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com.hamitmizrak.data.entity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com.fasterxml.jackson.annotation.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JsonIgnoreProperties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jakarta.persistence.*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AllArgsConstructor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Data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NoArgsConstructor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org.hibernate.annotations.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CreationTimestamp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org.springframework.data.annotation.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CreatedBy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org.springframework.data.annotation.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CreatedDate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org.springframework.data.annotation.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LastModifiedBy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org.springframework.data.annotation.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LastModifiedDate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org.springframework.data.jpa.domain.support.AuditingEntityListener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java.util.Date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//lombok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@Data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@NoArgsConstructor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@AllArgsConstructor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//audit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@EntityListeners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(AuditingEntityListener.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//Json bunları parse etmesin =&gt; created_date,update_date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@JsonIgnoreProperties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(value = {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"created_date,update_date"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allowGetters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//Super Class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@MappedSuperclass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eğer class abstract olursa interface ==&gt; implements Method zorunluluktan kaldırır.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abstract public class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BaseEntity {</a:t>
            </a:r>
            <a:endParaRPr kumimoji="0" lang="tr-TR" altLang="tr-T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4841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395E04-647A-3CA4-0DD7-D0648468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BaseEntity </a:t>
            </a:r>
            <a:r>
              <a:rPr lang="tr-TR">
                <a:sym typeface="Wingdings" panose="05000000000000000000" pitchFamily="2" charset="2"/>
              </a:rPr>
              <a:t>2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7FEED6-7627-C740-314F-8E83521F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A10385-893E-0DE0-6763-27E42C41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54E1CF8-FF63-D28E-72C1-869BC5AA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251</a:t>
            </a:fld>
            <a:endParaRPr lang="tr-TR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CB6BA31-945F-87F8-5939-0D2A175A4F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abstract public class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BaseEntity {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//ID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@Id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@GeneratedValue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(strategy = GenerationType.</a:t>
            </a:r>
            <a:r>
              <a:rPr kumimoji="0" lang="tr-TR" altLang="tr-TR" sz="13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IDENTITY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@Column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 =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"id"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updatable =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false,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nullable =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Long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//Tarihi otomatik sisteme ekleme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@Column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 =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"system_created_date"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updatable =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@Temporal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(TemporalType.</a:t>
            </a:r>
            <a:r>
              <a:rPr kumimoji="0" lang="tr-TR" altLang="tr-TR" sz="13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TIMESTAMP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@CreationTimestamp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systemCreatedDate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047324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395E04-647A-3CA4-0DD7-D0648468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BaseEntity </a:t>
            </a:r>
            <a:r>
              <a:rPr lang="tr-TR">
                <a:sym typeface="Wingdings" panose="05000000000000000000" pitchFamily="2" charset="2"/>
              </a:rPr>
              <a:t>3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7FEED6-7627-C740-314F-8E83521F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A10385-893E-0DE0-6763-27E42C41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54E1CF8-FF63-D28E-72C1-869BC5AA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252</a:t>
            </a:fld>
            <a:endParaRPr lang="tr-TR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823235A-DFF3-3FF9-318B-D669A1C12F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///// LOGLAMA //////////////////////////////////////////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AUDITING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Kim ekledi ?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@Column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 =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"created_by"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@CreatedBy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createdBy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Kim ne zaman ekledi ?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@Column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 =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"created_date"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@CreatedDate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createdDate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Kim güncelledi ?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@Column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 =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"update_by"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@LastModifiedBy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updateBy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Kim ne zaman güncelledi ?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@Column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 =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"update_date"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@LastModifiedDate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updateDate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892609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395E04-647A-3CA4-0DD7-D0648468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CustomerEntity </a:t>
            </a:r>
            <a:r>
              <a:rPr lang="tr-TR">
                <a:sym typeface="Wingdings" panose="05000000000000000000" pitchFamily="2" charset="2"/>
              </a:rPr>
              <a:t>1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7FEED6-7627-C740-314F-8E83521F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A10385-893E-0DE0-6763-27E42C41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54E1CF8-FF63-D28E-72C1-869BC5AA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253</a:t>
            </a:fld>
            <a:endParaRPr lang="tr-TR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16E4BB2-5995-C90D-B1F9-AA529CB35F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com.hamitmizrak.data.entity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jakarta.persistence.*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jakarta.validation.constraints.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Email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jakarta.validation.constraints.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NotEmpty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jakarta.validation.constraints.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Size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AllArgsConstructor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Builder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Data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NoArgsConstructor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lombok.extern.log4j.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Log4j2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java.io.Serializable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java.util.Date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LOMBOK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@Data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@AllArgsConstructor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@NoArgsConstructor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@Builder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@Log4j2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@Entity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@Table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"customer"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CustomerEntity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BaseEntity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Serializable  {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2201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395E04-647A-3CA4-0DD7-D0648468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CustomerEntity </a:t>
            </a:r>
            <a:r>
              <a:rPr lang="tr-TR">
                <a:sym typeface="Wingdings" panose="05000000000000000000" pitchFamily="2" charset="2"/>
              </a:rPr>
              <a:t>2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7FEED6-7627-C740-314F-8E83521F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A10385-893E-0DE0-6763-27E42C41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54E1CF8-FF63-D28E-72C1-869BC5AA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254</a:t>
            </a:fld>
            <a:endParaRPr lang="tr-TR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F3EE49E-D5A1-DCBA-C71D-4FFB1292FB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LOMBOK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@Data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@AllArgsConstructor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@NoArgsConstructor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@Builder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@Log4j2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@Entity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@Table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"customer"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CustomerEntity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BaseEntity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Serializable 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Serileştirme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final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Long 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serialVersionUID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1L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NAME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SURNAME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PASSWORD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password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6509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395E04-647A-3CA4-0DD7-D0648468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CustomerEntity </a:t>
            </a:r>
            <a:r>
              <a:rPr lang="tr-TR">
                <a:sym typeface="Wingdings" panose="05000000000000000000" pitchFamily="2" charset="2"/>
              </a:rPr>
              <a:t>3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7FEED6-7627-C740-314F-8E83521F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A10385-893E-0DE0-6763-27E42C41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54E1CF8-FF63-D28E-72C1-869BC5AA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255</a:t>
            </a:fld>
            <a:endParaRPr lang="tr-TR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516D99C-9DA7-5634-0787-B53F4AE341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LOB : büyük veriler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@Lob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@Column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columnDefinition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"varchar(255) default 'picture.png'"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image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Javada olsun ancak Database olmasın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@Transient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specialObject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EMAİL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virgüllü sayı: columnDefinition = "Decimal(10,2) default '100.00'")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@Column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name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"email"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nullable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unique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length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insertable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updatable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columnDefinition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"varchar(255) default 'email yazmadiniz'"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email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78191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D2B7AF-58D4-7A25-EA3A-F43BE057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@Repository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F54A87-B469-09AE-58FA-96EA088F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F0B8EF-BCC3-6F53-0B4E-2D0C4D72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99E811C-5EF7-F8C4-A8CB-10245E82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256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AACFD47-248A-AC02-9C80-F373CA0A64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com.hamitmizrak.data.repository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com.hamitmizrak.data.entity.CustomerEntity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org.springframework.data.repository.CrudRepository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org.springframework.stereotype.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Repository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@Repository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interface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ICustomerRepository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CrudRepository&lt;CustomerEntity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Long&gt;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//Delivered Query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CustomerEntity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findByEmail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email)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64036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F0A7EE-8D84-21AF-2C2C-390CAFE2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CustomerUniqueEmail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B9BC9D-B1FE-98B6-C0BD-E50B5A60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A6CBC0C-0B48-F759-DDD8-9571AA20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FE96AD-6ABB-F131-BDFD-96C045E0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257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1E64174-7BA2-64E0-B0AF-EC63886B1F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com.hamitmizrak.annotation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jakarta.validation.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Constraint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jakarta.validation.Payload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java.lang.annotation.ElementType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java.lang.annotation.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Retention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java.lang.annotation.RetentionPolicy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java.lang.annotation.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Target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@Target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({ElementType.</a:t>
            </a:r>
            <a:r>
              <a:rPr kumimoji="0" lang="tr-TR" altLang="tr-TR" sz="13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FIELD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@Retention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(RetentionPolicy.</a:t>
            </a:r>
            <a:r>
              <a:rPr kumimoji="0" lang="tr-TR" altLang="tr-TR" sz="13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RUNTIME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@Constraint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(validatedBy = {UniqueEmailValidation.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My special Annotation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@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interface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CustomerUniqueEmail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String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message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default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"{customer.email.validation.unique.constraints.NotNull.message}"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Class&lt;?&gt;[]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groups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default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Class&lt;?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Payload&gt;[]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payload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default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{}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57977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F0A7EE-8D84-21AF-2C2C-390CAFE2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UniqueEmailValidation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B9BC9D-B1FE-98B6-C0BD-E50B5A60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A6CBC0C-0B48-F759-DDD8-9571AA20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FE96AD-6ABB-F131-BDFD-96C045E0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258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7C145F4-8324-9D4B-19D5-BDB1A2AF32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9" y="928064"/>
            <a:ext cx="9451566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com.hamitmizrak.annotation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com.hamitmizrak.data.entity.CustomerEntity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com.hamitmizrak.data.repository.ICustomerRepository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jakarta.validation.ConstraintValidator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jakarta.validation.ConstraintValidatorContext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RequiredArgsConstructor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LOMBOK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@RequiredArgsConstructor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UniqueEmailValidation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ConstraintValidator&lt;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CustomerUniqueEmail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String&gt; 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//1.YOL =&gt; Field Injection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//@Autowired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//IUserRegisterRepository iUserRegisterRepository;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//2.YOL ==&gt; Constructor Injection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 public UniqueEmailValidation(IUserRegisterRepository iUserRegisterRepository) 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this.iUserRegisterRepository = iUserRegisterRepository;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}*/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//3.YOL ==&gt; Lombok Injection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ICustomerRepository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iCustomerRepository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//Email addresinde database böyle bir email var mı yok mu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boolean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isValid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email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ConstraintValidatorContext context) 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CustomerEntity customerEntity =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iCustomerRepository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.findByEmail(email)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//eğer bu email database varsa return false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(customerEntity !=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false;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true;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38039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6E479D-85A6-C60F-B3D7-C8C48D0B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CustomerDto 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DD7BA8A-FE72-97F3-182D-73134321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9E046E9-9FCE-C8AB-2AD3-56BD2B6A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A578DC-5685-DA14-8120-13B5FA7B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259</a:t>
            </a:fld>
            <a:endParaRPr lang="tr-TR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975A59B-FF4F-CF31-6C5D-8E0BDE9A8E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com.hamitmizrak.business.dto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com.hamitmizrak.annotation.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CustomerUniqueEmail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jakarta.validation.constraints.*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AllArgsConstructor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Builder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Data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NoArgsConstructor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lombok.extern.log4j.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Log4j2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java.io.Serializable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java.util.Date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LOMBOK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@Data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@AllArgsConstructor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@NoArgsConstructor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@Builder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@Log4j2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CustomerDto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Validation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Serializable {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77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196584-2C1D-ADCA-861E-48D271C9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RD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FC93D9-4BD1-A5E0-07DF-5D47A0CF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0">
                <a:solidFill>
                  <a:srgbClr val="9A9B99"/>
                </a:solidFill>
                <a:effectLst/>
                <a:latin typeface="Fira Code" panose="020B0809050000020004" pitchFamily="49" charset="0"/>
              </a:rPr>
              <a:t>/*RD:Responsive Design*/</a:t>
            </a:r>
            <a:endParaRPr lang="tr-TR" b="0">
              <a:solidFill>
                <a:srgbClr val="C5C8C6"/>
              </a:solidFill>
              <a:effectLst/>
              <a:latin typeface="Fira Code" panose="020B0809050000020004" pitchFamily="49" charset="0"/>
            </a:endParaRPr>
          </a:p>
          <a:p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@media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screen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min-width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div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100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background-color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aqua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@media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screen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min-width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600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div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50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background-color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rgb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24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27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175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CFAEA1-D60B-A2CC-F5BD-0CB94297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1416378-A239-B3AA-67F4-9CCA8250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908E2B-B1A7-9945-61E5-F6160295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9971068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1F508D-61B6-41C6-ED0B-852C0C16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CustomerDto  </a:t>
            </a:r>
            <a:r>
              <a:rPr lang="tr-TR">
                <a:sym typeface="Wingdings" panose="05000000000000000000" pitchFamily="2" charset="2"/>
              </a:rPr>
              <a:t> 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936516D-68CA-9E1D-F042-272FDE19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53956C0-D6B2-A044-D908-46FDE323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C30771-0D86-2FEA-0BF4-39BD3672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260</a:t>
            </a:fld>
            <a:endParaRPr lang="tr-TR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338DD19-99EC-294E-B4AE-8F9C3A2173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CustomerDto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Validation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Serializable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//Serileştirme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final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Long 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serialVersionUID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//ID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//NAME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@NotEmpty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(message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"{customer.name.validation.constraints.NotNull.message}"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//SURNAME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@NotEmpty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(message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"{customer.surname.validation.constraints.NotNull.message}"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//EMAİL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@NotEmpty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(message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"{customer.email.validation.constraints.NotNull.message}"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@Email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(message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"{customer.email.validation.regex.constraints.NotNull.message}"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@CustomerUniqueEmail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email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482654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B284E6-FBEE-E7EA-6305-140111AD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CustomerDto  </a:t>
            </a:r>
            <a:r>
              <a:rPr lang="tr-TR">
                <a:sym typeface="Wingdings" panose="05000000000000000000" pitchFamily="2" charset="2"/>
              </a:rPr>
              <a:t> 3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60020F-1F87-50C3-5E39-BB70233D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D8C730E-A7DE-7FF3-941F-9F257948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B92B5E-D3EE-545A-4D73-3FE3AD4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261</a:t>
            </a:fld>
            <a:endParaRPr lang="tr-TR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0F5A25-1EF4-B30C-7255-28006E1698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//PASSWORD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//@Min(value = 7,message = "Şifreyi 7 küçük giremezsiniz")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//@Max(value = 7,message = "Şifreyi 10 büyük giremezsiniz")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@NotEmpty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(message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"{customer.password.validation.constraints.NotNull.message}"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@Size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(min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message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"{customer.password.pattern.validation.constraints.NotNull.message}"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@Pattern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(regexp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"^(?=.*[0-9])(?=.*[a-z])(?=.*[A-Z])(?=.*[!@#&amp;()–[{}]:;',?/*~$^+=&lt;&gt;]).*$"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message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"{customer.password.pattern.validation.constraints.NotNull.message}"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password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image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specialObject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//DATE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systemDate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//Audit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Kim  ekledi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createdBy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Kim ne zaman ekledi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createdDate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Kim güncelledi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updateBy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Kim ne zaman güncelledi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updateDate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end class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099353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0EE560-9B29-8177-2180-07613BDD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CustomerEntity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DCAB5D-5EB1-3E34-98DC-74A567F0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F3E6756-F310-691F-8AB5-2D9A0217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7F4B563-C297-BEFA-7C10-3956CEF9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262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C0AF52D-B3BC-2729-40A6-E9DB62F541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com.hamitmizrak.data.entity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jakarta.persistence.*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jakarta.validation.constraints.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Email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jakarta.validation.constraints.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NotEmpty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jakarta.validation.constraints.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Size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AllArgsConstructor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Builder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Data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NoArgsConstructor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lombok.extern.log4j.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Log4j2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java.io.Serializable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java.util.Date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LOMBOK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@Data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@AllArgsConstructor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@NoArgsConstructor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@Builder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@Log4j2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@Entity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@Table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"customer"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CustomerEntity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BaseEntity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Serializable  {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677633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0EE560-9B29-8177-2180-07613BDD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CustomerEntity </a:t>
            </a:r>
            <a:r>
              <a:rPr lang="tr-TR">
                <a:sym typeface="Wingdings" panose="05000000000000000000" pitchFamily="2" charset="2"/>
              </a:rPr>
              <a:t> 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DCAB5D-5EB1-3E34-98DC-74A567F0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F3E6756-F310-691F-8AB5-2D9A0217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7F4B563-C297-BEFA-7C10-3956CEF9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263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AC31CAC-9F33-DF5D-9C7D-5D5FAA8B2B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@Entity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@Table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"customer"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CustomerEntity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BaseEntity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Serializable 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Serileştirme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final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Long 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serialVersionUID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NAME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SURNAME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PASSWORD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password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LOB : büyük veriler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@Lob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@Column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columnDefinition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"varchar(255) default 'picture.png'"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image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Javada olsun ancak Database olmasın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@Transient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specialObject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754871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0EE560-9B29-8177-2180-07613BDD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CustomerEntity </a:t>
            </a:r>
            <a:r>
              <a:rPr lang="tr-TR">
                <a:sym typeface="Wingdings" panose="05000000000000000000" pitchFamily="2" charset="2"/>
              </a:rPr>
              <a:t> 3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DCAB5D-5EB1-3E34-98DC-74A567F0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F3E6756-F310-691F-8AB5-2D9A0217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7F4B563-C297-BEFA-7C10-3956CEF9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264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1D3D5B4-5103-BF36-C3E3-0E46E3F7BA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9" y="1389746"/>
            <a:ext cx="9989952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EMAİL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virgüllü sayı: columnDefinition = "Decimal(10,2) default '100.00'")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@Column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name =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"email"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nullable =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JetBrains Mono"/>
              </a:rPr>
              <a:t>//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unique = true, // bunun yerine kendi Annotation yazdım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length =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insertable =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updatable =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columnDefinition =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"varchar(255) default 'email yazmadiniz'"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email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464282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3F2192-2DCE-1DF9-E592-DC955735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2170C6-03C3-863F-3EB3-9590C9186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A028119-4807-F803-2672-EBCC7F8C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8DB70EE-D584-E71D-9A2D-14C10A0D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722D11-B576-55F4-9541-4412DBC7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265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913926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DB7699-E865-C8B5-B800-0A0D17BF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ICustomerServices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23250D-06A4-543E-2CC5-27198911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FE7BD65-CBFD-6470-4A39-74763C0A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41375E-741D-D4EA-38E6-525BEBFE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266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57F0C03-F8F8-81F7-E786-EF13DF7C88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com.hamitmizrak.business.services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com.hamitmizrak.business.dto.CustomerDto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com.hamitmizrak.data.entity.CustomerEntity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java.util.List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java.util.Map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interface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ICustomerServices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SPEED DATA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speedData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DELETE ALL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customerAllDelete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3696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62E099-0519-74E7-AF03-419244AE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ICustomerServices </a:t>
            </a:r>
            <a:r>
              <a:rPr lang="tr-TR">
                <a:sym typeface="Wingdings" panose="05000000000000000000" pitchFamily="2" charset="2"/>
              </a:rPr>
              <a:t> 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1999909-47FD-515D-FF32-5CBBE7E9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62151F-D58C-C538-9BA1-4BC0A6C4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95B2A0-6502-6A54-1129-93B783DA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267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CFCAB4A-C1CF-84B4-73A4-AA0E4EE16C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interface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ICustomerServices {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MODEL MAPPER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EntityToDto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(CustomerEntity customerEntity  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CustomerEntity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DtoToEntity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(CustomerDto customerDto)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CREATE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createRegister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(CustomerDto customerDto)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LIST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List&lt;CustomerDto&gt;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getAllCustomers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FIND ID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getFindByCustomerId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(Long id)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DELETE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Map&lt;String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Boolean&gt;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deleteCustomer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(Long id)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UPDATE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updateCustomer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(Long id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 customerDto)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51282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5E5CFC-E82B-91F2-43B3-48B59691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CustomerServices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389A2B8-5667-D9F7-C5E3-132812F2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D9B928F-0370-B8E0-05CD-F7C346C4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41823B-5A6A-1380-1E71-2A99461D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268</a:t>
            </a:fld>
            <a:endParaRPr lang="tr-TR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91376B82-8E13-28EC-1EEC-01E8439950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com.hamitmizrak.business.services.impl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com.hamitmizrak.bean.ModelMapperBean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com.hamitmizrak.bean.PasswordEncoderBean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com.hamitmizrak.business.dto.CustomerDto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com.hamitmizrak.business.services.ICustomerServices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com.hamitmizrak.data.entity.CustomerEntity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com.hamitmizrak.data.repository.ICustomerRepository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com.hamitmizrak.exception.HamitMizrakException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com.hamitmizrak.exception.ResourceNotFoundException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RequiredArgsConstructor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SneakyThrows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lombok.extern.log4j.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Log4j2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org.springframework.stereotype.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Service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org.springframework.transaction.annotation.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Transactional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java.util.ArrayList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java.util.HashMap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java.util.List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java.util.Map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111365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5E5CFC-E82B-91F2-43B3-48B59691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CustomerServices </a:t>
            </a:r>
            <a:r>
              <a:rPr lang="tr-TR">
                <a:sym typeface="Wingdings" panose="05000000000000000000" pitchFamily="2" charset="2"/>
              </a:rPr>
              <a:t> 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389A2B8-5667-D9F7-C5E3-132812F2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D9B928F-0370-B8E0-05CD-F7C346C4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41823B-5A6A-1380-1E71-2A99461D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269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7C81106-0320-16E4-B3E8-AFC06393F7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LOMBOK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@RequiredArgsConstructor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injection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@Log4j2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//@SneakyThrows //throws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@Service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Asıl iş yükünü yapan class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CustomerServices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ICustomerServices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INJECTION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ICustomerRepository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iCustomerRepository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final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ModelMapperBean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modelMapperBean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final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PasswordEncoderBean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passwordEncoderBean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93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B45D55-D4C3-95F0-3E69-5C7E2FBF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ED3D9E-9A6D-481C-3923-E5D9C03B8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@media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screen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min-width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900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div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33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background-color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rgb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104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175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24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</a:br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@media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screen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min-width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1200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px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div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25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tr-TR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tr-TR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background-color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tr-TR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rgb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183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224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tr-TR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180</a:t>
            </a:r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tr-TR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BD448C-F67E-60AB-840E-FA87C85E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76D5893-3414-3FA3-A7AD-FA751AE5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B1C1EC2-43A5-5EA4-35C1-E44B0008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6027954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F9978C-5B4F-A1BD-D409-E3FF9FC8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Speed Data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45A9E9-CE5B-244B-AFE9-71419240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134A8F-4F3E-ACD6-7E6E-E1732D9F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6CF8FEC-1F84-E82C-30C1-A19C7EE7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270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5F7F459-36DB-EC6A-9E08-1C5F4B760C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SPEED DATA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speedData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CustomerDto customerDto=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customerDto = CustomerDto.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.name(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"adı "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i)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.surname(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"soyadı "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i)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.email(UUID.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randomUUID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().toString().concat(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"@gmail.com"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.password(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"root"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.build()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customerDto.setPassword(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passwordEncoderBean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.passwordEncoderMethod().encode(customerDto.getPassword()))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DTO ==&gt; ENTITY Model Mapper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CustomerEntity customerEntityMapper = DtoToEntity(customerDto)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CustomerEntity customerEntityRepository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iCustomerRepository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.save(customerEntityMapper)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25080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ACAC91-7E57-9C0C-56AB-CE923EC4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DeleteAll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E85ECC-0936-0749-6E4B-3DE963CA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CB0D9A-88FB-1CFF-C0F9-7C3D92B5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0813386-FDF5-6144-511B-2C82E496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271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BE3230E-1595-CEDF-2F95-71E0C41ADF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DELETE ALL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customerAllDelete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iCustomerRepository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.deleteAll()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"Bütün veriler silindi"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28715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5E5CFC-E82B-91F2-43B3-48B59691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CustomerServices </a:t>
            </a:r>
            <a:r>
              <a:rPr lang="tr-TR">
                <a:sym typeface="Wingdings" panose="05000000000000000000" pitchFamily="2" charset="2"/>
              </a:rPr>
              <a:t> 3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389A2B8-5667-D9F7-C5E3-132812F2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D9B928F-0370-B8E0-05CD-F7C346C4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41823B-5A6A-1380-1E71-2A99461D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272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3AB76E4-E436-6AE5-BB0F-A797F86E7B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//MODEL MAPPER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EntityToDto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(CustomerEntity customerEntity)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modelMapperBean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.modelMapperMethod().map(customerEntity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CustomerEntity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DtoToEntity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(CustomerDto customerDto)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modelMapperBean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.modelMapperMethod().map(customerDto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CustomerEntity.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1908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5E5CFC-E82B-91F2-43B3-48B59691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CustomerServices </a:t>
            </a:r>
            <a:r>
              <a:rPr lang="tr-TR">
                <a:sym typeface="Wingdings" panose="05000000000000000000" pitchFamily="2" charset="2"/>
              </a:rPr>
              <a:t> 4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389A2B8-5667-D9F7-C5E3-132812F2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D9B928F-0370-B8E0-05CD-F7C346C4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41823B-5A6A-1380-1E71-2A99461D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273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688F637-F496-859A-C77C-0E1C7ECC22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CREATE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@Transactional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create,delete,update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createRegister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(CustomerDto customerDto)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(customerDto !=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Passwork Masking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customerDto.setPassword(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passwordEncoderBean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.passwordEncoderMethod().encode(customerDto.getPassword()))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DTO ==&gt; ENTITY Model Mapper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CustomerEntity customerEntityMapper = DtoToEntity(customerDto)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CustomerEntity customerEntityRepository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iCustomerRepository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.save(customerEntityMapper)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Kaydedilen verinin ID dönsün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customerDto.setId(customerEntityRepository.getId())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customerDto.setCreatedDate(customerEntityRepository.getCreatedDate())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(customerDto ==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HamitMizrakException(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"Customer Dto Null geldi"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096195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5E5CFC-E82B-91F2-43B3-48B59691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CustomerServices </a:t>
            </a:r>
            <a:r>
              <a:rPr lang="tr-TR">
                <a:sym typeface="Wingdings" panose="05000000000000000000" pitchFamily="2" charset="2"/>
              </a:rPr>
              <a:t> 5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389A2B8-5667-D9F7-C5E3-132812F2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D9B928F-0370-B8E0-05CD-F7C346C4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41823B-5A6A-1380-1E71-2A99461D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274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015289-FE2D-CC12-6441-41A126C4B9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LIST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List&lt;CustomerDto&gt;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getAllCustomers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Iterable&lt;CustomerEntity&gt; customerEntityList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iCustomerRepository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.findAll()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EntityList ==&gt; DtoList çevir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List&lt;CustomerDto&gt; entityToDtoList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ArrayList&lt;&gt;()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(CustomerEntity temp : customerEntityList)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CustomerDto customerDto = EntityToDto(temp)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entityToDtoList.add(customerDto)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entityToDtoList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86935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5E5CFC-E82B-91F2-43B3-48B59691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CustomerServices </a:t>
            </a:r>
            <a:r>
              <a:rPr lang="tr-TR">
                <a:sym typeface="Wingdings" panose="05000000000000000000" pitchFamily="2" charset="2"/>
              </a:rPr>
              <a:t> 6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389A2B8-5667-D9F7-C5E3-132812F2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D9B928F-0370-B8E0-05CD-F7C346C4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41823B-5A6A-1380-1E71-2A99461D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275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280630C-90DE-1E8C-A24C-B142C62F2C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FIND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getFindByCustomerId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(Long id)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CustomerEntity customerEntity=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(id!=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customerEntity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iCustomerRepository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.findById(id)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.orElseThrow(() -&gt;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ResourceNotFoundException(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id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nolu ID yoktur"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(id ==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 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HamitMizrakException(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"Customer Dto Null geldi"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EntityToDto(customerEntity)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36549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5E5CFC-E82B-91F2-43B3-48B59691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CustomerServices </a:t>
            </a:r>
            <a:r>
              <a:rPr lang="tr-TR">
                <a:sym typeface="Wingdings" panose="05000000000000000000" pitchFamily="2" charset="2"/>
              </a:rPr>
              <a:t> 7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389A2B8-5667-D9F7-C5E3-132812F2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D9B928F-0370-B8E0-05CD-F7C346C4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41823B-5A6A-1380-1E71-2A99461D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276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7ED5683-8E89-AC0E-B515-9A429078F8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DELETE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@Transactional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create,delete,update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Map&lt;String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Boolean&gt;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deleteCustomer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(Long id)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Map&lt;String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Boolean&gt; mapDelete 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HashMap&lt;&gt;()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FIND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 customerDto = getFindByCustomerId(id)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Dto ==&gt; Entity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CustomerEntity customerEntity = DtoToEntity(customerDto)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(customerEntity !=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iCustomerRepository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.delete(customerEntity)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mapDelete.put(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"Silindi"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Boolean.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TRUE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mapDelete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1540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7B2538-746E-E460-4F35-76523F05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CustomerServices </a:t>
            </a:r>
            <a:r>
              <a:rPr lang="tr-TR">
                <a:sym typeface="Wingdings" panose="05000000000000000000" pitchFamily="2" charset="2"/>
              </a:rPr>
              <a:t> 8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7DD0C1A-9FC9-6B93-31E1-F62950E1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864B88-28BF-A9C2-DFE4-E8DCD6B2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420C5E-D2F0-8ED0-0635-1A9FE329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277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579D749-4DD3-7787-E6E0-8CF4F1944C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UPDATE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@Transactional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create,delete,update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updateCustomer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(Long id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 customerDto)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FIND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 customerDtoFind = getFindByCustomerId(id)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Dto ==&gt; Entity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CustomerEntity customerEntity = DtoToEntity(customerDtoFind)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(customerEntity !=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customerEntity.setName(customerDto.getName())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customerEntity.setSurname(customerDto.getSurname())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customerEntity.setEmail(customerDto.getEmail())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customerEntity.setImage(customerDto.getImage())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customerEntity.setPassword(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passwordEncoderBean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.passwordEncoderMethod().encode(customerDto.getPassword()))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iCustomerRepository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.save(customerEntity)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Kaydedilen verinin ID dönsün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customerDto.setId(customerEntity.getId())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customerDto.setCreatedDate(customerEntity.getCreatedDate())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//end class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98539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118F00-09E2-C946-0F74-017E73F1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ICustomerApi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E3588D2-AA3C-DE30-3A7B-6105399B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7D9B31-63E2-D05F-33D5-5B191DF3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A5D1C62-6A25-9BDB-2019-83AECF4B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278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5AD6CF9-4C26-B69E-CD88-5762ED0D10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com.hamitmizrak.controller.api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com.hamitmizrak.business.dto.CustomerDto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org.springframework.http.ResponseEntity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java.util.List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java.util.Map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interface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ICustomerApi {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//SPEED DATA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ResponseEntity&lt;CustomerDto&gt;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speedData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DELETE ALL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ResponseEntity&lt;String&gt;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customerAllDelete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76960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AFF4AA-1EA3-8047-77C7-6943A90B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ICustomerApi </a:t>
            </a:r>
            <a:r>
              <a:rPr lang="tr-TR">
                <a:sym typeface="Wingdings" panose="05000000000000000000" pitchFamily="2" charset="2"/>
              </a:rPr>
              <a:t> 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57895A-F579-107F-848D-FD9ED812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422712E-1852-861A-54B1-16BA6212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BD759B-F7E9-66B7-4CB0-B14FA964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279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65B93B-5483-689E-EBF2-4D2FC8DB50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CREATE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ResponseEntity&lt;CustomerDto&gt;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createRegister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(CustomerDto customerDto)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LIST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ResponseEntity&lt;List&lt;CustomerDto&gt;&gt;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getAllCustomers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FIND ID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ResponseEntity&lt;?&gt;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getFindByCustomerId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(Long id)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DELETE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ResponseEntity&lt;Map&lt;String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Boolean&gt;&gt;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deleteCustomer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(Long id)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UPDATE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ResponseEntity&lt;CustomerDto&gt;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updateCustomer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(Long id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 customerDto)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059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1E8192-5A70-0442-42C6-128370A5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BOOTSTRAP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5BBDFE-C171-55E7-EA08-D75601CA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6A59F6-9DCC-B904-C69A-F1158625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C495D7-C3A5-5C6D-23A5-19B79533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28</a:t>
            </a:fld>
            <a:endParaRPr lang="tr-TR"/>
          </a:p>
        </p:txBody>
      </p:sp>
      <p:pic>
        <p:nvPicPr>
          <p:cNvPr id="7" name="Content Placeholder 11">
            <a:extLst>
              <a:ext uri="{FF2B5EF4-FFF2-40B4-BE49-F238E27FC236}">
                <a16:creationId xmlns:a16="http://schemas.microsoft.com/office/drawing/2014/main" id="{430C673F-BC33-C80F-5458-EC6AFFB60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78" y="1999785"/>
            <a:ext cx="5691859" cy="2992816"/>
          </a:xfrm>
        </p:spPr>
      </p:pic>
    </p:spTree>
    <p:extLst>
      <p:ext uri="{BB962C8B-B14F-4D97-AF65-F5344CB8AC3E}">
        <p14:creationId xmlns:p14="http://schemas.microsoft.com/office/powerpoint/2010/main" val="496699043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26C2E3-79C1-5D9C-73DD-DA82435F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CustomerApi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A9A0CB2-1279-A56B-875A-DC59052F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DB2501-0143-67A7-C2B6-294E5837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DE65B31-310F-B81A-993D-192BCF97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280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88FC0F3-E808-1B5F-CFD1-2A5B8743A2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com.hamitmizrak.controller.api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com.hamitmizrak.business.dto.CustomerDto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com.hamitmizrak.business.services.impl.CustomerServices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com.hamitmizrak.controller.ICustomerApi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com.hamitmizrak.error.ApiResult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jakarta.annotation.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PostConstruct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jakarta.validation.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Valid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RequiredArgsConstructor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lombok.extern.log4j.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Log4j2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org.springframework.http.ResponseEntity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org.springframework.web.bind.annotation.*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java.util.List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java.util.Map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92264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26C2E3-79C1-5D9C-73DD-DA82435F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CustomerApi </a:t>
            </a:r>
            <a:r>
              <a:rPr lang="tr-TR">
                <a:sym typeface="Wingdings" panose="05000000000000000000" pitchFamily="2" charset="2"/>
              </a:rPr>
              <a:t> 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A9A0CB2-1279-A56B-875A-DC59052F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DB2501-0143-67A7-C2B6-294E5837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DE65B31-310F-B81A-993D-192BCF97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281</a:t>
            </a:fld>
            <a:endParaRPr lang="tr-TR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233E339-8113-AB41-12A0-D434708817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LOMBOK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@Log4j2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@RequiredArgsConstructor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Injection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Apı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@RestController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@CrossOrigin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(origins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"http://localhost:3000"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CORS: eğer reactta package.json'da proxy yazarsam @CrossOrigin yazmasamda olur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@RequestMapping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"/customer/api/v1"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CustomerApi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ICustomerApi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ERROR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ApiResult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apiResult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@PostConstruct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@PostConstruct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springData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apiResult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ApiResult()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57793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26C2E3-79C1-5D9C-73DD-DA82435F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CustomerApi </a:t>
            </a:r>
            <a:r>
              <a:rPr lang="tr-TR">
                <a:sym typeface="Wingdings" panose="05000000000000000000" pitchFamily="2" charset="2"/>
              </a:rPr>
              <a:t> 3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A9A0CB2-1279-A56B-875A-DC59052F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DB2501-0143-67A7-C2B6-294E5837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DE65B31-310F-B81A-993D-192BCF97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282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852C149-AA5C-2F3C-C082-B1D5A3FE63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//Injection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//1.YOL =&gt; Field Injection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@Autowired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private CustomerServices customerServices;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*/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//2.YOL =&gt; Constructor Injection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private final CustomerServices customerServices;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@Autowired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public CustomerApi(CustomerServices customerServices)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this.customerServices = customerServices;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}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*/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//3.YOL =&gt; Constructor Injection (LOMBOK)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CustomerServices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customerServices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93723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264CD3-92B2-972E-2DAE-CEC62956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Speed All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AD5C81-02D0-DA56-282B-A1E45193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CD6305-0509-FB63-B04C-8EBAF836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4D21E9-B72C-7E29-6500-F5ED5A9F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283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D1DDD8-665B-8854-D726-B8323C3EA1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SPEED ALL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http://localhost:2222/customer/api/v1/speedData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"/speedData"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ResponseEntity&lt;CustomerDto&gt;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speedData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ResponseEntity.</a:t>
            </a:r>
            <a:r>
              <a:rPr kumimoji="0" lang="tr-TR" altLang="tr-TR" sz="13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ok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customerServices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.speedData())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651737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844588-5C31-22A0-934C-B5435C69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Delete All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7529886-F152-B8A9-2373-46D2A322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5CB132-7AA4-EC21-DE2A-0A83095D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8ADE85-5FDE-9F27-6D45-876A5523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284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63E75E-6E40-E440-459B-CE3C1192BD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DELETE ALL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http://localhost:2222/customer/api/v1/customerAllData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"/customerAllData"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ResponseEntity&lt;String&gt;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customerAllDelete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ResponseEntity.</a:t>
            </a:r>
            <a:r>
              <a:rPr kumimoji="0" lang="tr-TR" altLang="tr-TR" sz="13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ok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customerServices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.customerAllDelete())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84699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26C2E3-79C1-5D9C-73DD-DA82435F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CustomerApi </a:t>
            </a:r>
            <a:r>
              <a:rPr lang="tr-TR">
                <a:sym typeface="Wingdings" panose="05000000000000000000" pitchFamily="2" charset="2"/>
              </a:rPr>
              <a:t> 4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A9A0CB2-1279-A56B-875A-DC59052F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DB2501-0143-67A7-C2B6-294E5837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DE65B31-310F-B81A-993D-192BCF97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285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8734715-B294-F524-3980-5C1D86ADB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CREATE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http://localhost:2222/customer/api/v1/create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@PostMapping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(value=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"create"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ResponseEntity&lt;CustomerDto&gt;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createRegister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@Valid @RequestBody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 customerDto)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return new ResponseEntity&lt;&gt;(adminDto, HttpStatus.OK);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return  ResponseEntity.status(HttpStatus.OK).body(adminDto);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return  ResponseEntity.status(200).body(adminDto);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return  ResponseEntity.ok().body(adminDto);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ok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customerServices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.createRegister(customerDto))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599472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0B0627-0111-3885-A165-EF7CDE64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CustomerApi </a:t>
            </a:r>
            <a:r>
              <a:rPr lang="tr-TR">
                <a:sym typeface="Wingdings" panose="05000000000000000000" pitchFamily="2" charset="2"/>
              </a:rPr>
              <a:t> 5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1FDF10-9FE4-DE30-C89C-F9BBD4F6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D6ADEA-5B39-4AA1-377F-B619E2F8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BBBCB0-7985-7B6A-333C-7725266D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286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883B5F2-43C2-E5E8-D7D9-EECE706ACE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LIST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http://localhost:2222/customer/api/v1/list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"list"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ResponseEntity&lt;List&lt;CustomerDto&gt;&gt;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getAllCustomers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ok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customerServices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.getAllCustomers())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49241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0B0627-0111-3885-A165-EF7CDE64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CustomerApi </a:t>
            </a:r>
            <a:r>
              <a:rPr lang="tr-TR">
                <a:sym typeface="Wingdings" panose="05000000000000000000" pitchFamily="2" charset="2"/>
              </a:rPr>
              <a:t> 6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1FDF10-9FE4-DE30-C89C-F9BBD4F6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D6ADEA-5B39-4AA1-377F-B619E2F8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BBBCB0-7985-7B6A-333C-7725266D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287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B6B741D-E0FC-932D-A59E-E1BC1BD31B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FIND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http://localhost:2222/customer/api/v1/find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http://localhost:2222/customer/api/v1/find/0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http://localhost:2222/customer/api/v1/find/-1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http://localhost:2222/customer/api/v1/find/1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"/find"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"/find/{id}"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ResponseEntity&lt;?&gt;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getFindByCustomerId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@PathVariable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"id"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required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Long id)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(id ==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.error(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"API =&gt; 404 NOT FOUND"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//return ResponseEntity.notFound().build();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(id ==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.error(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"API =&gt; 400 BAD REQUEST"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apiResult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ApiResult(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400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"localhost:2222/customer/api/v1/register/0"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"Kötü istek"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"Bad Request"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//return ResponseEntity.badRequest().build();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badRequest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().body(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apiResult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(id &lt;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.error(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"API =&gt; 401 UNAUTHROZED"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apiResult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ApiResult.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.error(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"unAuthorized"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.message(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"Yetkisiz Giriş"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.path(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"localhost:2222/customer/api/v1/register/-1"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.status(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401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.build()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status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401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).body(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apiResult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System.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customerServices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.getFindByCustomerId(id))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ok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customerServices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.getFindByCustomerId(id))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69636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0B0627-0111-3885-A165-EF7CDE64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CustomerApi </a:t>
            </a:r>
            <a:r>
              <a:rPr lang="tr-TR">
                <a:sym typeface="Wingdings" panose="05000000000000000000" pitchFamily="2" charset="2"/>
              </a:rPr>
              <a:t> 7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1FDF10-9FE4-DE30-C89C-F9BBD4F6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D6ADEA-5B39-4AA1-377F-B619E2F8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BBBCB0-7985-7B6A-333C-7725266D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288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FFCA281-71EE-CD60-D72E-AA6858632E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DELETE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http://localhost:2222/customer/api/v1/delete/1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@DeleteMapping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"/delete"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"/delete/{id}"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ResponseEntity&lt;Map&lt;String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Boolean&gt;&gt;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deleteCustomer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@PathVariable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"id"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required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Long id)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ok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customerServices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.deleteCustomer(id))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75493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0B0627-0111-3885-A165-EF7CDE64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CustomerApi </a:t>
            </a:r>
            <a:r>
              <a:rPr lang="tr-TR">
                <a:sym typeface="Wingdings" panose="05000000000000000000" pitchFamily="2" charset="2"/>
              </a:rPr>
              <a:t> 8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1FDF10-9FE4-DE30-C89C-F9BBD4F6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D6ADEA-5B39-4AA1-377F-B619E2F8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BBBCB0-7985-7B6A-333C-7725266D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289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A7AD6DC-5D33-66DC-CAD4-DCC0CBDF2B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UPDATE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http://localhost:2222/customer/api/v1/update/1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@PutMapping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"/update"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"/update/{id}"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ResponseEntity&lt;CustomerDto&gt;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updateCustomer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@PathVariable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"id"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required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Long id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@Valid @RequestBody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 customerDto)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ok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customerServices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.updateCustomer(id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customerDto))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end update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51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E30768-ED06-26FC-D1F0-5E626778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Bootstrap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462FD7-E11B-C20A-CF40-B52845199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Bootstrap açık kaynak kodlu, ücretsiz bir CSS frameworktür.</a:t>
            </a:r>
          </a:p>
          <a:p>
            <a:r>
              <a:rPr lang="tr-TR"/>
              <a:t>Bootstrap tasarım aracıdır.</a:t>
            </a:r>
          </a:p>
          <a:p>
            <a:r>
              <a:rPr lang="tr-TR"/>
              <a:t>Bootstrap yazılımcının resim yapma sanatıdır.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7CF0BD-5D48-32C8-C2AA-81A4C222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AB3E37-72B3-54E7-3B5D-E773C620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EB6C317-58E5-99F2-369B-28DE1ED2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9856321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3FE373-D7CA-35C1-70A6-0ABF60A1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@SpringBootApplication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0893A9-BA1E-5522-FD10-71884973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19BE9C-1578-682B-7EE2-CA9C3AE1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3EE60B-95C7-0E0D-05FD-FDBA1C1E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290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744002F-737C-DF9C-93C0-08D697FF51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jakarta.annotation.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PostConstruct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org.springframework.boot.SpringApplication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org.springframework.boot.autoconfigure.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SpringBootApplication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org.springframework.boot.autoconfigure.domain.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EntityScan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org.springframework.boot.autoconfigure.security.servlet.SecurityAutoConfiguration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org.springframework.data.jpa.repository.config.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EnableJpaAuditing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org.springframework.data.jpa.repository.config.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EnableJpaRepositories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java.util.Collections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java.util.TimeZone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auditorAware icin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@EnableJpaAuditing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(auditorAwareRef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"auditorAwareMethod"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//SCAN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@EntityScan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(basePackages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"com.hamitmizrak.data.entity"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//Entity bulamadığı zaman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@EnableJpaRepositories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(basePackages =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"com.hamitmizrak.data.repository"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//Repository bulamadığı zaman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Spring Security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@SpringBootApplication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(exclude =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//SecurityAutoConfiguration.class,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org.springframework.boot.autoconfigure.security.servlet.SecurityAutoConfiguration.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org.springframework.boot.actuate.autoconfigure.security.servlet.ManagementWebSecurityAutoConfiguration.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//@SpringBootApplication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TurgutUniversitySpringAllInOneApplication {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916236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3FE373-D7CA-35C1-70A6-0ABF60A1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@SpringBootApplication </a:t>
            </a:r>
            <a:r>
              <a:rPr lang="tr-TR">
                <a:sym typeface="Wingdings" panose="05000000000000000000" pitchFamily="2" charset="2"/>
              </a:rPr>
              <a:t> 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0893A9-BA1E-5522-FD10-71884973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19BE9C-1578-682B-7EE2-CA9C3AE1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3EE60B-95C7-0E0D-05FD-FDBA1C1E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291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2AA7E7D-137D-1853-F7B9-0C2F06568A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//@SpringBootApplication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TurgutUniversitySpringAllInOneApplication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@PostConstruct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init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TimeZone.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setDefault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(TimeZone.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getTimeZone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"IST"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devtools active isActive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System.setProperty("spring.devtools.restart.enabled","true");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PORT Ayarlamak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SpringApplication app = new SpringApplication(TurgutUniversitySpringAllInOneApplication.class);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app.setDefaultProperties(Collections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        .singletonMap("server.port", "8083"));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app.run(args);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 */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//Disables headless JOptionPane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setProperty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"java.awt.headless"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"false"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SpringApplication.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(TurgutUniversitySpringAllInOneApplication.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//end PSVM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end TurgutUniversitySpringAllInOneApplication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860621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00573B-7895-0B3C-98C2-DBC111AE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CommandLineRunner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ABDED37-E862-ECCB-217B-A427C413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44F2ADB-A9D6-2A53-82C6-3E3BA504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CBE482F-B9CF-2730-D389-07C05EF0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292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550998A-7E58-99CA-6A1A-3CB5F250DE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9" y="729571"/>
            <a:ext cx="10485608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com.hamitmizrak.bean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com.hamitmizrak.business.services.ICustomerServices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RequiredArgsConstructor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lombok.extern.log4j.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Log4j2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org.springframework.boot.CommandLineRunner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org.springframework.context.annotation.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Bean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org.springframework.context.annotation.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Configuration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LOMBOK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@RequiredArgsConstructor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Injection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@Log4j2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@Configuration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CustomerCommandLineRunner {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ICustomerServices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customerServices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proje ayağa kalkar kalmaz otomatik veri eklesin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@Bean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CommandLineRunner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projectDataProcess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parametre olarak verebilirsin==&gt; ICustomerServices customerServices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 -&gt; {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customerServices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.speedData()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39979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0B0627-0111-3885-A165-EF7CDE64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Create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1FDF10-9FE4-DE30-C89C-F9BBD4F6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D6ADEA-5B39-4AA1-377F-B619E2F8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BBBCB0-7985-7B6A-333C-7725266D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293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C242F94-9827-ED61-A4B9-8957B39BFE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com.hamitmizrak.persist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PostmanDocument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CREATE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http://localhost:2222/customer/api/v1/create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POST /customer/api/v1/create HTTP/1.1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Host: localhost:2222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Content-Type: application/json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Content-Length: 121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    "name":"Hamit",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    "surname":"Mızrak",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    "email":"hamitmizrak45444@gmail.com",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    "password":"Hm123456@"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*/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50586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0B0627-0111-3885-A165-EF7CDE64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List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1FDF10-9FE4-DE30-C89C-F9BBD4F6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D6ADEA-5B39-4AA1-377F-B619E2F8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BBBCB0-7985-7B6A-333C-7725266D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294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4351759-DA68-F6FA-3F5A-B3DD7E374A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LIST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//http://localhost:2222/customer/api/v1/list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GET /customer/api/v1/list HTTP/1.1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Host: localhost:2222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*/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96150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0B0627-0111-3885-A165-EF7CDE64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Find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1FDF10-9FE4-DE30-C89C-F9BBD4F6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D6ADEA-5B39-4AA1-377F-B619E2F8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BBBCB0-7985-7B6A-333C-7725266D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295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756F6BE-B8D1-C18E-0713-8858D68387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//FIND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http://localhost:2222/customer/api/v1/find/-1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GET /customer/api/v1/find/-1 HTTP/1.1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Host: localhost:2222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*/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57860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0B0627-0111-3885-A165-EF7CDE64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Update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1FDF10-9FE4-DE30-C89C-F9BBD4F6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D6ADEA-5B39-4AA1-377F-B619E2F8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BBBCB0-7985-7B6A-333C-7725266D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296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7FB909F-1530-2C8F-ABA0-E0FB8AD968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//UPDATE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//http://localhost:2222/customer/api/v1/update/1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PUT /customer/api/v1/update/3HTTP/1.1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Host:localhost:2222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Content-Type:application/json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Content-Length:125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"name":"Hamit22",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"surname":"Mızrak22",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"email":"hamitmizrak44522@gmail.com",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"password":"Hm123456@"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*/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84978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0B0627-0111-3885-A165-EF7CDE64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Delete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1FDF10-9FE4-DE30-C89C-F9BBD4F6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D6ADEA-5B39-4AA1-377F-B619E2F8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BBBCB0-7985-7B6A-333C-7725266D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297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B8C33D2-1ED0-BC45-DA39-3EF16FF5E5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//DELETE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http://localhost:2222/customer/api/v1/delete/1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DELETE /customer/api/v1/delete/1 HTTP/1.1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Host: localhost:2222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*/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283833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6CACB8-DE89-B6BA-4388-D5027876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30A07B-EC6F-0B97-B128-03BBE0A7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4628B6-BE44-E32B-59F6-2CB888DD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89A7F1-6534-B24E-F5A6-849EAE38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B543A0-B475-AA1F-EEA6-DE1386F6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298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9980766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6CACB8-DE89-B6BA-4388-D5027876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ICustomerMvc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4628B6-BE44-E32B-59F6-2CB888DD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89A7F1-6534-B24E-F5A6-849EAE38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B543A0-B475-AA1F-EEA6-DE1386F6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299</a:t>
            </a:fld>
            <a:endParaRPr lang="tr-TR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5C46393-DBF6-FDA7-52F9-B4C719BD9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com.hamitmizrak.controller.mvc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com.hamitmizrak.business.dto.CustomerDto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org.springframework.ui.Model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org.springframework.validation.BindingResult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GetMapping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for Spring MVC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interface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ICustomerMvc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SPEEAD DATA =&gt; GET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http://localhost:2222/customer/speedData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customerSpeedDataGet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ALL DELETE =&gt; GET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http://localhost:2222/customer/customerAllData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customerAllDeleteGet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95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Java SE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HTML5 nedir ?</a:t>
            </a:r>
          </a:p>
          <a:p>
            <a:r>
              <a:rPr lang="tr-TR"/>
              <a:t>Hyper Text Markum Language:  (işaretleme dilidir)</a:t>
            </a:r>
          </a:p>
          <a:p>
            <a:endParaRPr lang="tr-TR"/>
          </a:p>
          <a:p>
            <a:r>
              <a:rPr lang="tr-TR"/>
              <a:t>işaretleme: Root / child</a:t>
            </a:r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766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5F6EDD-756F-8444-32DE-8A59DB43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navbar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942251-4913-8BC9-A07C-0B391853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74BD80-BE36-7817-B723-E2F2003F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E24371-6592-03B5-1D24-30E062D0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8DA40C9-EF32-9E34-4794-09DB24CA8B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&lt;nav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="navbar navbar-expand-md navbar-dark bg-dark fixed-top"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="container"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="navbar-brand"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Navbar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="navbar-toggler d-lg-none"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data-bs-toggle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="collapse"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data-bs-target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="#collapsibleNavId"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aria-controls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="collapsibleNavId"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aria-expanded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="false"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="Toggle navigation"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="navbar-toggler-icon"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="collapse navbar-collapse"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="collapsibleNavId"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&lt;ul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="navbar-nav me-auto mt-2 mt-lg-0"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="nav-item"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="nav-link active"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aria-current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Home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="visually-hidden"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(current)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="nav-item"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="nav-link"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data-bs-toggle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data-bs-target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="#modalId"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Register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="nav-item dropdown"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="nav-link dropdown-toggle"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="dropdownId"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data-bs-toggle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="dropdown"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aria-haspopup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aria-expanded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="false"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Dropdown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="dropdown-menu"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aria-labelledby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="dropdownId"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="dropdown-item"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Action 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="dropdown-item"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Action 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&lt;/ul&gt;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&lt;form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="d-flex my-2 my-lg-0"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&lt;input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="form-control me-sm-2"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="Search"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btn-outline-success my-2 my-sm-0"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="submit"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Search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&lt;/form&gt;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&lt;/nav&gt;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20039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4AF516-1672-7788-9550-7CAB1B35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1EC745-5562-E4D3-1966-697160F4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40381F-F86F-7F7D-E126-4F134BD2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4DA3B1-4FF8-1CE7-1D5A-DB10B66F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300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B9E81A3-9D1F-DB48-982F-F715B131AC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CREATE =&gt; GET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http://localhost:2222/customer/create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customerCreateGet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(Model model)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CREATE =&gt; POST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customerCreatePost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CustomerDto customerDto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BindingResult bindingResult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 model)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LIST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http://localhost:2222/customer/list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customerListGet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(Model model)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FIND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http://localhost:2222/customer/find/1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customerFindGet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Long 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 model)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66631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9C5737-706F-980D-FEEA-E2802952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181F74-DDAE-9F8E-9EBF-230C8DE8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E88B4FF-4A5F-1B49-8680-34D96393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09F751-AD18-2600-10AA-8072FEE9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301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14110A9-0277-10A2-61BB-218B5B4D8F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DELETE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http://localhost:2222/customer/delete/1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customerDeleteGet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Long 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 model)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UPDATE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http://localhost:2222/customer/update/1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customerUpdateGet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Long 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 model)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UPDATE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http://localhost:2222/customer/update/1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customerUpdatePost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Long 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 customerDto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BindingResult bindingResult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 model)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52765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6CACB8-DE89-B6BA-4388-D5027876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CustomerMVCImpl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4628B6-BE44-E32B-59F6-2CB888DD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89A7F1-6534-B24E-F5A6-849EAE38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B543A0-B475-AA1F-EEA6-DE1386F6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302</a:t>
            </a:fld>
            <a:endParaRPr lang="tr-TR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A01CD7BE-A077-9E97-8D7A-901C2A4A6F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com.hamitmizrak.controller.mvc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com.hamitmizrak.business.dto.CustomerDto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com.hamitmizrak.business.services.ICustomerServices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jakarta.validation.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Valid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RequiredArgsConstructor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lombok.extern.log4j.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Log4j2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org.springframework.stereotype.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Controller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org.springframework.ui.Model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org.springframework.validation.BindingResult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org.springframework.web.bind.annotation.*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java.util.List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java.util.Map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LOMBOK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@RequiredArgsConstructor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Injection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@Log4j2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Spring MVC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@Controller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@RequestMapping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"/customer"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CustomerMvcImpl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ICustomerMvc {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830103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8D6C35-BAF0-E5C0-D7BE-C454B32B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CustomerMVCImpl </a:t>
            </a:r>
            <a:r>
              <a:rPr lang="tr-TR">
                <a:sym typeface="Wingdings" panose="05000000000000000000" pitchFamily="2" charset="2"/>
              </a:rPr>
              <a:t> 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55F2E5A-FFF8-6108-96E7-4109F10E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F21E04-CB8B-6CBE-1E69-6002B089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630F9D-D4AB-F1AE-8E05-B508AA50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303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6C8DFAD-1AE7-B75F-D5F3-345233E28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8" y="1081970"/>
            <a:ext cx="10733436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LOMBOK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@RequiredArgsConstructor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Injection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@Log4j2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Spring MVC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@Controller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@RequestMapping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"/customer"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CustomerMvcImpl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ICustomerMvc {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List,Create, Delete =&gt; gelen modelAddAttributes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modelAttributesTemp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null;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Injection</a:t>
            </a:r>
            <a:b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final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ICustomerServices 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customerServices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42086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FEEC24-0E52-3271-7177-F42E18AC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CustomerMVCImpl </a:t>
            </a:r>
            <a:r>
              <a:rPr lang="tr-TR">
                <a:sym typeface="Wingdings" panose="05000000000000000000" pitchFamily="2" charset="2"/>
              </a:rPr>
              <a:t> 3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936849E-273F-3836-1813-5ADD6998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60E814-D68C-379A-8065-3C29EFB3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AA8498A-2B92-A7B7-9025-F6076FD5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304</a:t>
            </a:fld>
            <a:endParaRPr lang="tr-TR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D49BBE2-A7B8-C6C5-648D-A95ED0065A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8" y="1081970"/>
            <a:ext cx="10254872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SPEEAD DATA =&gt; GET</a:t>
            </a:r>
            <a:b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http://localhost:2222/customer/speedData</a:t>
            </a:r>
            <a:b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"/speedData"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customerSpeedDataGet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customerServices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.speedData()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modelAttributesTemp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"5 tane veri eklendi"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"redirect:/customer/list"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54604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6CACB8-DE89-B6BA-4388-D5027876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CustomerMVCImpl </a:t>
            </a:r>
            <a:r>
              <a:rPr lang="tr-TR">
                <a:sym typeface="Wingdings" panose="05000000000000000000" pitchFamily="2" charset="2"/>
              </a:rPr>
              <a:t> 4 (DeleteAll)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4628B6-BE44-E32B-59F6-2CB888DD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89A7F1-6534-B24E-F5A6-849EAE38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B543A0-B475-AA1F-EEA6-DE1386F6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305</a:t>
            </a:fld>
            <a:endParaRPr lang="tr-TR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3B6A67D-6F94-E9F7-C04D-F1C58B8F4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8" y="1297413"/>
            <a:ext cx="9639575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ALL DELETE =&gt; GET</a:t>
            </a:r>
            <a:b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http://localhost:2222/customer/customerAllData</a:t>
            </a:r>
            <a:b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"/customerAllData"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customerAllDeleteGet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customerServices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.customerAllDelete()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modelAttributesTemp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"Bütün Veriler Silindi"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"redirect:/customer/list"</a:t>
            </a: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29595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C657D0-4061-41EF-8D21-542090DC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CustomerMVCImpl </a:t>
            </a:r>
            <a:r>
              <a:rPr lang="tr-TR">
                <a:sym typeface="Wingdings" panose="05000000000000000000" pitchFamily="2" charset="2"/>
              </a:rPr>
              <a:t> 5 (Create)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D0E1FF-9712-65A1-1F58-77444021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5D6998C-A54F-D5E7-9290-91072BDF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156E26B-D1FF-7D11-01BF-FCD872C4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306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D2DCA60-BE10-AE86-84B6-684795A910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CREATE =&gt; GET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http://localhost:2222/customer/create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"/create"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customerCreateGet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(Model model)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model.addAttribute(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"customer_create"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CustomerDto())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"customer/create"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CREATE =&gt; POST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@PostMapping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"/create"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customerCreatePost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@Valid @ModelAttribute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"customer_create"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CustomerDto customerDto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BindingResult bindingResult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 model)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(bindingResult.hasErrors())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.error(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"HATA CREATED"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bindingResult)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"customer/create"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//eğer hata yoksa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model.addAttribute(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"success_create"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"Müşteri Eklendi"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customerDto)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.info(customerDto)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Services Create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customerServices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.createRegister(customerDto)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modelAttributesTemp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"Eklendi 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+customerDto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"redirect:/customer/list"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87427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E592FB-FAE8-A8C2-03B8-7D1F76B6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CustomerMVCImpl </a:t>
            </a:r>
            <a:r>
              <a:rPr lang="tr-TR">
                <a:sym typeface="Wingdings" panose="05000000000000000000" pitchFamily="2" charset="2"/>
              </a:rPr>
              <a:t> 6 (list)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31414E-E0AF-93BD-CAF0-46C96897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1C4F37F-2535-5B5B-0BD0-94DE4434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CF9EA7-7995-0BFB-D924-0C5DA32C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307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8F1FC4-2B65-FF9A-31F3-5AF54EA72B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7" y="651083"/>
            <a:ext cx="11280367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LIST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http://localhost:2222/customer/list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"/list"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customerListGet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(Model model) {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Services List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List&lt;CustomerDto&gt; list =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customerServices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.getAllCustomers()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model.addAttribute(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"customer_list"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list)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list.forEach((temp) -&gt; {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2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.println(temp)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model.addAttribute(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"model_list"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modelAttributesTemp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"customer/list"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58094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69F690-6987-DC25-0007-128E3AAE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CustomerMVCImpl </a:t>
            </a:r>
            <a:r>
              <a:rPr lang="tr-TR">
                <a:sym typeface="Wingdings" panose="05000000000000000000" pitchFamily="2" charset="2"/>
              </a:rPr>
              <a:t> 7(Find)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76B8FC-C58F-B06A-A3B6-E5A66BC9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8597387-3BE6-0CFD-B5C2-BB002340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D44465-36AA-0902-7175-60DE9AFE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308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F3E8E32-7AE5-68A1-0A1E-EE3CCF6E9B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8" y="1712912"/>
            <a:ext cx="10724890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FIND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http://localhost:2222/customer/find/1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"/find/{id}"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customerFindGet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@PathVariable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 =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"id"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Long id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 model) {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Services List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 find =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customerServices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.getFindByCustomerId(id)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model.addAttribute(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"customer_find"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find)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.println(find)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"customer/detail"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380401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9E3FEF-53F5-6073-5934-4434DECB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CustomerMVCImpl </a:t>
            </a:r>
            <a:r>
              <a:rPr lang="tr-TR">
                <a:sym typeface="Wingdings" panose="05000000000000000000" pitchFamily="2" charset="2"/>
              </a:rPr>
              <a:t> 8 (Delete)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AF141FF-45A5-6AA5-C629-5F34FA62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F7B161-C281-3F46-8DCD-125BF751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76532A-161D-3D09-59C8-2B6CEB71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309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AC7C35E-B13B-A00F-D483-0580DE65A6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8" y="1158914"/>
            <a:ext cx="10767619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DELETE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http://localhost:2222/customer/delete/1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"/delete/{id}"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customerDeleteGet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@PathVariable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 =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"id"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Long id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 model) {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Services List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Map&lt;String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Boolean&gt; mapDelete =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customerServices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.deleteCustomer(id)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model.addAttribute(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"customer_find"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mapDelete)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Ekranda Göster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modelAttributesTemp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"Silindi"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.println(mapDelete)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//return "redirect:/customer/list?sil=tamam";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"redirect:/customer/list"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17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1A553D-3018-1EA0-48C9-8405247E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carousel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0038D0-A0BD-FA61-255D-3C3CEFEC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3EE839-1E6D-656B-6250-F838F33E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05991F-623E-C71E-9B96-CBDAD2F6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16011EB-DE52-BBEA-D329-2D151F81BB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 slide"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data-bs-ride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&lt;ol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="carousel-indicators"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data-bs-target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="#carouselId"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data-bs-slide-to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="0"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="active"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aria-current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="First slide"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data-bs-target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="#carouselId"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data-bs-slide-to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="1"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="Second slide"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data-bs-target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="#carouselId"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data-bs-slide-to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="2"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="Third slide"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&lt;/ol&gt;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="carousel-inner"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="listbox"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="carousel-item active"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&lt;img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="../images/cup-of-coffee-1280537_1920.jpg"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="w-100 d-block"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alt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="First slide"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="carousel-item"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&lt;img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="../images/coffee-171653_1920.jpg"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="w-100 d-block"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alt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="Second slide"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="carousel-item"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&lt;img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="../images/cup-of-coffee-1280537_1920.jpg"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="w-100 d-block"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alt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="Third slide"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="carousel-control-prev"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data-bs-target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="#carouselId"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data-bs-slide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="prev"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="carousel-control-prev-icon"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aria-hidden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="visually-hidden"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Previous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="carousel-control-next"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data-bs-target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="#carouselId"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data-bs-slide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="next"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="carousel-control-next-icon"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aria-hidden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="visually-hidden"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Next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034672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3AE33B-1F68-5ABC-146F-C59730D3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CustomerMVCImpl </a:t>
            </a:r>
            <a:r>
              <a:rPr lang="tr-TR">
                <a:sym typeface="Wingdings" panose="05000000000000000000" pitchFamily="2" charset="2"/>
              </a:rPr>
              <a:t> 9 (Update -1)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21C76E-D1F8-F724-B147-8DB9EECD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C420F8-2674-CF6B-3FBE-1E96BD57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328A10E-6605-FD11-C812-A1810DB3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310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0AB39D4-E59A-73BE-14F0-1798E10F2D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451" y="1804381"/>
            <a:ext cx="9964315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UPDATE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http://localhost:2222/customer/update/1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@GetMapping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"/update/{id}"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customerUpdateGet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@PathVariable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 =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"id"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Long id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 model) 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CustomerDto customerDto =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customerServices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.getFindByCustomerId(id)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(customerDto !=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model.addAttribute(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"customer_update"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model.addAttribute(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"customer_update"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 +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numaralı veri yoktur"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Ekranda Göster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modelAttributesTemp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=id +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numaralı veri yoktur"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"customer/update"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512817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3AE33B-1F68-5ABC-146F-C59730D3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CustomerMVCImpl </a:t>
            </a:r>
            <a:r>
              <a:rPr lang="tr-TR">
                <a:sym typeface="Wingdings" panose="05000000000000000000" pitchFamily="2" charset="2"/>
              </a:rPr>
              <a:t> 10 (Update-2)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21C76E-D1F8-F724-B147-8DB9EECD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C420F8-2674-CF6B-3FBE-1E96BD57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328A10E-6605-FD11-C812-A1810DB3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311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0AB39D4-E59A-73BE-14F0-1798E10F2D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451" y="1065718"/>
            <a:ext cx="9964315" cy="5509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UPDATE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http://localhost:2222/customer/update/1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@PostMapping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"/update/{id}"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customerUpdatePost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@PathVariable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(name =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"id"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Long id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@Valid @ModelAttribute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"customer_update"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CustomerDto customerDto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BindingResult bindingResult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 model) 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(bindingResult.hasErrors()) 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.error(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"HATA: "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bindingResult)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return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"customer/update"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customerServices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.updateCustomer(id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customerDto)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model.addAttribute(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"success_update"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"Güncellendi"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modelAttributesTemp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=id +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Güncellendi 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+customerDto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"redirect:/customer/list"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93415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6CACB8-DE89-B6BA-4388-D5027876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list.html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4628B6-BE44-E32B-59F6-2CB888DD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89A7F1-6534-B24E-F5A6-849EAE38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B543A0-B475-AA1F-EEA6-DE1386F6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312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E9535D-A506-ABDF-1C6E-47ADF4C7A2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814" y="754764"/>
            <a:ext cx="9725033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&lt;!doctype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&lt;html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="${#locale.language}"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="http://www.thymeleaf.org"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&lt;head&gt;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&lt;title&gt;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Thymeleaf String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&lt;/title&gt;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Turkce karakter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charset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="utf-8"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responsive design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="viewport"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="width=device-width, initial-scale=1, shrink-to-fit=no"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seo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="keywords"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="html5,css3,js,jquery,bootstrap,react,javase"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="description"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="author"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font-awesome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&lt;link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="https://cdnjs.cloudflare.com/ajax/libs/font-awesome/6.1.1/css/all.min.css"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google font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&lt;link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="https://fonts.googleapis.com/css2?family=Playfair+Display:ital@1&amp;display=swap"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Bootstrap CSS v5.0.2 --&gt;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&lt;link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="https://cdn.jsdelivr.net/npm/bootstrap@5.0.2/dist/css/bootstrap.min.css"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jquery 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="https://code.jquery.com/jquery-1.12.4.js"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="https://code.jquery.com/ui/1.12.1/jquery-ui.js"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react libraries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crossorigin 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="https://unpkg.com/react@17/umd/react.development.js"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crossorigin 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="https://unpkg.com/react-dom@17/umd/react-dom.development.js"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&lt;link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="@{/css/style.css}"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="@{/js/template.js}"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dataTables CSS: paging and sorting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&lt;link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="text/css"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="https://cdn.datatables.net/v/bs4/dt-1.10.25/datatables.min.css"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&lt;/head&gt;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endParaRPr kumimoji="0" lang="tr-TR" altLang="tr-T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486968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6CACB8-DE89-B6BA-4388-D5027876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list.html </a:t>
            </a:r>
            <a:r>
              <a:rPr lang="tr-TR">
                <a:sym typeface="Wingdings" panose="05000000000000000000" pitchFamily="2" charset="2"/>
              </a:rPr>
              <a:t> 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4628B6-BE44-E32B-59F6-2CB888DD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89A7F1-6534-B24E-F5A6-849EAE38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B543A0-B475-AA1F-EEA6-DE1386F6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313</a:t>
            </a:fld>
            <a:endParaRPr lang="tr-TR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781B572-C7DB-6AFC-1ED3-9C5A01713E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&lt;body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="container"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http://localhost:2222/customer/list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="${model_list}!=null"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="alert alert-primary alert-dismissible fade show mt-5"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="alert"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="btn-close"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data-bs-dismiss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="alert"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="Close"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&lt;strong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="${model_list}"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&gt;&lt;/strong&gt;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start codes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&lt;h1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="text-primary mt-5"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&lt;/h1&gt;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="@{/customer/create}"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btn-primary"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EKLE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="@{/customer/speedData}"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btn-secondary"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Hızlı Ekle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="@{/customer/customerAllData}"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:onclick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="if(!(confirm('Bütün Verileri silmek istiyor musunuz ?'))) return false"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btn-danger"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="fa-solid fa-trash"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&lt;br&gt;&lt;br&gt;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27963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6CACB8-DE89-B6BA-4388-D5027876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list.html </a:t>
            </a:r>
            <a:r>
              <a:rPr lang="tr-TR">
                <a:sym typeface="Wingdings" panose="05000000000000000000" pitchFamily="2" charset="2"/>
              </a:rPr>
              <a:t> 3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4628B6-BE44-E32B-59F6-2CB888DD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89A7F1-6534-B24E-F5A6-849EAE38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B543A0-B475-AA1F-EEA6-DE1386F6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314</a:t>
            </a:fld>
            <a:endParaRPr lang="tr-TR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771AE2D-5902-F75B-2369-30397902A1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="${customer_list}!=null"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="container my-5"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&lt;table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="table table-hover table-striped"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="datalistregisterTable"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&lt;thead&gt;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&lt;tr&gt;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&lt;th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="text-uppercase"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="#{customer.id}"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&gt;&lt;/th&gt;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&lt;th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="text-uppercase"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="#{customer.name}"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&gt;&lt;/th&gt;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&lt;th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="text-uppercase"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="#{customer.surname}"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&gt;&lt;/th&gt;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&lt;th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="text-uppercase"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="#{customer.email}"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&gt;&lt;/th&gt;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&lt;th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="text-uppercase"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="#{customer.password}"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&gt;&lt;/th&gt;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&lt;th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="text-uppercase"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="#{customer.date}"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&gt;&lt;/th&gt;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&lt;th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="text-uppercase"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Kim Ekledi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&lt;/th&gt;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&lt;th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="text-uppercase"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Kim Günledi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&lt;/th&gt;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&lt;th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="text-uppercase"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="#{customer.update}"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&gt;&lt;/th&gt;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&lt;th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="text-uppercase"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="#{customer.show}"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&gt;&lt;/th&gt;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&lt;th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="text-uppercase"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="#{customer.delete}"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&gt;&lt;/th&gt;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&lt;/tr&gt;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&lt;/thead&gt;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162475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6CACB8-DE89-B6BA-4388-D5027876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list.html </a:t>
            </a:r>
            <a:r>
              <a:rPr lang="tr-TR">
                <a:sym typeface="Wingdings" panose="05000000000000000000" pitchFamily="2" charset="2"/>
              </a:rPr>
              <a:t> 3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4628B6-BE44-E32B-59F6-2CB888DD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89A7F1-6534-B24E-F5A6-849EAE38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B543A0-B475-AA1F-EEA6-DE1386F6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315</a:t>
            </a:fld>
            <a:endParaRPr lang="tr-TR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4ACC708-AB4F-88B8-7D42-65F695A850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&lt;tbody&gt;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&lt;tr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="${cust.id&gt;0}"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:each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="cust:${customer_list}"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&lt;td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="${cust.id}"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&gt;&lt;/td&gt;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&lt;td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="${cust.name}"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&gt;&lt;/td&gt;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&lt;td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="${cust.surname}"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&gt;&lt;/td&gt;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&lt;td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="${cust.email}"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&gt;&lt;/td&gt;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&lt;td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="${cust.password}"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&gt;&lt;/td&gt;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&lt;td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="${cust.systemDate}"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&gt;&lt;/td&gt;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&lt;td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="${cust.createdBy}"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&gt;&lt;/td&gt;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&lt;td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="${cust.updateBy}"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&gt;&lt;/td&gt;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&lt;td&gt;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btn-primary"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="@{/customer/update/{id}(id=${cust.id})}"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="fa-solid fa-wrench"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&lt;/td&gt;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&lt;td&gt;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btn-success"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="@{/customer/find/{id}(id=${cust.id})}"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="fa-solid fa-eye btn-sm"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&lt;/td&gt;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&lt;td&gt;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&lt;a th:href="@{/customer/delete/{id}(id=${cust.id})}" th:onclick="if(!(confirm('silmek istiyor musunuz ?'))) return false" class="btn btn-danger"&gt;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&lt;i class="fa-solid fa-trash"&gt;&lt;/i&gt;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&lt;/td&gt;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&lt;td&gt;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btn-danger"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:onclick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="'deleteSweetAlertRegister(\'/customer/delete/' + ${cust.id} +'\')'"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="fa-solid fa-trash-can"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&lt;/td&gt;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&lt;/tr&gt;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&lt;/tbody&gt;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&lt;/table&gt;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56879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6CACB8-DE89-B6BA-4388-D5027876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list.html </a:t>
            </a:r>
            <a:r>
              <a:rPr lang="tr-TR">
                <a:sym typeface="Wingdings" panose="05000000000000000000" pitchFamily="2" charset="2"/>
              </a:rPr>
              <a:t> 4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4628B6-BE44-E32B-59F6-2CB888DD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89A7F1-6534-B24E-F5A6-849EAE38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B543A0-B475-AA1F-EEA6-DE1386F6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316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81DE23B-35F1-4DAA-4DD6-337BEEC9F6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8" y="1635968"/>
            <a:ext cx="9178731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dataTables JS: paging and sorting --&gt;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="https://ajax.googleapis.com/ajax/libs/jquery/3.5.1/jquery.min.js"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="text/javascript"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="https://cdn.datatables.net/v/bs4/dt-1.10.25/datatables.min.js"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&lt;script&gt;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ready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"#datalistregisterTable"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).DataTable({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'aoColumnDefs'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[{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'bSortable'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false,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'aTargets'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[-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 1st one, start by the right */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}]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})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&lt;/script&gt;</a:t>
            </a:r>
            <a:endParaRPr kumimoji="0" lang="tr-TR" altLang="tr-T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432748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6CACB8-DE89-B6BA-4388-D5027876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list.html </a:t>
            </a:r>
            <a:r>
              <a:rPr lang="tr-TR">
                <a:sym typeface="Wingdings" panose="05000000000000000000" pitchFamily="2" charset="2"/>
              </a:rPr>
              <a:t> 5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4628B6-BE44-E32B-59F6-2CB888DD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89A7F1-6534-B24E-F5A6-849EAE38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B543A0-B475-AA1F-EEA6-DE1386F6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317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A5B8B2D-6599-2DD5-93EE-A813F3389E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8" y="612611"/>
            <a:ext cx="10195051" cy="53399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ends codes --&gt;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="https://cdn.jsdelivr.net/npm/@popperjs/core@2.9.2/dist/umd/popper.min.js"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="https://cdn.jsdelivr.net/npm/bootstrap@5.0.2/dist/js/bootstrap.min.js"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 Sweet Alert --&gt;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="https://unpkg.com/sweetalert/dist/sweetalert.min.js"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="text/javascript"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deleteSweetAlertRegister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(url) {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swal({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title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"Silmek istediğinizden emin misiniz?"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"Silindikten sonra tekrar geri alınamaz."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icon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"warning"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buttons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[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"İptal"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"Sil"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dangerMode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then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((willDelete) =&gt; {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(willDelete) {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swal(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"Kayıt başarılı bir şekilde silindi."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icon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"success"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tr-TR" altLang="tr-TR" sz="11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window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location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href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url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swal(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"İptal edildi."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icon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"warning"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})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&lt;/script&gt;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&lt;/body&gt;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&lt;/html&gt;</a:t>
            </a:r>
            <a:endParaRPr kumimoji="0" lang="tr-TR" altLang="tr-T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31217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6CACB8-DE89-B6BA-4388-D5027876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detail.html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4628B6-BE44-E32B-59F6-2CB888DD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89A7F1-6534-B24E-F5A6-849EAE38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B543A0-B475-AA1F-EEA6-DE1386F6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318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28FE4C9-3796-8769-E7FA-D48B0CA833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3678" y="648070"/>
            <a:ext cx="10206195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&lt;!doctype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&lt;html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:lang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="${#locale.language}"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="http://www.thymeleaf.org"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&lt;head&gt;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&lt;title&gt;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Thymeleaf String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&lt;/title&gt;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Turkce karakter --&gt;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charset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="utf-8"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responsive design --&gt;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="viewport"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="width=device-width, initial-scale=1, shrink-to-fit=no"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seo --&gt;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="keywords"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="html5,css3,js,jquery,bootstrap,react,javase"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&lt;meta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="description"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=""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&lt;meta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="author"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=""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font-awesome --&gt;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&lt;link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="https://cdnjs.cloudflare.com/ajax/libs/font-awesome/6.1.1/css/all.min.css"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google font --&gt;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&lt;link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="https://fonts.googleapis.com/css2?family=Playfair+Display:ital@1&amp;display=swap"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Bootstrap CSS v5.0.2 --&gt;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&lt;link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="https://cdn.jsdelivr.net/npm/bootstrap@5.0.2/dist/css/bootstrap.min.css"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jquery  --&gt;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="https://code.jquery.com/jquery-1.12.4.js"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="https://code.jquery.com/ui/1.12.1/jquery-ui.js"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react libraries --&gt;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crossorigin src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="https://unpkg.com/react@17/umd/react.development.js"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crossorigin src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="https://unpkg.com/react-dom@17/umd/react-dom.development.js"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&lt;link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:href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="@{/css/style.css}"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:src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="@{/js/template.js}"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&lt;/head&gt;</a:t>
            </a:r>
            <a:endParaRPr kumimoji="0" lang="tr-TR" altLang="tr-T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889236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6CACB8-DE89-B6BA-4388-D5027876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detail.html </a:t>
            </a:r>
            <a:r>
              <a:rPr lang="tr-TR">
                <a:sym typeface="Wingdings" panose="05000000000000000000" pitchFamily="2" charset="2"/>
              </a:rPr>
              <a:t> 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4628B6-BE44-E32B-59F6-2CB888DD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89A7F1-6534-B24E-F5A6-849EAE38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B543A0-B475-AA1F-EEA6-DE1386F6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319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AC49334-95ED-BBD8-1452-69AF7444E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8" y="651083"/>
            <a:ext cx="11758932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&lt;body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="container bg-dark text-dark"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start codes --&gt;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&lt;a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:href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="@{/customer/list}"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btn-primary"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 List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&lt;h1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="text-primary"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DETAILS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&lt;/h1&gt;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&lt;div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="card text-center"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style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width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18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rem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&lt;img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="card-img-top"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="..."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alt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="Card image cap"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&lt;div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="card-body"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&lt;h5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="${customer_find.id}"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="card-title"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&gt;&lt;/h5&gt;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&lt;p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="${customer_find.name}"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="card-text"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&gt;&lt;/p&gt;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&lt;p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="${customer_find.surname}"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="card-text"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&gt;&lt;/p&gt;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&lt;p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="${customer_find.email}"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="card-text"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&gt;&lt;/p&gt;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&lt;p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="${customer_find.password}"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="card-text"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&gt;&lt;/p&gt;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&lt;p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="${customer_find.createdDate}"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="card-text"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&gt;&lt;/p&gt;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&lt;a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btn-primary"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Go somewhere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&lt;/div&gt;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&lt;/div&gt;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ends codes --&gt;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="https://cdn.jsdelivr.net/npm/@popperjs/core@2.9.2/dist/umd/popper.min.js"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="https://cdn.jsdelivr.net/npm/bootstrap@5.0.2/dist/js/bootstrap.min.js"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&lt;/body&gt;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&lt;/html&gt;</a:t>
            </a:r>
            <a:endParaRPr kumimoji="0" lang="tr-TR" altLang="tr-T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50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35878A-B07E-6C38-3BE8-3A71D20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breadcrumb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D6DDD9-0E27-49BF-4719-B0991A2B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6246F4-7A6C-0612-A4A7-51BE1BBA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59C140-CAF0-A599-E947-77B3E01F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FDAF33B-982C-C241-82AD-2404AD2BB4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&lt;nav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="breadcrumb"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="breadcrumb-item"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="breadcrumb-item"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Sub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="breadcrumb-item active"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aria-current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Active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&lt;/nav&gt;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57527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6B0D28-8FFD-43AD-8FAF-07EBA500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create.html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55DC9E-70B8-48EB-BAC4-9B17649B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07E5D07-CCC4-13E6-655D-9B5FD33D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8CE11E-5E43-156E-073F-940BF4EE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320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581A30B-40B4-FBA7-01A4-FB9D35AEEC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3678" y="648070"/>
            <a:ext cx="9368707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&lt;!doctype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&lt;html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:lang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="${#locale.language}"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="http://www.thymeleaf.org"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&lt;head&gt;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&lt;title&gt;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Thymeleaf String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&lt;/title&gt;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Turkce karakter --&gt;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charset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="utf-8"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responsive design --&gt;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="viewport"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="width=device-width, initial-scale=1, shrink-to-fit=no"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seo --&gt;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="keywords"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="html5,css3,js,jquery,bootstrap,react,javase"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&lt;meta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="description"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&lt;meta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="author"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font-awesome --&gt;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&lt;link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="https://cdnjs.cloudflare.com/ajax/libs/font-awesome/6.1.1/css/all.min.css"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google font --&gt;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&lt;link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="https://fonts.googleapis.com/css2?family=Playfair+Display:ital@1&amp;display=swap"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Bootstrap CSS v5.0.2 --&gt;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&lt;link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="https://cdn.jsdelivr.net/npm/bootstrap@5.0.2/dist/css/bootstrap.min.css"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jquery  --&gt;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="https://code.jquery.com/jquery-1.12.4.js"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="https://code.jquery.com/ui/1.12.1/jquery-ui.js"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react libraries --&gt;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crossorigin src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="https://unpkg.com/react@17/umd/react.development.js"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crossorigin src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="https://unpkg.com/react-dom@17/umd/react-dom.development.js"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&lt;link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:href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="@{/css/style.css}"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:src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="@{/js/template.js}"</a:t>
            </a: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5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&lt;/head&gt;</a:t>
            </a:r>
            <a:endParaRPr kumimoji="0" lang="tr-TR" altLang="tr-TR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80181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6B0D28-8FFD-43AD-8FAF-07EBA500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create.html </a:t>
            </a:r>
            <a:r>
              <a:rPr lang="tr-TR">
                <a:sym typeface="Wingdings" panose="05000000000000000000" pitchFamily="2" charset="2"/>
              </a:rPr>
              <a:t> 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55DC9E-70B8-48EB-BAC4-9B17649B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07E5D07-CCC4-13E6-655D-9B5FD33D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8CE11E-5E43-156E-073F-940BF4EE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321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C9BDDE4-3E62-C0CC-FCC8-6E67DC9ECD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9410" y="431985"/>
            <a:ext cx="9930132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&lt;body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="container"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&lt;a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:href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="@{/customer/list}"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btn-primary"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 List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start codes --&gt;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&lt;h1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="text-primary"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CREATE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&lt;/h1&gt;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="container"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&lt;div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="row"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&lt;h1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="text-uppercase mt-5 mb-3"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Üye Kayıt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&lt;/h1&gt;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&lt;form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:action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="@{/customer/create}"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:object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="${customer_create}"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method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="post"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&lt;div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="col-md col-sm"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&lt;div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="form-group mb-4"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&lt;input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="form-control"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1400">
                <a:solidFill>
                  <a:srgbClr val="A5C261"/>
                </a:solidFill>
                <a:latin typeface="JetBrains Mono"/>
              </a:rPr>
              <a:t>                  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="Adı"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autofocus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           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="name"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="name"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           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:field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="*{name}"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&lt;span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="text-danger"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:if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="${#fields.hasErrors('name')}"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          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:errors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="*{name}"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&gt;&lt;/span&gt;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&lt;/div&gt;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&lt;/div&gt;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&lt;div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="col-md col-sm"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&lt;div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="form-group mb-4"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&lt;input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="form-control"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="soyadı"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="surname"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           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="surname"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:field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="*{surname}"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&lt;span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="text-danger"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:if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="${#fields.hasErrors('surname')}"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          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:errors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="*{surname}"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&gt;&lt;/span&gt;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&lt;/div&gt;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&lt;/div&gt;</a:t>
            </a:r>
            <a:endParaRPr kumimoji="0" lang="tr-TR" altLang="tr-T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707606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6B0D28-8FFD-43AD-8FAF-07EBA500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create.html </a:t>
            </a:r>
            <a:r>
              <a:rPr lang="tr-TR">
                <a:sym typeface="Wingdings" panose="05000000000000000000" pitchFamily="2" charset="2"/>
              </a:rPr>
              <a:t> 3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55DC9E-70B8-48EB-BAC4-9B17649B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07E5D07-CCC4-13E6-655D-9B5FD33D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8CE11E-5E43-156E-073F-940BF4EE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322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E1B1CE7-9013-4890-FFAA-DE0B7B0A61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9" y="736844"/>
            <a:ext cx="9639574" cy="56938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="col-md col-sm"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&lt;div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="form-group mb-4"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&lt;input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="form-control"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="Email"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="email"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="email"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           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:field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="*{email}"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&lt;span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="text-danger"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:if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="${#fields.hasErrors('email')}"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:errors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="*{email}"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&gt;&lt;/span&gt;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&lt;/div&gt;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&lt;/div&gt;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&lt;div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="col-md col-sm"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&lt;div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="form-group mb-4"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&lt;input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="form-control"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="password"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="password"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="password"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           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:field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="*{password}"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&lt;span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="text-danger"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:if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="${#fields.hasErrors('password')}"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:errors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="*{password}"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&gt;&lt;/span&gt;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&lt;/div&gt;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&lt;/div&gt;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&lt;div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="col-md col-sm"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&lt;div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="form-group mb-4"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&lt;button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="reset"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btn-warning"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Temizle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&lt;/button&gt;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&lt;button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="submit"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btn-primary"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Gönder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&lt;/button&gt;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&lt;/div&gt;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&lt;/div&gt;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&lt;/form&gt;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&lt;/div&gt;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endParaRPr kumimoji="0" lang="tr-TR" altLang="tr-T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452280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6B0D28-8FFD-43AD-8FAF-07EBA500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create.html </a:t>
            </a:r>
            <a:r>
              <a:rPr lang="tr-TR">
                <a:sym typeface="Wingdings" panose="05000000000000000000" pitchFamily="2" charset="2"/>
              </a:rPr>
              <a:t> 4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55DC9E-70B8-48EB-BAC4-9B17649B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07E5D07-CCC4-13E6-655D-9B5FD33D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8CE11E-5E43-156E-073F-940BF4EE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323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54F820E-7E5E-B0EF-D5CA-1F77868FBB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ends codes --&gt;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="https://cdn.jsdelivr.net/npm/@popperjs/core@2.9.2/dist/umd/popper.min.js"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="https://cdn.jsdelivr.net/npm/bootstrap@5.0.2/dist/js/bootstrap.min.js"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&lt;/body&gt;</a:t>
            </a:r>
            <a:b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&lt;/html&gt;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99536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ADDCFB-D360-7079-4DF8-FEDFD62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update.html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612967-0281-B55C-31FF-D3384B2B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005D384-214D-3805-1778-120B1215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1DFDDA-7998-2CD2-8350-BEFE8EF1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324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D6215E5-1555-69F3-CA88-449DB969DD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&lt;!doctype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&lt;html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="${#locale.language}"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="http://www.thymeleaf.org"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&lt;head&gt;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&lt;title&gt;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Thymeleaf String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&lt;/title&gt;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Turkce karakter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charset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="utf-8"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responsive design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="viewport"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="width=device-width, initial-scale=1, shrink-to-fit=no"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seo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="keywords"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="html5,css3,js,jquery,bootstrap,react,javase"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="description"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="author"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font-awesome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&lt;link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="https://cdnjs.cloudflare.com/ajax/libs/font-awesome/6.1.1/css/all.min.css"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google font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&lt;link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="https://fonts.googleapis.com/css2?family=Playfair+Display:ital@1&amp;display=swap"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Bootstrap CSS v5.0.2 --&gt;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&lt;link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="https://cdn.jsdelivr.net/npm/bootstrap@5.0.2/dist/css/bootstrap.min.css"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jquery 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="https://code.jquery.com/jquery-1.12.4.js"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="https://code.jquery.com/ui/1.12.1/jquery-ui.js"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react libraries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crossorigin 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="https://unpkg.com/react@17/umd/react.development.js"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crossorigin 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="https://unpkg.com/react-dom@17/umd/react-dom.development.js"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&lt;link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="@{/css/style.css}"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="@{/js/template.js}"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&lt;/head&gt;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2192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ADDCFB-D360-7079-4DF8-FEDFD62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update.html </a:t>
            </a:r>
            <a:r>
              <a:rPr lang="tr-TR">
                <a:sym typeface="Wingdings" panose="05000000000000000000" pitchFamily="2" charset="2"/>
              </a:rPr>
              <a:t> 2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612967-0281-B55C-31FF-D3384B2B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005D384-214D-3805-1778-120B1215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1DFDDA-7998-2CD2-8350-BEFE8EF1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325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BC27F9F-5071-1CDD-5396-5016D2B107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8" y="612611"/>
            <a:ext cx="10024135" cy="53399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&lt;body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="container"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&lt;a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:href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="@{/customer/list}"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btn-primary"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 List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start codes --&gt;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&lt;h1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="text-primary"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UPDATE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&lt;/h1&gt;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="container"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&lt;div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="row"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&lt;h1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="text-uppercase mt-5 mb-3"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Üye Güncelle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&lt;/h1&gt;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&lt;form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:action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="@{/customer/update/{id}(id=${customer_update.id})}"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:object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="${customer_update}"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:method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="post"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&lt;div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="col-md col-sm"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&lt;div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="form-group mb-4"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&lt;input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="text"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="form-control" 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       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="Adı"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autofocus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       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="name"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="name" 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       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:field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="*{name}"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&lt;span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="text-danger"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:if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="${#fields.hasErrors('name')}"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      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:errors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="*{name}"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&gt;&lt;/span&gt;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&lt;/div&gt;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&lt;/div&gt;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&lt;div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="col-md col-sm"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&lt;div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="form-group mb-4"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&lt;input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="text"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="form-control" 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       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="soyadı"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="surname"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       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="surname"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:field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="*{surname}"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&lt;span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="text-danger"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:if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="${#fields.hasErrors('surname')}"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      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:errors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="*{surname}"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&gt;&lt;/span&gt;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&lt;/div&gt;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&lt;/div&gt;</a:t>
            </a:r>
            <a:endParaRPr kumimoji="0" lang="tr-TR" altLang="tr-T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292957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ADDCFB-D360-7079-4DF8-FEDFD62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update.html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612967-0281-B55C-31FF-D3384B2B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005D384-214D-3805-1778-120B1215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1DFDDA-7998-2CD2-8350-BEFE8EF1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326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6C3309F-2F7D-2737-AB94-3037CB1D9E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7" y="651083"/>
            <a:ext cx="8833283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="col-md col-sm"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&lt;div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="form-group mb-4"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&lt;input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="text"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="form-control"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       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="Email"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="email"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="email"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       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:field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="*{email}"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&lt;span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="text-danger"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:if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="${#fields.hasErrors('email')}"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:errors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="*{email}"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&gt;&lt;/span&gt;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&lt;/div&gt;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&lt;/div&gt;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&lt;div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="col-md col-sm"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&lt;div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="form-group mb-4"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&lt;input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="text"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="form-control"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       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="password"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="password"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="password"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       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:field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="*{password}"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&lt;span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="text-danger"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:if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="${#fields.hasErrors('password')}"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:errors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="*{password}"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&gt;&lt;/span&gt;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&lt;/div&gt;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&lt;/div&gt;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&lt;div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="col-md col-sm"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&lt;div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="form-group mb-4"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&lt;button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="reset"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btn-warning"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Temizle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&lt;/button&gt;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   &lt;button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="submit"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btn-primary"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Gönder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&lt;/button&gt;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&lt;/div&gt;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&lt;/div&gt;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&lt;/form&gt;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&lt;/div&gt;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endParaRPr kumimoji="0" lang="tr-TR" altLang="tr-T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962558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ADDCFB-D360-7079-4DF8-FEDFD62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update.html </a:t>
            </a:r>
            <a:r>
              <a:rPr lang="tr-TR">
                <a:sym typeface="Wingdings" panose="05000000000000000000" pitchFamily="2" charset="2"/>
              </a:rPr>
              <a:t> 1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612967-0281-B55C-31FF-D3384B2B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005D384-214D-3805-1778-120B1215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1DFDDA-7998-2CD2-8350-BEFE8EF1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327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3F65F06-6889-5F07-382F-465F182554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8" y="2543908"/>
            <a:ext cx="10015589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ends codes --&gt;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="https://cdn.jsdelivr.net/npm/@popperjs/core@2.9.2/dist/umd/popper.min.js"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="https://cdn.jsdelivr.net/npm/bootstrap@5.0.2/dist/js/bootstrap.min.js"</a:t>
            </a: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&lt;/body&gt;</a:t>
            </a: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&lt;/html&gt;</a:t>
            </a:r>
            <a:endParaRPr kumimoji="0" lang="tr-TR" altLang="tr-T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183305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42E56A-A9AF-0A6A-B81C-1BF9566E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9FCDB6-F1CA-0C12-601E-F5F7C8F6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8568A0-54FC-D43B-08C8-4A7CA593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B71CF5-08CF-F985-07EC-4B0AF907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328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0F93415-609F-C59A-907F-73021DAC81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&lt;!doctype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&lt;html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="${#locale.language}"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="http://www.thymeleaf.org"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&lt;head&gt;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&lt;title&gt;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Thymeleaf String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&lt;/title&gt;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Turkce karakter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charset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="utf-8"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responsive design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="viewport"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="width=device-width, initial-scale=1, shrink-to-fit=no"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seo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="keywords"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="html5,css3,js,jquery,bootstrap,react,javase"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="description"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="author"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font-awesome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&lt;link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="https://cdnjs.cloudflare.com/ajax/libs/font-awesome/6.1.1/css/all.min.css"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google font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&lt;link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="https://fonts.googleapis.com/css2?family=Playfair+Display:ital@1&amp;display=swap"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Bootstrap CSS v5.0.2 --&gt;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&lt;link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="https://cdn.jsdelivr.net/npm/bootstrap@5.0.2/dist/css/bootstrap.min.css"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jquery 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="https://code.jquery.com/jquery-1.12.4.js"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="https://code.jquery.com/ui/1.12.1/jquery-ui.js"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react libraries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crossorigin 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="https://unpkg.com/react@17/umd/react.development.js"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crossorigin 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="https://unpkg.com/react-dom@17/umd/react-dom.development.js"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&lt;link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="@{/css/style.css}"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="@{/js/template.js}"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&lt;/head&gt;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123989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82AE27-AECE-8D44-7058-2777CD45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58902D-F751-DF1E-2FFD-C1A6C3A9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522828D-96C2-19DD-74EA-6BD0F615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A030D0-4FC8-F5E1-81DA-DD81E65B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329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5CE54D1-2083-3BB7-C0F1-4E5B0C9124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&lt;body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="container"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start codes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&lt;h1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="text-primary"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&lt;/h1&gt;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="${admin_logout}"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&gt;&lt;/p&gt;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="@{/customer/list}"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btn-primary"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 List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ends codes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="https://cdn.jsdelivr.net/npm/@popperjs/core@2.9.2/dist/umd/popper.min.js"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="https://cdn.jsdelivr.net/npm/bootstrap@5.0.2/dist/js/bootstrap.min.js"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&lt;/body&gt;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&lt;/html&gt;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713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B9E3D7-3919-8077-A0DC-619C9A26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alert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62D8D5B-E01D-155A-EE40-070A6347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24F493-4E57-AE17-E4EE-A9167F70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43F26B-6045-1270-520F-42D36A78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1E84E83-2AA7-89E3-D472-92C1FE7B6D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="alert alert-secondary alert-dismissible fade show"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="alert"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="btn-close"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data-bs-dismiss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="alert"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="Close"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&lt;strong&gt;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Holy guacamole!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&lt;/strong&gt;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You should check in on some of those fields below.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87434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7BE401-64B0-3CE9-0F37-844B1D3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735647-95A1-E1AF-2FB6-DE306EC7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4C109E-3C73-8312-91A0-F1EED653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BCD42A-1A63-554E-F4BD-3A254C33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F2DA7D-B45C-7784-4828-C07FFA04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6163969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2255D0-234A-D70C-27FF-213ADD4C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Spring Security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7903BCF-465F-8FA9-599E-6BE8D927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073ED9-FAD8-8071-E903-1FDD341E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1DA255-0AC8-B45D-A750-79E4140D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331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1D83375-6C5D-F76F-6F0C-F76D78DAE7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&lt;!--security--&gt;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spring-boot-starter-security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&lt;groupId&gt;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org.springframework.security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&lt;/groupId&gt;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&lt;artifactId&gt;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spring-security-test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&lt;/artifactId&gt;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&lt;scope&gt;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&lt;/scope&gt;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&lt;/dependency&gt;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760115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748A07-F26E-BA2C-BF7B-79F728AE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application.properties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AAF397B-2A69-BE70-0E69-56B37C1F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4DDE37D-01DF-D4B3-BC51-3455A785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96C6C9D-58EE-5F3B-E1AA-6DA1931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332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E6BE49E-4A63-E60F-FF35-6C20556621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########################################################################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### Spring Security  ############################################################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Security 1.YOL KAPATMAK (@SpringBootApplication kapatmak istersek)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@SpringBootApplication(exclude = {SecurityAutoConfiguration.class}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Security 2.YOL KAPATMAk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spring.autoconfigure.exclude=org.springframework.boot.autoconfigure.security.SecurityAutoConfiguration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WebSecurity için kullanacağım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spring.security.user.name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hamitmizrak@gmail.com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spring.security.user.password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root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spring.security.user.roles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ADMIN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securityConfigurations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.formLogin()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.loginPage("/login")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.usernameParameter("username")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.passwordParameter("password")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97982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E1A68C-D995-2E82-89D9-411F35A7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@SpringBootApplication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4B5640-9D9F-9BE9-5147-04602501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F4AAE99-559F-C39F-2B9D-575836FE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4D3D8D-F371-F2D2-D850-4A612D10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333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074B91E-4A58-9B70-F240-18C5DAA179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Spring Security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@SpringBootApplication(exclude =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//SecurityAutoConfiguration.class,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org.springframework.boot.autoconfigure.security.servlet.SecurityAutoConfiguration.class,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org.springframework.boot.actuate.autoconfigure.security.servlet.ManagementWebSecurityAutoConfiguration.class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*/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@SpringBootApplication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TurgutUniversitySpringAllInOneApplication {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5613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637943-0A56-4126-2A52-2EE6493B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SecurityMvc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68944A-6DD0-37EB-F16C-40C3B650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51AC3E-8DF9-5BA0-FB2A-300A20C6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C92665-079D-5E3C-3D2C-3F3FE02D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334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C7E583C-6E70-3352-6E17-FDBDE7207E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com.hamitmizrak.controller.mvc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jakarta.servlet.http.HttpServletRequest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jakarta.servlet.http.HttpServletResponse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org.springframework.security.core.Authentication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org.springframework.security.core.context.SecurityContextHolder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org.springframework.security.web.authentication.logout.SecurityContextLogoutHandler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org.springframework.stereotype.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Controller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org.springframework.ui.Model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org.springframework.web.bind.annotation.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GetMapping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@Controller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SecurityMvc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HOME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http://localhost:2222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http://localhost:2222/home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"/home"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homePage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"index"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347667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D7A747-5A54-AD46-3F11-A86F3CE6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logout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D3023FD-2C0D-A235-6EB1-E5A6C932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4E66C0-DF7E-E849-6CE3-3E24D02B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C09E30-677C-C726-D206-E9D92F15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335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D9C21A2-5C8F-E370-F966-838005B88E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LOGOUT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 http://localhost:2222/logout44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"/logout44"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logoutPage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(HttpServletRequest request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HttpServletResponse response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 model){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//sistemdeki kullanıcı ismini Session ile almalısın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//sayfaya giriş yapmış userlar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Authentication authentication= SecurityContextHolder.</a:t>
            </a:r>
            <a:r>
              <a:rPr kumimoji="0" lang="tr-TR" altLang="tr-TR" sz="11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getContext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().getAuthentication()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(authentication!=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&amp;&amp; authentication.isAuthenticated()) {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.println(authentication)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.println(authentication.getName())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.println(authentication.getPrincipal())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new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SecurityContextLogoutHandler().logout(request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authentication)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model.addAttribute(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"admin_logout"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"Sistemden çıkış yapıldı"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model.addAttribute(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"admin_logout"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"Sistemden çıkış yapılmadı !!!!"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"/logout"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//end class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522801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EF1C64-F936-0701-EB00-9A592F10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C2D9CA-3187-02A5-EB77-F4A71B4F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5AFDEB-FED4-F25F-7918-6F44097A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009AF6-0D46-9294-069E-BB0889D9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336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9946B3-0280-5227-9222-2DD051DEFC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&lt;!doctype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html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&lt;html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="${#locale.language}"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="http://www.thymeleaf.org"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&lt;head&gt;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&lt;title&gt;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Thymeleaf String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&lt;/title&gt;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Turkce karakter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charset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="utf-8"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responsive design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="viewport"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="width=device-width, initial-scale=1, shrink-to-fit=no"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seo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="keywords"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="html5,css3,js,jquery,bootstrap,react,javase"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="description"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&lt;meta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="author"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content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font-awesome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&lt;link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="https://cdnjs.cloudflare.com/ajax/libs/font-awesome/6.1.1/css/all.min.css"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google font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&lt;link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="https://fonts.googleapis.com/css2?family=Playfair+Display:ital@1&amp;display=swap"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Bootstrap CSS v5.0.2 --&gt;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&lt;link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="https://cdn.jsdelivr.net/npm/bootstrap@5.0.2/dist/css/bootstrap.min.css"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jquery 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="https://code.jquery.com/jquery-1.12.4.js"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="https://code.jquery.com/ui/1.12.1/jquery-ui.js"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react libraries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crossorigin 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="https://unpkg.com/react@17/umd/react.development.js"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crossorigin 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="https://unpkg.com/react-dom@17/umd/react-dom.development.js"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&lt;link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="stylesheet"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="@{/css/style.css}"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="@{/js/template.js}"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&lt;/head&gt;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&lt;body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="container"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253041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4BD5C0-4EBF-1D97-83AD-200CD406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A8817FB-5B7B-0803-C577-E862D241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CB04F4-671D-E46A-FE71-CD91F491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437A40-3B17-1B1E-8E72-4913353A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337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AC08798-B718-E8CE-3F80-E6B0747660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&lt;body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="container"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start codes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&lt;h1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="text-primary"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&lt;/h1&gt;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="${admin_logout}"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&gt;&lt;/p&gt;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="@{/customer/list}"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btn-primary"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Customer List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ends codes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="https://cdn.jsdelivr.net/npm/@popperjs/core@2.9.2/dist/umd/popper.min.js"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&lt;script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="https://cdn.jsdelivr.net/npm/bootstrap@5.0.2/dist/js/bootstrap.min.js"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&gt;&lt;/script&gt;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&lt;/body&gt;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&lt;/html&gt;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55592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56FE8D-DCC9-DD7A-DA6E-EB23F319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WebSecurityConfig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C2D40CD-C148-B8D6-75BA-026F2E1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410E76-7685-075B-6FC9-8131A566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C28BF93-C6FF-6920-684C-118D0877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338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189E673-51C4-30A2-F7E3-43C80D06EB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9" y="1021894"/>
            <a:ext cx="6075509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com.hamitmizrak.security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RequiredArgsConstructor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SneakyThrows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org.springframework.beans.factory.annotation.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Value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org.springframework.boot.autoconfigure.condition.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ConditionalOnProperty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org.springframework.context.annotation.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Bean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org.springframework.context.annotation.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Configuration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org.springframework.security.config.annotation.web.builders.HttpSecurity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org.springframework.security.config.annotation.web.configuration.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EnableWebSecurity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org.springframework.security.core.userdetails.User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org.springframework.security.core.userdetails.UserDetails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org.springframework.security.crypto.factory.PasswordEncoderFactories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org.springframework.security.crypto.password.PasswordEncoder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org.springframework.security.provisioning.InMemoryUserDetailsManager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org.springframework.security.web.SecurityFilterChain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LOMBOK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@RequiredArgsConstructor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WebSecurityConfig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@Configuration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@EnableWebSecurity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//h2-console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@ConditionalOnProperty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value=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"spring.h2.console.enabled"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havingValue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"true"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matchIfMissing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WebSecurityConfig {</a:t>
            </a:r>
            <a:endParaRPr kumimoji="0" lang="tr-TR" altLang="tr-T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981202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2A1CB0-737D-C62C-F50F-FDF5506F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application.properties </a:t>
            </a:r>
            <a:r>
              <a:rPr lang="tr-TR">
                <a:sym typeface="Wingdings" panose="05000000000000000000" pitchFamily="2" charset="2"/>
              </a:rPr>
              <a:t> Data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3B1875-8D5F-00CA-6188-968FA188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4225B28-13CE-2E80-7F6C-B8EEC4C9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820E23-6942-944D-1450-36C82D46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339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901D398-F96C-269C-D453-65BD71F8E0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//h2-console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@ConditionalOnProperty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value=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"spring.h2.console.enabled"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havingValue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"true"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matchIfMissing =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WebSecurityConfig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Global Variable ==&gt; application.properties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@Value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"${spring.security.user.name}"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username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@Value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"${spring.security.user.password}"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password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@Value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"${spring.security.user.roles}"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roles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23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34171C-5256-5264-96FB-EF9CD3DF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spinner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0A6A5E-3218-BF01-1BDF-9898F666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1680FBA-727B-C3D5-0C56-DC214212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970A8C-EB70-FF0E-355B-28187501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34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3B0DE72-6208-9247-FE0F-E7BC35095C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="d-flex justify-content-center align-items-center"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="spinner-grow text-primary spinner-border-lg"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="status"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="visually-hidden"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Loading...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53205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A968FD-C26C-AA3C-A485-2C29785C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InMemoryUserDetailsManager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876881A-9A9F-963F-3F67-8EA41EAE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B1F6D6-634B-E93D-ABA4-4990E4CB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95A867E-E905-7F2D-F3B9-5AFE1709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340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00E4943-5473-9292-5207-3B956B9B73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database olmadan kullanım : InMemoryUserDetailsManager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Hashsiz hali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@Bean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InMemoryUserDetailsManager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inMemoryUserDetailsManager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(PasswordEncoder passwordEncoder)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//admin 2 rolü var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UserDetails admin = User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withDefaultPasswordEncoder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//.withUserDetails(username)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.username(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username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//.password(passwordEncoder.encode(password))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.password(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password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.roles(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roles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"ROLES_USER"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.build()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//user 1 rolü var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UserDetails user = User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withDefaultPasswordEncoder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//.withUserDetails(username)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.username(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"root2"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.password(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"root2"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.roles(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"ROLES_USER2"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.build()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new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InMemoryUserDetailsManager(admin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095568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ED47F2-2B00-4E36-800B-B9F68238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3B290D-EF2B-DC0C-090C-64077735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180F734-282D-8A41-4200-8A218C46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992E88-F347-B270-4C08-ABCD2A57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341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2126262-9454-8C41-0555-635FAFA154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2.YOL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// Bunu yazarsak;  InMemoryUserDetailsManager yukarıdaki yazdığımız kabul etmedi.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//injection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@Autowired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private  PasswordEncoderBean passwordEncoderBean;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@SneakyThrows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@Autowired // injection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// {noop} ==&gt; maskelemeden sakla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public void myUserPasswordRoles(AuthenticationManagerBuilder authenticationManagerBuilder){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authenticationManagerBuilder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     .inMemoryAuthentication()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     .withUser("root3")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     //.password("{noop}root3")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     .password(passwordEncoderBean.passwordEncoderMethod().encode("root3"))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     .roles("ROLES_USER3");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}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*/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27303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BB4875-E0A7-14A3-E6C9-DE36CFE8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SecurityFilterChain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0A8744-AA3A-F9C9-5D51-E3962752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DEA0C2-E390-CB4F-5027-6B91B04B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2C9CF57-5611-8D57-D084-BF19300F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342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2E00CB-DB88-121A-6C6A-E999EA1AA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securityFilterChain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@Bean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@SneakyThrows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throws Exception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SecurityFilterChain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securityFilterChain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(HttpSecurity httpSecurity)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httpSecurity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.csrf().disable()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.authorizeRequests()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.requestMatchers(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"/login"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).permitAll()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.requestMatchers(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"/home"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).permitAll()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.requestMatchers(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"/logout"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).permitAll()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.requestMatchers(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"/h2-console/**"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).permitAll()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.anyRequest()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.authenticated()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.and().csrf().ignoringRequestMatchers(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"/h2-console/**"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.and().headers().frameOptions().sameOrigin()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.and()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//.httpBasic();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.formLogin()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.and()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.logout().logoutUrl(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"/logout44"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).invalidateHttpSession(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var olan sessionları kapatıyor.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httpSecurity.build()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06653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63A2AC-B02B-5256-F552-3C268E34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PasswordEncoder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6074F5-60E5-8E3E-15DB-B45C3F85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D8BC3A-2C0A-F86C-F72C-E8221318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AFFC587-AE0E-B20F-4293-B5F613EB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343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2B4B965-9D2B-8A5F-32B1-A08D34A1B2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@Bean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PasswordEncoder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passwordEncoder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PasswordEncoder passwordEncoder = PasswordEncoderFactories.</a:t>
            </a:r>
            <a:r>
              <a:rPr kumimoji="0" lang="tr-TR" altLang="tr-T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createDelegatingPasswordEncoder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passwordEncoder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//end class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364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364F2B-347E-82BD-9E97-D5081F56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accordion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378B08-0369-7F75-4810-42F26F18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D14AB0F-5D26-904D-CDCE-EF18D7A4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36C54E-D98D-630A-5034-04086D48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EE58BBA-8ACE-D388-2F80-76CCA739B9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="accordion"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="accordionExample"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="accordion-item"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&lt;h2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="accordion-header"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="headingOne"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="accordion-button"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data-bs-toggle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="collapse"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data-bs-target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="#collapseOne"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aria-expanded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aria-controls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="collapseOne"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Accordion Item #1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&lt;/h2&gt;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="collapseOne"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="accordion-collapse collapse show"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aria-labelledby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="headingOne"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data-bs-parent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="#accordionExample"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="accordion-body"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This is the first item's accordion body.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440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A4FF25-3222-19FC-7A74-906F1648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modal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2258BB4-8E00-5D21-F039-65049942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F4EA9D-86D6-C086-D05C-AFEC5F19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9D1E0C-CEAB-4265-48C3-BDF1E2FF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397D00F-2507-E7CF-2EF6-067E713281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Modal Body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&lt;!-- if you want to close by clicking outside the modal, delete the last endpoint:data-bs-backdrop and data-bs-keyboard --&gt;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 fade"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tabindex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="-1"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data-bs-backdrop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="static"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data-bs-keyboard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="false"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="dialog"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aria-labelledby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="modalTitleId"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aria-hidden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="modal-dialog modal-dialog-scrollable modal-dialog-centered modal-lg"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="document"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="modal-content"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="modal-header"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&lt;h5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="modal-title"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="modalTitleId"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Modal title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&lt;/h5&gt;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="btn-close"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data-bs-dismiss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="Close"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="modal-body"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Body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&lt;div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="modal-footer"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btn-secondary"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data-bs-dismiss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="modal"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Close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    &lt;button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="button"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="btn btn-primary"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&lt;/button&gt;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&lt;/div&gt;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&lt;/div&gt;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225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990C5A-9F3B-4DC0-9D5D-B108C926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pagination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4A08A0-61FB-ED78-E719-93E77BDD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DC7543-557E-37C3-CEDC-EC5C366D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4360F99-F49C-8810-9BDE-06C9EA56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59AC4C6-FD30-E920-3FC0-3E5F9656E1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&lt;nav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 navigation"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&lt;ul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="pagination   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="page-item disabled"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="page-link"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="Previous"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aria-hidden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D9CBE"/>
                </a:solidFill>
                <a:effectLst/>
                <a:latin typeface="JetBrains Mono"/>
              </a:rPr>
              <a:t>&amp;laquo;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="page-item active"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aria-current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="page-link"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="page-item"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="page-link"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="page-item"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="page-link"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&lt;/a&gt;&lt;/li&gt;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&lt;li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="page-item"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&lt;a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="page-link"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href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="#"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aria-label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="Next"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&lt;span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aria-hidden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JetBrains Mono"/>
              </a:rPr>
              <a:t>="true"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D9CBE"/>
                </a:solidFill>
                <a:effectLst/>
                <a:latin typeface="JetBrains Mono"/>
              </a:rPr>
              <a:t>&amp;raquo;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&lt;/span&gt;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&lt;/a&gt;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&lt;/li&gt;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&lt;/ul&gt;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&lt;/nav&gt;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615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3307F6-74E1-8FF4-9947-A8E56552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JavaScript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D1A47350-FB4B-5E22-74FC-A919FBC12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225" y="435450"/>
            <a:ext cx="3918270" cy="3918270"/>
          </a:xfr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A94202-9576-1285-06A5-A20D4A48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EB806F-2838-E3F4-1168-9949A021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A417517-18C8-5DFC-AB72-2FC7B002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2012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A20AA6-0F1B-88F7-9F83-96208319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JavaScript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EF99FE-E099-AEFD-3D99-7A8FFC31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Html nedir? (Content oluşturmak)</a:t>
            </a:r>
          </a:p>
          <a:p>
            <a:r>
              <a:rPr lang="tr-TR"/>
              <a:t>CSS nedir?  (Makyaj görselliği daha güzelleştirmek için)</a:t>
            </a:r>
          </a:p>
          <a:p>
            <a:r>
              <a:rPr lang="tr-TR"/>
              <a:t>JavaScript nedir? (Dynamics web tasarımlarda kullanacağız)</a:t>
            </a:r>
          </a:p>
          <a:p>
            <a:r>
              <a:rPr lang="tr-TR"/>
              <a:t>OOP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02B57B-D502-C472-899A-EB5B3B64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477ED6-DBA9-8D04-7C2D-2574739F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2A80C8-8C89-9D36-E962-B5451B37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624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C6AC5A-B6E4-FBEC-FF42-DDB9B70F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Heading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3C8FA6-3C50-BB85-3395-04698C42A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h1 … h6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06D5B6-A2B8-AF73-2C10-F35041B8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FEE2128-D0DE-B382-096D-68BBD5E6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B15339-16F5-0AFC-F873-0B3A314E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1541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3596A5-2F7C-04AD-7D80-A57377D0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282610-F289-DC6B-A5B2-A2D5789AB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tr-TR" sz="1800"/>
              <a:t>JavaScript 1995 yılında </a:t>
            </a:r>
          </a:p>
          <a:p>
            <a:pPr>
              <a:buFont typeface="+mj-lt"/>
              <a:buAutoNum type="arabicPeriod"/>
            </a:pPr>
            <a:r>
              <a:rPr lang="tr-TR" sz="1800"/>
              <a:t>Brendan Eich tarafından geliştirilmiş </a:t>
            </a:r>
          </a:p>
          <a:p>
            <a:pPr>
              <a:buFont typeface="+mj-lt"/>
              <a:buAutoNum type="arabicPeriod"/>
            </a:pPr>
            <a:r>
              <a:rPr lang="tr-TR" sz="1800"/>
              <a:t>web sayfalarda dinamikleştirmek ,</a:t>
            </a:r>
          </a:p>
          <a:p>
            <a:pPr>
              <a:buFont typeface="+mj-lt"/>
              <a:buAutoNum type="arabicPeriod"/>
            </a:pPr>
            <a:r>
              <a:rPr lang="tr-TR" sz="1800"/>
              <a:t>tarayıcı üzerinden çalışan , betik bir dildir.</a:t>
            </a:r>
          </a:p>
          <a:p>
            <a:pPr>
              <a:buFont typeface="+mj-lt"/>
              <a:buAutoNum type="arabicPeriod"/>
            </a:pPr>
            <a:r>
              <a:rPr lang="tr-TR" sz="1800"/>
              <a:t>JavaScript bir çok browserda çalışır.</a:t>
            </a:r>
          </a:p>
          <a:p>
            <a:pPr>
              <a:buFont typeface="+mj-lt"/>
              <a:buAutoNum type="arabicPeriod"/>
            </a:pPr>
            <a:r>
              <a:rPr lang="tr-TR" sz="1800"/>
              <a:t>Java ile JavaScript aynı değildir.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959BA75-C265-B50D-C531-73A1B015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85CEAB5-ACE9-7729-0889-21B15E14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238A9B7-EF21-57F1-0E5B-90ACAD73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6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1F18FC-26CD-B110-21B3-1C1CB27D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JavaScript Kullanan Firmalar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B701C6-FDFD-8541-5BD9-D776EB93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Google.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eBay.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Facebook.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Grupon.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LinkedIn.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Microsoft. ...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8DC24A-18D2-5432-2CAB-DDEFADD2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F1F5470-E9D3-4A9B-61BB-856A0D2B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58B356-D6CB-E46A-998B-5E56D569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1516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726777-3796-3D74-F7D7-590BA6B9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599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variable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CD5CA64-0603-E744-32DB-831D5A67A7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comment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 multiple comment*/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alert("deneme")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window.alert("deneme44")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window.document.write("ana ekran");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console.log("console")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console.warn("console")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console.error("console")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console.info("console")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deneme1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deneme1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var let const farklar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//Ecmascript nedir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//React: +ES6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let result=prompt("isminizi giriniz");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console.log(result)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"" '' ``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$_valueName44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$_valueName44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typeof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$_valueName44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 whoisting: dikkat var için kullan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deneme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deneme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deneme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105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string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44</a:t>
            </a:fld>
            <a:endParaRPr lang="tr-T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EB69966-AC8A-0C68-DA01-0C74788AD6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//cast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let data1=Number(prompt("sayı giriniz")) 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console.log(typeof data1)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NaN undefined infinity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NaN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"asd"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infinity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//escape character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 \'  \"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//String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"Javascript öğreniyorum Javascript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toLowerCase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toUpperCase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trim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charAt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indexOf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"Javascript"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lastIndexOf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"Javascript"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startsWith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endsWith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substring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vocabulary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substring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//1&lt;=X&lt;=4-1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14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Math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BDF96C1-6B8B-FDF9-911C-58EA122703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//Math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min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max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sqrt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abs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(-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pow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sin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floor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5.9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ceil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5.1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round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7.4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round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7.5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046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Fucntion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ED27A05-88B9-B597-EBB2-DA9E2A5851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//function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returnsuzParametresiz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"returnsuz parametresiz"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returnsuzParametresiz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returnsuzParametreli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"returnsuz parametreli 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data)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returnsuzParametreli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"kelime"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returnluParametresiz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"returnluParametresiz"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data5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returnluParametresiz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returnluParametreli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"returnluParametreli 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number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data6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returnluParametreli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data6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///////////////////////////////////////////////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55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05C4F0-76F8-0242-EFB9-AA0765F34C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normal function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normal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"normal"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normal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anonymous function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anonymous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"anonymous"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anonymous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arrow function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arrow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"arrow"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arrow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356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Conditional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48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A64897C-C00C-F68F-05CD-463D8B08BF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//contional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contional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 &gt;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"pozitif sayı"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"negatif sayı"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//ternary ÖDEV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contional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= atama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== eşitmi ancak türüne bakmadan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=== =eşitmi ancak türüne bakarak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contional2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 ==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 ===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 ===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 ===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"4"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(data ===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"5"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"negatif sayı"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//ternary ÖDEV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contional2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88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Loop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49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9FDCAF3-5200-C277-E969-95F4108DF6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9" y="648070"/>
            <a:ext cx="11647503" cy="52690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//loop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writeln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"&lt;br/&gt;"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loop2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while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&lt;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i++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writeln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"&lt;br/&gt;"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loop3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do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i++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&lt;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9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9F2128-1854-46FD-EE70-8F9B79DD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Paragraf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51CBF6-C4F1-28CE-EB26-99B04131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&lt;p&gt;  &lt;/p&gt;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7AC2D11-CA01-6068-2C01-AA9CB3E8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F1C838-E91F-42B1-9510-EBDCD6CB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CDC53E-B473-82FB-EBF8-1C21EF31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58252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Ödev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3C37AA0-18DF-36A9-57CD-F40E6A86E4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//ÖDEV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//break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//return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//continue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//ÖDEV (if-else for break continue)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//Fonksiyonlarla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//Örnek: 1 ile kullanıcının vereceği (prompt) bitiş sayısına göre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//kullancı: 5 verdi diyelim 1&lt;=X&lt;=5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//1.adım: kaç tane sayı var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//2.adım: sayı toplamları var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//3.adım: kaç tane tek  sayı var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//4.adım: tek sayılar toplamı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//5.adım: tek sayılar gösterelim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//6.adım: kaç tane çift  sayı var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//7.adım: çift sayılar toplamı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//8.adım: çift sayılar gösterelim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//Eğer verilen sayılarda 7 sayısı varsa bunu eklemesin (continue)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//Eğer bitiş sayısı 100 fazla ise 100'e kadar olanlar toplansın  (break)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//Eğer kullanıcı başlangıç sayıdan küçük girerse uyaralım başlangıçtan büyük girmesini isteyelim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//Eğer kullanıcı secret-key girerse yani 44 sayısını girerse program çalışmayı direk durdursun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246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Ödev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BE0C770-CCE8-BBC4-6D91-65A2875831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//ÖDEV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örneklerimizi function,anonymous ve arrow function ile yapalım.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değişken olarak var,let,const kullanalım.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örneklerimizi function,anonymous ve arrow function ile yapalım.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değişken olarak var,let,const kullanalım.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//Örnek-1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//y=3x+4k ==&gt;1.dereceden2bilinmeyenlidenklem algoritması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//Kullanıcı tarafından alınan x ve kdeğerlerini hesaplayan algoritma yazınız 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//örnek-2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//Kullanıcı tarafından alınan dereceyi  Fahrenhayta çeviren algoritma yapalım.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//Formül: (derece*9/5)+32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//örnek-3 operatör işlemleri: aşağıdaki örneği javascript ile yapalım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//4+3*2(3:3-1*6+9:1+(3:3))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834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Ödev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FC9880D-278A-D657-52A5-CCFA3BF023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örneklerimizi function,anonymous ve arrow function ile yapalım.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değişken olarak var,let,const kullanalım.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örneklerimizi function,anonymous ve arrow function ile yapalım.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değişken olarak var,let,const kullanalım.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//Örnek-1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//y=3x+4k ==&gt;1.dereceden2bilinmeyenlidenklem algoritması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//Kullanıcı tarafından alınan x ve kdeğerlerini hesaplayan algoritma yazınız 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//örnek-2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//Kullanıcı tarafından alınan dereceyi  Fahrenhayta çeviren algoritma yapalım.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//Formül: (derece*9/5)+32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//örnek-3 operatör işlemleri: aşağıdaki örneği javascript ile yapalım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//4+3*2(3:3-1*6+9:1+(3:3))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348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E7A28-8DD6-4AE2-0C97-6F62190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Ödev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15CADD-F869-47A1-B17E-F42AA0B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22DF63-9911-B222-549B-C34A585C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152D0A-F701-AA52-70D1-19C64B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7669D0F-D45A-8F1C-EBFD-179BD91375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//ÖDEV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//Örnek-4: Aşağıdaki örnekleri math ile çözelim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-5.9 sayıyının aşağıdaki işlemleri yaptıralım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1-mutlak değeri alsın 5.9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2-yuvarlama yapsın  6.0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3-karesini alsın 36.00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4-karekök alsın 6.0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5-yuvarlama yapsın 6.0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6-)çıkan sonucu 5 bölsün 6/5=1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7-) iki sayı arasından karşılaştırma yapsın en küçüğünü alsın ve 1 ve 5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 8-) küçük sayı eğer tekse 3 eklesin çiftse 5 eklesin 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Örnek-5 : kullanıcı tarafından girilen bir sayıyı negatif mi pozitif mi olduğu ekran yazdıran algoritma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//NOT: cast kullalım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Örnek-6 : kullanıcı tarafından password ve repassword alalım sonrasında bu iki değeri karşılaştırma yapalım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//eğer aynı girilirse aynı veri yoksa birbirine uymadı yazan algoritma yapalım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7957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CE0534-1767-F11F-70A3-C8044E5D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tr-TR" altLang="tr-TR" sz="3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Exceptioın handling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397C8B-A029-CD69-8D60-D2149BFE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45D434-82BA-8CD5-396D-14D18580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D528E02-69F8-8FEC-0628-BCD54A29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54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29B9B90-ED3B-3DA5-E8D6-E1CCC130C1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//Exceptioın handling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writeln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"&lt;br/&gt;"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value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"1.alan"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alertx(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"data"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(error)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"Err: 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error)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finally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"&lt;br/&gt;db.close"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value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772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6F3D14-BBCF-5848-E8E6-5B3DD886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Dizi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FC1A413-0D1A-D539-D5EE-B6EFEC9C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5E4F28-6C65-6C46-3B66-7F2EC899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B0B101-6575-D39B-CA39-BA8409FA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32617D0-9ECC-E808-10D5-F60295CA08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//Dizi 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"str"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,true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typeof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writeln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"&lt;br/&gt;"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dizi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sum=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dizi=[]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 &lt;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index++)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temp=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round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Math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random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()*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dizi[index]=temp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sum+=dizi[index]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//console.log(dizi)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dizi.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forEach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(value){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(value)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"&lt;br/&gt;"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dizi.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forEach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((value)=&gt;{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(value)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(sum)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dizi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983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394172-F9A7-6234-5699-403DE064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filter forEach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9207E3-991C-1DA1-5B94-2986634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9AF2947-D930-92FF-62BC-1D63D2E9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A1DF2B4-92AA-63E0-3CC5-30EC493E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F1E9CD-178D-7D01-E478-14EB728B2A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//filter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writeln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"&lt;br/&gt;"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filter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dizi=[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result=dizi.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filter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((temp)=&gt;{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temp%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===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forEach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((temp)=&gt;{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writeln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(temp)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})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filter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321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FB5B71-786C-B016-1667-0C27C479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Object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9E4DE0-E869-4FA7-81A2-1CE86B8B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8DD54B-4AFC-FADE-F65A-CBCC1139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515169-B119-825F-7E9E-9FCB5D41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EA6A939-FF19-12FE-009C-B81692FAC0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//OBJECT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document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writeln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"&lt;br/&gt;"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object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() =&gt;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let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obj={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"name"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"Hamit"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"surname"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"Mızrak"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"language"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"isLogin"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"dizi"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"innerObj"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"name"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"computer"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(obj)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(obj.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toUpperCase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console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(obj.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dizi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object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17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B2FC4D-2FCA-C8AB-1218-10332DE8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Date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F496D8-4225-2128-F2A6-5D137131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document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>
                <a:solidFill>
                  <a:srgbClr val="CE6700"/>
                </a:solidFill>
                <a:effectLst/>
                <a:latin typeface="Fira Code" panose="020B0809050000020004" pitchFamily="49" charset="0"/>
              </a:rPr>
              <a:t>writeln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>
                <a:solidFill>
                  <a:srgbClr val="9AA83A"/>
                </a:solidFill>
                <a:effectLst/>
                <a:latin typeface="Fira Code" panose="020B0809050000020004" pitchFamily="49" charset="0"/>
              </a:rPr>
              <a:t>"&lt;br/&gt;"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let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>
                <a:solidFill>
                  <a:srgbClr val="CE6700"/>
                </a:solidFill>
                <a:effectLst/>
                <a:latin typeface="Fira Code" panose="020B0809050000020004" pitchFamily="49" charset="0"/>
              </a:rPr>
              <a:t>date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() </a:t>
            </a:r>
            <a:r>
              <a:rPr lang="en-US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9872A2"/>
                </a:solidFill>
                <a:effectLst/>
                <a:latin typeface="Fira Code" panose="020B0809050000020004" pitchFamily="49" charset="0"/>
              </a:rPr>
              <a:t>let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b="0">
                <a:solidFill>
                  <a:srgbClr val="676867"/>
                </a:solidFill>
                <a:effectLst/>
                <a:latin typeface="Fira Code" panose="020B0809050000020004" pitchFamily="49" charset="0"/>
              </a:rPr>
              <a:t>=new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Date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b="0">
                <a:solidFill>
                  <a:srgbClr val="CE6700"/>
                </a:solidFill>
                <a:effectLst/>
                <a:latin typeface="Fira Code" panose="020B0809050000020004" pitchFamily="49" charset="0"/>
              </a:rPr>
              <a:t>getFullYear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>
                <a:solidFill>
                  <a:srgbClr val="C7444A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>
                <a:solidFill>
                  <a:srgbClr val="CE6700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>
                <a:solidFill>
                  <a:srgbClr val="6089B4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en-US" b="0">
                <a:solidFill>
                  <a:srgbClr val="CE6700"/>
                </a:solidFill>
                <a:effectLst/>
                <a:latin typeface="Fira Code" panose="020B0809050000020004" pitchFamily="49" charset="0"/>
              </a:rPr>
              <a:t>date</a:t>
            </a:r>
            <a:r>
              <a:rPr lang="en-US" b="0">
                <a:solidFill>
                  <a:srgbClr val="C5C8C6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88F521-2C3C-AAEA-09C7-3AF9730C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F3A72E-3FB0-DDF3-948F-A172651B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8E09B9-2DBB-5E0B-2C39-0A5AE19F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5056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D8F020-05DC-EA5B-441A-BA40CFB7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7D0C86-9CD3-85B1-E54A-4BB62DBF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774FDD-320B-A708-D11C-09C75E51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B9B989D-75C5-BA01-ECB7-439FCB29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2B87FFA-1157-B4C4-3E7F-936F25A1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45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836FFA-CC93-DA19-C6C6-7983AB51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hr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B31FE0-3893-4A7C-431D-7BEB600B2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horizantal: uzun çizgi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100B39C-6939-A5C7-7738-40EE993A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B4B7B3-EBE4-7389-1C7C-B815938B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DF0930F-CF1E-220D-024D-9BB51886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94198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6B2EF9-438B-52EF-AE85-D366119C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JavaSE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B924C7-CBB8-8C4C-1CCE-0F4EF38D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033892-0917-73E3-2718-3AD44BF4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6BFA71-D908-9C7A-579E-521EA8A7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60</a:t>
            </a:fld>
            <a:endParaRPr lang="tr-TR"/>
          </a:p>
        </p:txBody>
      </p:sp>
      <p:pic>
        <p:nvPicPr>
          <p:cNvPr id="1026" name="Picture 2" descr="Java Platform Standard Edition (Java SE)">
            <a:extLst>
              <a:ext uri="{FF2B5EF4-FFF2-40B4-BE49-F238E27FC236}">
                <a16:creationId xmlns:a16="http://schemas.microsoft.com/office/drawing/2014/main" id="{8071BBE0-1904-7E52-77E7-F4E87B59C2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00" y="1518111"/>
            <a:ext cx="5240154" cy="315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9621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8F49BD-9AA4-C104-2949-8B4ECB18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Common Rules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614B3F-7679-8169-D817-63F3D549E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Class isimleri Büyük harfle başlar. </a:t>
            </a:r>
          </a:p>
          <a:p>
            <a:r>
              <a:rPr lang="tr-TR"/>
              <a:t>Class isim veya sıfat kullanılır.</a:t>
            </a:r>
          </a:p>
          <a:p>
            <a:r>
              <a:rPr lang="tr-TR"/>
              <a:t>paket isimleri hepsi küçük harfle yazılır.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72C317-C951-07BC-5EF6-BD63E3CD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B4C15A-529D-15D4-A262-4779CB19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B868CE0-A506-6943-751E-FE3ED523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38141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AAE7C7-3C79-AAA1-ED96-2802AAF1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PSVM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424124-2AE7-5479-D013-68C717D2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313FAC-E232-915C-8FC7-DBAF6A29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7227DE-5AFA-B4DD-7D8E-A8A3A9E8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085F1B-2CF0-77E4-4FA5-8F96F962F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_01_Javase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 $_variableData44=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"Merhabalar"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.println($_variableData44)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//S1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1.soru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1.dereceden 2 bilinmeyenli denklem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y=3x+4k;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x=5;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k=3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//S2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2.soru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Dereceyi Fahrenhayt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(derece*9/5)+32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0 derece 32 fahrenhayttır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9915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AFD729-C90A-53AE-2E33-365BBBA3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822174-4320-A337-1177-C30EEB7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295C64-348C-8327-EEA8-D3FDD938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B1F6A6-EADD-79B9-BACC-63901C35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8E93080-577D-512E-E7E4-C6CC50D5B5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/*Scanner klavye=new Scanner(System.in);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System.out.println("Lütfen bir kelime giriniz");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String data=klavye.nextLine();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System.err.println(data);*/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//sayıyı String'e çevirmek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44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str1=String.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valueOf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//object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str2=Integer.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toString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String'i  sayıya çevirmek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str3=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"44"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number2=Integer.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valueOf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(str3)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number3=Integer.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parseInt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(str3)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//Escape character \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"1.satır"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"2.satır"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"3.satır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4.satır"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4155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FF4877-57D7-00A2-E74A-E9334941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Math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D0B691-6EF1-3CEE-73AC-6EC52D18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928260-127F-F217-B522-F6528099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36476E-F0BB-B91E-41F3-EE08C501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64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6652805-CF2F-652E-EDBA-DB5065371D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///MATH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pow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(-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sqrt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(-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floor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4.9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ceil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4.1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round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6.4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round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6.5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45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9888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25B891-A20F-7B2A-3D37-6F0472FB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Random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EE8391-6318-CFDB-F332-3EF420AF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61FD8B-6F37-61B8-BB6C-50B319CF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3AF3257-E1B8-4337-6799-D0BD9636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DD46ABE-5C80-FD11-72BB-F0982D19D3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//Rastgele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floor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(Math.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()*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 random=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number8=random.nextInt(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)+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.println(number8)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203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A54826-24AD-9549-F626-B3FA729B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Araştırma Ödevleri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37FAD6-3C2D-7BCB-FE56-57D84E03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Compiler nedir ?</a:t>
            </a:r>
          </a:p>
          <a:p>
            <a:r>
              <a:rPr lang="tr-TR"/>
              <a:t>İnterpreter nedir ?</a:t>
            </a:r>
          </a:p>
          <a:p>
            <a:r>
              <a:rPr lang="tr-TR"/>
              <a:t>Aralarındaki farklar ?</a:t>
            </a:r>
          </a:p>
          <a:p>
            <a:r>
              <a:rPr lang="tr-TR"/>
              <a:t>primitive type ile wrapper class arasındaki fark ?</a:t>
            </a:r>
          </a:p>
          <a:p>
            <a:r>
              <a:rPr lang="tr-TR"/>
              <a:t>JVM, JRE, JDK nedir ?</a:t>
            </a:r>
          </a:p>
          <a:p>
            <a:r>
              <a:rPr lang="tr-TR"/>
              <a:t>Syntax error , Logical Error , runtime error ?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C06ABE-D388-30C5-6205-FDB6E72E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81F333E-80AB-D856-508A-3205EFCB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82DDA4-1161-3D5B-CEFC-FDA21038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2274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AACAF5-4BDC-B861-9E43-86509E87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F4FF1C-5668-F1CC-0715-4784AA390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9E752A-7856-13D6-58D1-AF39FF2D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720B7B8-88AD-F631-3626-8EC4C767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E6A16B-8659-86C1-9264-E1905DC1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86828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F584E7-F499-7108-582A-81E37BA2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Metotlar-1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E38672B-34CE-604E-45F9-36023054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3364AE2-8827-191C-83DD-F9F45AF1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3DA02A-05DB-6B80-D2E4-68D5C2B0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68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1BFC0D0-AC32-6001-7AA0-08E873B2F9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_02_Javase {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//Method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voidliParametresiz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"voidli Parametresiz"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voidliParametreli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name) {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"voidli Parametreli "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name)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voidsizParametresiz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"voidsiz Parametresiz"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voidsizParametreli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number) {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"voidsiz Parametreli "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number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599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33D895-000C-5C15-B2BF-5A9CA4B2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Metotlar-2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ADB01B-628A-98B7-1AEA-4A7C31F6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F1A758-2E1D-B2A7-F955-CAC8F83D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2570C4-A56B-E534-03AF-AD36E23B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69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7A060AD-7454-D7A2-5FF9-513F15D5BF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//PSVM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voidliParametresiz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voidliParametreli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"data"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changeData1 = 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voidsizParametresiz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.println(changeData1)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changeData2 = 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voidsizParametreli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44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.println(changeData2)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2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81BA7-1E32-9EE7-22D7-584977F7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br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22871A-C404-4B94-147A-E51B64059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break: &lt;/br&gt;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F329C1-AE82-319C-1BC9-B7E2A733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063DCF1-8020-34B3-B0C5-46241E33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15A192-BF04-C483-42ED-05BD01FD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7082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9789F3-482A-145C-DF6D-BE8145CB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4F6007-C874-B6EB-7EB4-6CF7764C7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3CBD6D-7C51-CD29-690E-D2B55355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30C535-3EDB-251A-2B47-515AEBE8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0E7536-63B7-C972-A38F-23929C61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23432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2B2A84-2839-DCED-635A-75B440E3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String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6B1A39-4151-DC61-7250-34511100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8D21CD-C969-9E93-AEC6-A167B919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1601B5-8209-BA9B-67C9-2E3E3032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F238670-4649-A3C6-8C25-560ABABD56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String value=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 Öğreniyorum Java "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.println(value.length())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.println(value.trim().length())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.println(value.startsWith(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"J"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.println(value.endsWith(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.println(value.toUpperCase())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.println(value.toLowerCase())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.println(value.charAt(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.println(value.indexOf(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"Java"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.println(value.lastIndexOf(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"Java"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.println(value.substring(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.println(value.substring(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//0&lt;=X&lt;=3-1</a:t>
            </a:r>
            <a:b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131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FDA334-D55F-DB1D-2DCD-72B7E75D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StringBuilder StringTokenizer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3E37F3-39B6-BD08-0DCA-1512428E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6E7796-D9AC-19B7-BDC7-C97FE434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BD9C801-AEBD-B04D-503F-CF213BDD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3ED3FB5-6E32-7098-7D9D-78DCE97059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8" y="772357"/>
            <a:ext cx="11647503" cy="52690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stringBuilderTutorials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String data1=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"javase"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data2=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"javaee"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data3=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"javame"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.println(data1+data2+data3)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.println(data1.concat(data2).concat(data3))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StringBuilder builder=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StringBuilder()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builder.append(data1).append(data2).append(data3)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changeData=builder.toString()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.println(changeData)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stringTokenizerTutorials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String data=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"javase+-~javaee &amp;javame"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StringTokenizer tokenizer=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StringTokenizer(data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"+-~ &amp;"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while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(tokenizer.hasMoreTokens()){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.println(tokenizer.nextToken())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//stringBuilderTutorials();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1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stringTokenizerTutorials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8317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71B1DA-323B-EF24-6399-158E82AF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72ECDD-3E94-2463-8AA2-8C17D8105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CAD6EF-FA3F-AEB8-066E-5A475E3B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F2D19B8-0496-4AF8-7E7B-30C99E23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E5DF99-1D6A-3151-9696-07AE8B79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08771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FBD0D8-9199-0E94-42CC-CF8233BE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if elseif elseif else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9A22B9-122E-DCBC-84AD-FD3186AC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FCAECF-ECBF-1044-97C9-1BE97B3E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4762BFC-DB24-9737-AF9D-B9E66DE2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74</a:t>
            </a:fld>
            <a:endParaRPr lang="tr-T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923533-31CC-E737-3BF0-7AE7AD10F7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conditional3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 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==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if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==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else if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==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else if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==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"4"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else if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 ==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"5"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else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"farklı bir sayıdır"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8337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FBD0D8-9199-0E94-42CC-CF8233BE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Swich-case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9A22B9-122E-DCBC-84AD-FD3186AC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FCAECF-ECBF-1044-97C9-1BE97B3E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4762BFC-DB24-9737-AF9D-B9E66DE2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7FF5ECE-50F8-C7C5-86AF-3F8B88F1B3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conditional4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 =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switch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 {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break;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case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break;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case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break;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case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"4"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break;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case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"5"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break;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default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"farklı bir sayıdır"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break;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4306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670D9F-CF8E-5CB4-895B-932A989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7EAF11-E77E-68D3-2720-B800C8C4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AC19D86-2E22-395D-D729-296C44F9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82A07EE-B215-4B1B-A743-EEC12DF7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D8AE2A7-BBBE-3C2E-A89D-1B5FC73E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99581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597C8C-E530-C830-2CA4-793DC458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Loop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A6B841-44E9-E0CE-A650-2478816C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8FA511-A0BD-DFDF-1E2A-818D081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D57E4E-2CA0-91B2-8BD2-C9DE03A4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77</a:t>
            </a:fld>
            <a:endParaRPr lang="tr-T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5A4A906-7CA0-135B-7475-435492203B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_06_javase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//Loop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loopFor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.print(i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loopWhile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while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&lt;=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.print(i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loopDoWhile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do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.print(i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&lt;=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925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597C8C-E530-C830-2CA4-793DC458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Array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A6B841-44E9-E0CE-A650-2478816C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8FA511-A0BD-DFDF-1E2A-818D081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D57E4E-2CA0-91B2-8BD2-C9DE03A4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78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D818DB0-2662-8FF6-3E23-0810DDC174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//Array:eleman sayısı belli olanlarda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arrayTutorials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arr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int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.println(arr[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arr.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.print(arr[i]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Arrays.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sort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(arr)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 : arr)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.print(temp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2043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597C8C-E530-C830-2CA4-793DC458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Collection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A6B841-44E9-E0CE-A650-2478816C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8FA511-A0BD-DFDF-1E2A-818D081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D57E4E-2CA0-91B2-8BD2-C9DE03A4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79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903E9EF-E2FA-FA6D-AB06-374FEAE15E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//Collection:eleman sayısı belli olmayanlar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collectionTutorials1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//Liste =&gt; LAV (linkedList, ArrayList, Vector)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List&lt;Integer&gt; list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ArrayList&lt;&gt;()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list.add(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(Integer temp : list)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.println(temp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 for (int i = 0; i &lt;list.size() ; i++)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System.out.println(list.get(i));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System.out.println("");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for( Integer temp: list){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System.out.println(temp+" ");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System.out.println("");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list.stream().forEach(System.out::println);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System.out.println("");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Collections.sort(list);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list.stream().forEach((temp)-&gt;{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System.out.println(temp);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});*/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37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EF0A3D-1CC1-0B71-7C5A-889BC3DF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formatter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916579-2598-C4BF-6E0C-3D5F4C5FE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bold =&gt;b</a:t>
            </a:r>
          </a:p>
          <a:p>
            <a:r>
              <a:rPr lang="tr-TR"/>
              <a:t>italic =&gt; i</a:t>
            </a:r>
          </a:p>
          <a:p>
            <a:r>
              <a:rPr lang="tr-TR"/>
              <a:t>big =&gt; big</a:t>
            </a:r>
          </a:p>
          <a:p>
            <a:r>
              <a:rPr lang="tr-TR"/>
              <a:t>small =&gt; small</a:t>
            </a:r>
          </a:p>
          <a:p>
            <a:r>
              <a:rPr lang="tr-TR"/>
              <a:t>sup=&gt; üst</a:t>
            </a:r>
          </a:p>
          <a:p>
            <a:r>
              <a:rPr lang="tr-TR"/>
              <a:t>sub=&gt; alt</a:t>
            </a:r>
          </a:p>
          <a:p>
            <a:r>
              <a:rPr lang="tr-TR"/>
              <a:t>fosforlu kalem =&gt; mark</a:t>
            </a:r>
          </a:p>
          <a:p>
            <a:r>
              <a:rPr lang="tr-TR"/>
              <a:t>kodlar =&gt; code</a:t>
            </a:r>
          </a:p>
          <a:p>
            <a:r>
              <a:rPr lang="tr-TR"/>
              <a:t>üstüne çizmek =&gt; del</a:t>
            </a:r>
          </a:p>
          <a:p>
            <a:r>
              <a:rPr lang="tr-TR"/>
              <a:t>altını çizmek =&gt; ins</a:t>
            </a:r>
          </a:p>
          <a:p>
            <a:r>
              <a:rPr lang="tr-TR"/>
              <a:t>vurgulamak =&gt; em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D56601-D4FF-74FD-770A-B1E9C375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0446B3-630C-015D-D902-9493EC30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7F10C6-5FB9-97E2-3523-E1CC4E9F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43501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597C8C-E530-C830-2CA4-793DC458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A6B841-44E9-E0CE-A650-2478816C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8FA511-A0BD-DFDF-1E2A-818D081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D57E4E-2CA0-91B2-8BD2-C9DE03A4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B1D86A3-A531-A4FD-7188-F11041F784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collectionTutorials2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//Küme =&gt; HalaT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//Liste =&gt; LAV (linkedList, ArrayList, Vector)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Set&lt;Integer&gt; integerSet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LinkedHashSet&lt;&gt;()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integerSet.add(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integerSet.add(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integerSet.add(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integerSet.add(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integerSet.add(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(Integer temp : integerSet)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.println(temp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06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597C8C-E530-C830-2CA4-793DC458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A6B841-44E9-E0CE-A650-2478816C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8FA511-A0BD-DFDF-1E2A-818D081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D57E4E-2CA0-91B2-8BD2-C9DE03A4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195C0C-9428-DAFA-9760-1039195538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collectionTutorials3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//Map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Map&lt;String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Object&gt; mapList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TreeMap&lt;&gt;()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mapList.put(UUID.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randomUUID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().toString()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"Malatya"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mapList.put(UUID.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randomUUID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().toString()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"Elazığ"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temp : mapList.keySet())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.println(temp 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=&gt; 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mapList.get(temp))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553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99259C-ABF5-2BD0-24A2-6ABB8CD5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F1B551-0358-752E-1C21-E2FB14A6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3A5E1CB-1E52-098C-8DE3-A6C0BCC2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F65890-5245-B153-2A4B-81F8E26C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2FE35DE-6F21-E36E-41B4-2E067F648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collectionTutorials4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//1-9 arasında rastgele 5 tane sayı oluşturulsun bu sayıların toplamını veren algoritma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arr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int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 random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sum=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//Çift olanlardan kaçtane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//çift olanların toplamı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//tek olanlardan kaçtane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//tek olanların toplamı ?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arr.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 = random.nextInt(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)+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arr[i]=temp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sum+=arr[i]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temp: arr)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.print(temp+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"TOPLAM =&gt;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+sum)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2436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597C8C-E530-C830-2CA4-793DC458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A6B841-44E9-E0CE-A650-2478816C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8FA511-A0BD-DFDF-1E2A-818D081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D57E4E-2CA0-91B2-8BD2-C9DE03A4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83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32C144C-B702-858E-A733-93C5FB5711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//loopFor();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//System.out.println();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//loopWhile();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//System.out.println();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//loopDoWhile();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//exceptionHandling();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//arrayTutorials();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/*collectionTutorials1();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System.out.println();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collectionTutorials2();*/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0CB34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//collectionTutorials3();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collectionTutorials4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567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3F316B-20B1-375E-8DEF-688B5A31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B2A903-CA06-B99B-8731-89A2DDDA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AEBAA6F-C0FF-9733-57D7-CB5FF3D9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574CBE-13F2-4344-66F8-7B474F5F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C7D25E-AD3D-0B04-9313-2D327016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98563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73F2D0-7EC9-B4BD-A147-EEAE793B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OOP Inheritance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0294C8-E822-F9D3-4DB6-649DF048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9AF80EA-2B03-B142-BD1A-B9786F0D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D13FFD-C1C3-8FB2-682C-4F71FAAB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5AB6F39-C358-AC56-75CB-3AF019ECBA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com.hamitmizrak.oop.inheritancex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AllArgsConstructor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Builder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Data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NoArgsConstructor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//LOMBOK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@Data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@NoArgsConstructor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@AllArgsConstructor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@Builder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long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deneme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name){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.println(name)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936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F28469-86E1-D592-7DB1-D3A3872A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5FC315-1100-717B-9E9B-0AE2DA4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36DDB8C-1BED-D471-FDB8-AEA0937F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FAC284-0B13-7863-3162-9AC797D4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608D82-5CF1-1247-AB79-F080CE458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com.hamitmizrak.oop.inheritancex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AllArgsConstructor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Data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NoArgsConstructor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@Data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@NoArgsConstructor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Student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//global variable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unicodeCharacter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Student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username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surname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unicodeCharacter)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surname)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this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unicodeCharacter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unicodeCharacter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deneme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.deneme(name)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toString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"Student{"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"unicodeCharacter='"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unicodeCharacter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\'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"} "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.toString()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870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14FA50-3679-6C86-C2A1-2FE845BA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A88CEE-A708-444C-4AD2-0FD89049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814F01-F6A5-8212-9943-4F97C856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2C50FB-6BF0-5395-ACB1-AACF66E3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87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3DFD15B-AE4E-EA75-2C3A-900076B6A9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com.hamitmizrak.oop.inheritancex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Teacher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deneme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.deneme(name)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259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07B7CC-2039-C671-34DB-13B05FBE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2B96E0-2F9B-2F31-F0A6-5212511EF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178BA1-2468-C9B6-E98B-5F41DF14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18C11B-24BB-C356-4A38-DEAF8661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3001B54-C5CA-C1AA-05DD-8C749620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71751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A8C78B-5A29-E1A8-0BC6-6DFB0AA7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OOP abstract</a:t>
            </a:r>
            <a:br>
              <a:rPr lang="tr-TR"/>
            </a:b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3353ED-6967-D766-1DCA-35E52F34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95F00B-AF49-1F3F-973C-94AE8F17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257681-698E-086C-D6EF-DEDC678C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9A9CFD-3CA8-8837-CF0F-030419D2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565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6020AF-5311-104E-4923-459BC70F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div , span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51B1EB-F975-50D8-2DAD-EFC668E3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div: alt satıra geçen</a:t>
            </a:r>
          </a:p>
          <a:p>
            <a:r>
              <a:rPr lang="tr-TR"/>
              <a:t>span: aynı satırda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36D827-F148-743D-7250-5CE83766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7F78C5-7844-AC5D-A85A-60B5C10A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54CC7A6-E610-537A-D6DE-843CDAA9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89736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9CB33C-0B0E-8901-2D04-44E51002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211CC70-DC14-BA83-6575-641D0ED8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8EBA547-B5DC-382F-8BD7-97F31B37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B9A57D-059F-0392-10A8-177FEA6F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90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2DAE976-2643-1384-5EAC-F0D4C5E3B4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com.hamitmizrak.oop.abstractx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AllArgsConstructor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Builder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Data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lombok.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NoArgsConstructor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//LOMBOK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@Data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@NoArgsConstructor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@AllArgsConstructor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abstract 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long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username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deneme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name){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.println(name)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abstract 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govdesizMethod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8230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B5DDEE-297D-356E-5F2F-2A15C65A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AFD7F1-3F88-3E12-65F1-A8A9B0DE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59C976-29D8-D402-AF52-0F529BF2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7823CB-3DB8-020E-777A-F7B0699D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3FC110F-9216-938A-4089-8BAE7C64B8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com.hamitmizrak.oop.abstractx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Student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deneme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.deneme(name)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govdesizMethod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"Student: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+number)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963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72D4CB-7151-6641-F769-7C580256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09F2029-A3F8-7982-67FD-865526CA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F4553D-57EA-0FD9-2E4E-929318D9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49E07B-F75E-ADD9-BDF3-7E8CE65F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92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B4E0EB4-5D44-C4F8-3AE1-9EBB025576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com.hamitmizrak.oop.abstractx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Teacher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deneme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.deneme(name)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govdesizMethod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tr-TR" altLang="tr-T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"Teacher: "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+number)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90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B6E03F-E1AD-474C-A22A-76060447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A4F1C6-C184-D899-5BC3-AFF6C0A0E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D27E233-E80D-DB45-675A-BEEC783E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B56659-8B99-6748-DD65-510B7C3D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960FDD4-E489-DBBC-0EF2-7B28D8B6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31217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91D667-B3FD-481E-BC33-A2F72868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Interface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0D3B4D-B31F-FE89-C25A-0F9514DE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675C336-7761-D57D-04F1-7FD2A64C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E168DE-8729-BF81-FB74-06C18776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8389B1-A4B5-187D-7F8B-56B6253B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0391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049295-DDA2-0DCB-98C2-13891ED6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1B3CF29-0150-825E-FFCD-B71DBE3C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73F932C-59BF-2AAE-2213-326D3405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D35696-56AE-094D-8B3F-5770FEBE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95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E90FA46-4668-77C5-7D18-427FA8AC5D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com.hamitmizrak.oop.interfacex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interface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ICommon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delete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select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update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6183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1E85EA-C8BE-AC25-DA87-2264AD32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77E530-E086-F3B1-BD4E-CE5623C2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62A3DE-4A35-B0CD-03C8-7BB4926D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FDC7DF-2B8B-BA49-7918-D4ADCD8B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96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0F924B6-9B1F-3DE9-8DA9-508B71783E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com.hamitmizrak.oop.interfacex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Deneme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ICommon{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delete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select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update</a:t>
            </a: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tr-TR" altLang="tr-T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9937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972570-5C99-B4B6-6C18-2D7BD375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Paralel Programlama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F0E1D8-5427-C85C-8CAF-F938E7C9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İşlemcinin aynı anda birden fazla işlem yapabilme yeteneğine denir.</a:t>
            </a:r>
          </a:p>
          <a:p>
            <a:r>
              <a:rPr lang="tr-TR"/>
              <a:t>Örnek: Mikrofonda ses duymak, ekranı göremek, etc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F4129A-F338-B9EA-8313-E3299141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E839DE-BF2C-0E9C-4612-4811A22E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AD0247-D0F2-58D1-4F14-870511A1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97</a:t>
            </a:fld>
            <a:endParaRPr lang="tr-TR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07EB777F-D9B6-4BC4-20F3-8361538DC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754" y="1820007"/>
            <a:ext cx="307657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4406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EF82CF-775C-9C81-17FC-E999DF64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Paralel Programlama Avantajları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31B463-B75F-67D1-1B5C-3E90FB72E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Hızlılığı</a:t>
            </a:r>
          </a:p>
          <a:p>
            <a:r>
              <a:rPr lang="tr-TR"/>
              <a:t>Sistem kaynakları ölçeklenebilirliğini sağlar.</a:t>
            </a:r>
          </a:p>
          <a:p>
            <a:r>
              <a:rPr lang="tr-TR"/>
              <a:t>eş zamanlı çalışma imkanını sağlamak</a:t>
            </a:r>
          </a:p>
          <a:p>
            <a:r>
              <a:rPr lang="tr-TR"/>
              <a:t>X100 = 100 bilgisayar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2E5951-EC83-3928-328C-318FE5A0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1650CB-9E97-ABCA-5EB7-8B2E219A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1870B6-EF55-8B3B-9B4F-01B2ADF5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494677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EF82CF-775C-9C81-17FC-E999DF64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Paralel Programlama Dezavantajları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31B463-B75F-67D1-1B5C-3E90FB72E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Öğrenmesi zor ,</a:t>
            </a:r>
          </a:p>
          <a:p>
            <a:r>
              <a:rPr lang="tr-TR"/>
              <a:t>İnce düşünmek ve programlamak.</a:t>
            </a:r>
          </a:p>
          <a:p>
            <a:r>
              <a:rPr lang="tr-TR"/>
              <a:t>Bilgisayar,server etc ısınma </a:t>
            </a:r>
            <a:r>
              <a:rPr lang="tr-TR">
                <a:sym typeface="Wingdings" panose="05000000000000000000" pitchFamily="2" charset="2"/>
              </a:rPr>
              <a:t> Soğutucuyla</a:t>
            </a:r>
            <a:endParaRPr lang="tr-TR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2E5951-EC83-3928-328C-318FE5A0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28.04.2023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1650CB-9E97-ABCA-5EB7-8B2E219A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JAVA FULL STACK DEVELOPER HAMİT MIZRAK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1870B6-EF55-8B3B-9B4F-01B2ADF5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5370807"/>
      </p:ext>
    </p:extLst>
  </p:cSld>
  <p:clrMapOvr>
    <a:masterClrMapping/>
  </p:clrMapOvr>
</p:sld>
</file>

<file path=ppt/theme/theme1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ma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31091</TotalTime>
  <Words>40069</Words>
  <Application>Microsoft Office PowerPoint</Application>
  <PresentationFormat>Geniş ekran</PresentationFormat>
  <Paragraphs>1796</Paragraphs>
  <Slides>343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343</vt:i4>
      </vt:variant>
    </vt:vector>
  </HeadingPairs>
  <TitlesOfParts>
    <vt:vector size="353" baseType="lpstr">
      <vt:lpstr>Arial</vt:lpstr>
      <vt:lpstr>Arial</vt:lpstr>
      <vt:lpstr>Calibri</vt:lpstr>
      <vt:lpstr>Courier New</vt:lpstr>
      <vt:lpstr>Fira Code</vt:lpstr>
      <vt:lpstr>Garamond</vt:lpstr>
      <vt:lpstr>JetBrains Mono</vt:lpstr>
      <vt:lpstr>Trebuchet MS</vt:lpstr>
      <vt:lpstr>Wingdings 3</vt:lpstr>
      <vt:lpstr>Kristal</vt:lpstr>
      <vt:lpstr>Turgut Özal Üniversitesi  Web Tasarımı ve Programlama</vt:lpstr>
      <vt:lpstr>HTML5</vt:lpstr>
      <vt:lpstr>Java SE</vt:lpstr>
      <vt:lpstr>Heading</vt:lpstr>
      <vt:lpstr>Paragraf</vt:lpstr>
      <vt:lpstr>hr</vt:lpstr>
      <vt:lpstr>br</vt:lpstr>
      <vt:lpstr>formatter</vt:lpstr>
      <vt:lpstr>div , span</vt:lpstr>
      <vt:lpstr>liste</vt:lpstr>
      <vt:lpstr>image</vt:lpstr>
      <vt:lpstr>link</vt:lpstr>
      <vt:lpstr>table</vt:lpstr>
      <vt:lpstr>form</vt:lpstr>
      <vt:lpstr>Araştırma: </vt:lpstr>
      <vt:lpstr>Kodlama Ödevimiz</vt:lpstr>
      <vt:lpstr>CSS3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HTML</vt:lpstr>
      <vt:lpstr>RD</vt:lpstr>
      <vt:lpstr>PowerPoint Sunusu</vt:lpstr>
      <vt:lpstr>BOOTSTRAP</vt:lpstr>
      <vt:lpstr>Bootstrap</vt:lpstr>
      <vt:lpstr>navbar</vt:lpstr>
      <vt:lpstr>carousel</vt:lpstr>
      <vt:lpstr>breadcrumb</vt:lpstr>
      <vt:lpstr>alert</vt:lpstr>
      <vt:lpstr>spinner</vt:lpstr>
      <vt:lpstr>accordion</vt:lpstr>
      <vt:lpstr>modal</vt:lpstr>
      <vt:lpstr>pagination</vt:lpstr>
      <vt:lpstr>JavaScript</vt:lpstr>
      <vt:lpstr>JavaScript nedir ?</vt:lpstr>
      <vt:lpstr>PowerPoint Sunusu</vt:lpstr>
      <vt:lpstr>JavaScript Kullanan Firmalar</vt:lpstr>
      <vt:lpstr>PowerPoint Sunusu</vt:lpstr>
      <vt:lpstr>variable</vt:lpstr>
      <vt:lpstr>string</vt:lpstr>
      <vt:lpstr>Math</vt:lpstr>
      <vt:lpstr>Fucntion</vt:lpstr>
      <vt:lpstr>PowerPoint Sunusu</vt:lpstr>
      <vt:lpstr>Conditional</vt:lpstr>
      <vt:lpstr>Loop</vt:lpstr>
      <vt:lpstr>Ödev</vt:lpstr>
      <vt:lpstr>Ödev</vt:lpstr>
      <vt:lpstr>Ödev</vt:lpstr>
      <vt:lpstr>Ödev</vt:lpstr>
      <vt:lpstr>Exceptioın handling</vt:lpstr>
      <vt:lpstr>Dizi</vt:lpstr>
      <vt:lpstr>filter forEach</vt:lpstr>
      <vt:lpstr>Object</vt:lpstr>
      <vt:lpstr>Date</vt:lpstr>
      <vt:lpstr>PowerPoint Sunusu</vt:lpstr>
      <vt:lpstr>JavaSE</vt:lpstr>
      <vt:lpstr>Common Rules</vt:lpstr>
      <vt:lpstr>PSVM</vt:lpstr>
      <vt:lpstr>PowerPoint Sunusu</vt:lpstr>
      <vt:lpstr>Math</vt:lpstr>
      <vt:lpstr>Random</vt:lpstr>
      <vt:lpstr>Araştırma Ödevleri</vt:lpstr>
      <vt:lpstr>PowerPoint Sunusu</vt:lpstr>
      <vt:lpstr>Metotlar-1</vt:lpstr>
      <vt:lpstr>Metotlar-2</vt:lpstr>
      <vt:lpstr>PowerPoint Sunusu</vt:lpstr>
      <vt:lpstr>String</vt:lpstr>
      <vt:lpstr>StringBuilder StringTokenizer</vt:lpstr>
      <vt:lpstr>PowerPoint Sunusu</vt:lpstr>
      <vt:lpstr>if elseif elseif else</vt:lpstr>
      <vt:lpstr>Swich-case</vt:lpstr>
      <vt:lpstr>PowerPoint Sunusu</vt:lpstr>
      <vt:lpstr>Loop</vt:lpstr>
      <vt:lpstr>Array</vt:lpstr>
      <vt:lpstr>Collection</vt:lpstr>
      <vt:lpstr>PowerPoint Sunusu</vt:lpstr>
      <vt:lpstr>PowerPoint Sunusu</vt:lpstr>
      <vt:lpstr>PowerPoint Sunusu</vt:lpstr>
      <vt:lpstr>PowerPoint Sunusu</vt:lpstr>
      <vt:lpstr>PowerPoint Sunusu</vt:lpstr>
      <vt:lpstr>OOP Inheritance</vt:lpstr>
      <vt:lpstr>PowerPoint Sunusu</vt:lpstr>
      <vt:lpstr>PowerPoint Sunusu</vt:lpstr>
      <vt:lpstr>PowerPoint Sunusu</vt:lpstr>
      <vt:lpstr>OOP abstract </vt:lpstr>
      <vt:lpstr>PowerPoint Sunusu</vt:lpstr>
      <vt:lpstr>PowerPoint Sunusu</vt:lpstr>
      <vt:lpstr>PowerPoint Sunusu</vt:lpstr>
      <vt:lpstr>PowerPoint Sunusu</vt:lpstr>
      <vt:lpstr>Interface</vt:lpstr>
      <vt:lpstr>PowerPoint Sunusu</vt:lpstr>
      <vt:lpstr>PowerPoint Sunusu</vt:lpstr>
      <vt:lpstr>Paralel Programlama Nedir ?</vt:lpstr>
      <vt:lpstr>Paralel Programlama Avantajları ?</vt:lpstr>
      <vt:lpstr>Paralel Programlama Dezavantajları ?</vt:lpstr>
      <vt:lpstr>Seri Hesaplama</vt:lpstr>
      <vt:lpstr>Paralel Hesaplama</vt:lpstr>
      <vt:lpstr>7 (method)+2 (çağırma)</vt:lpstr>
      <vt:lpstr>join kısaca Threadler bitmeden yeni işleme geçme</vt:lpstr>
      <vt:lpstr>wait (ikinci emre kadar bekle) NOT: sleep kendiliğinde uyuyup kalkıyor</vt:lpstr>
      <vt:lpstr>notify notifyAll </vt:lpstr>
      <vt:lpstr>Priority Thread</vt:lpstr>
      <vt:lpstr>Thread ile runnable arası fark</vt:lpstr>
      <vt:lpstr>Ne zaman extends ne zaman runnable</vt:lpstr>
      <vt:lpstr>MultiThread (çağırma yöntemleri) (2)</vt:lpstr>
      <vt:lpstr>Thread Kullanım Yerleri</vt:lpstr>
      <vt:lpstr>Kalıtım Thread</vt:lpstr>
      <vt:lpstr>PowerPoint Sunusu</vt:lpstr>
      <vt:lpstr>Interface Thread  1</vt:lpstr>
      <vt:lpstr>Interface Thread  2</vt:lpstr>
      <vt:lpstr>PowerPoint Sunusu</vt:lpstr>
      <vt:lpstr>ThreadBase</vt:lpstr>
      <vt:lpstr>ImplementsRunnable   1</vt:lpstr>
      <vt:lpstr>ImplementsRunnable   2</vt:lpstr>
      <vt:lpstr>Anonymous  Thread  1</vt:lpstr>
      <vt:lpstr>syncronized  1</vt:lpstr>
      <vt:lpstr>syncronized  2</vt:lpstr>
      <vt:lpstr>syncronized  3</vt:lpstr>
      <vt:lpstr>syncronized  4</vt:lpstr>
      <vt:lpstr>ThreadLock  1</vt:lpstr>
      <vt:lpstr>ThreadLock  2</vt:lpstr>
      <vt:lpstr>ThreadLock  3</vt:lpstr>
      <vt:lpstr>ThreadLock  4</vt:lpstr>
      <vt:lpstr>Thread Pool Executer Services  1</vt:lpstr>
      <vt:lpstr>Thread Pool Executer Services  2</vt:lpstr>
      <vt:lpstr>Thread Pool Executer Services  3</vt:lpstr>
      <vt:lpstr>Thread Pool Executer Services  4</vt:lpstr>
      <vt:lpstr>Thread Pool Executer Services  5</vt:lpstr>
      <vt:lpstr>Thread Pool Executer Services  6</vt:lpstr>
      <vt:lpstr>await()  notify()  notifyAll()  1</vt:lpstr>
      <vt:lpstr>await()  notify()  notifyAll()  2</vt:lpstr>
      <vt:lpstr>await()  notify()  notifyAll()  3</vt:lpstr>
      <vt:lpstr>PowerPoint Sunusu</vt:lpstr>
      <vt:lpstr>await()  notify()  notifyAll()  4</vt:lpstr>
      <vt:lpstr>await()  notify()  notifyAll()  5</vt:lpstr>
      <vt:lpstr>PSVM</vt:lpstr>
      <vt:lpstr>https://docs.spring.io/spring-framework/docs/3.2.x/spring-framework-reference/html/overview.html</vt:lpstr>
      <vt:lpstr>pom.xml</vt:lpstr>
      <vt:lpstr>PowerPoint Sunusu</vt:lpstr>
      <vt:lpstr>PowerPoint Sunusu</vt:lpstr>
      <vt:lpstr>PowerPoint Sunusu</vt:lpstr>
      <vt:lpstr>PowerPoint Sunusu</vt:lpstr>
      <vt:lpstr>pom.xml</vt:lpstr>
      <vt:lpstr>PowerPoint Sunusu</vt:lpstr>
      <vt:lpstr>application.properties   1</vt:lpstr>
      <vt:lpstr>application.properties   2</vt:lpstr>
      <vt:lpstr>application.properties   3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pom.xml</vt:lpstr>
      <vt:lpstr>API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CORS</vt:lpstr>
      <vt:lpstr>Java</vt:lpstr>
      <vt:lpstr>index.html  1</vt:lpstr>
      <vt:lpstr>index.html  2</vt:lpstr>
      <vt:lpstr>index.html  3</vt:lpstr>
      <vt:lpstr>Teknolojiler</vt:lpstr>
      <vt:lpstr>Spring Boot</vt:lpstr>
      <vt:lpstr>PowerPoint Sunusu</vt:lpstr>
      <vt:lpstr>Spring boot</vt:lpstr>
      <vt:lpstr>Bean</vt:lpstr>
      <vt:lpstr>Exception</vt:lpstr>
      <vt:lpstr>ApiResult</vt:lpstr>
      <vt:lpstr>Proje Görüntüsü</vt:lpstr>
      <vt:lpstr>Proje Görüntüsü</vt:lpstr>
      <vt:lpstr>Proje Görüntüsü</vt:lpstr>
      <vt:lpstr>Proje Görüntüsü</vt:lpstr>
      <vt:lpstr>Proje Görüntüsü</vt:lpstr>
      <vt:lpstr>PowerPoint Sunusu</vt:lpstr>
      <vt:lpstr>PowerPoint Sunusu</vt:lpstr>
      <vt:lpstr>PowerPoint Sunusu</vt:lpstr>
      <vt:lpstr>proje genel görüntüsü</vt:lpstr>
      <vt:lpstr>proje genel görüntüsü</vt:lpstr>
      <vt:lpstr>proje genel görüntüsü</vt:lpstr>
      <vt:lpstr>proje genel görüntüsü</vt:lpstr>
      <vt:lpstr>proje genel görüntüsü</vt:lpstr>
      <vt:lpstr>proje genel görüntüsü</vt:lpstr>
      <vt:lpstr>proje genel görüntüsü</vt:lpstr>
      <vt:lpstr>proje genel görüntüsü</vt:lpstr>
      <vt:lpstr>pom.xml  1</vt:lpstr>
      <vt:lpstr>pom.xml  2</vt:lpstr>
      <vt:lpstr>pom.xml  3</vt:lpstr>
      <vt:lpstr>pom.xml  4</vt:lpstr>
      <vt:lpstr>pom.xml  5</vt:lpstr>
      <vt:lpstr>pom.xml  6</vt:lpstr>
      <vt:lpstr>gitignore</vt:lpstr>
      <vt:lpstr>application.properties  1</vt:lpstr>
      <vt:lpstr>application.properties  2</vt:lpstr>
      <vt:lpstr>application.properties  3</vt:lpstr>
      <vt:lpstr>application.properties  4</vt:lpstr>
      <vt:lpstr>application.properties  5</vt:lpstr>
      <vt:lpstr>application.properties  6</vt:lpstr>
      <vt:lpstr>application.properties  7</vt:lpstr>
      <vt:lpstr>application.properties  8</vt:lpstr>
      <vt:lpstr>application.properties  9</vt:lpstr>
      <vt:lpstr>application.properties  10</vt:lpstr>
      <vt:lpstr>application.properties  11</vt:lpstr>
      <vt:lpstr>messages.properties</vt:lpstr>
      <vt:lpstr>ValidationMessages.properties</vt:lpstr>
      <vt:lpstr>ValidationMessages_tr.properties</vt:lpstr>
      <vt:lpstr>index.html  1</vt:lpstr>
      <vt:lpstr>index.html  2</vt:lpstr>
      <vt:lpstr>ApiResult</vt:lpstr>
      <vt:lpstr>PowerPoint Sunusu</vt:lpstr>
      <vt:lpstr>PowerPoint Sunusu</vt:lpstr>
      <vt:lpstr>CustomErrorHandleWebRequest</vt:lpstr>
      <vt:lpstr>PowerPoint Sunusu</vt:lpstr>
      <vt:lpstr>HamitMizrakException</vt:lpstr>
      <vt:lpstr>ResourceAuthorizedException</vt:lpstr>
      <vt:lpstr>ResourceBadRequestException</vt:lpstr>
      <vt:lpstr>ResourceCreatedException</vt:lpstr>
      <vt:lpstr>ResourceNotFoundException</vt:lpstr>
      <vt:lpstr>Genel İstisna Yakala</vt:lpstr>
      <vt:lpstr>PowerPoint Sunusu</vt:lpstr>
      <vt:lpstr>404</vt:lpstr>
      <vt:lpstr>401</vt:lpstr>
      <vt:lpstr>400</vt:lpstr>
      <vt:lpstr>201</vt:lpstr>
      <vt:lpstr>L18N</vt:lpstr>
      <vt:lpstr>ModelMapper</vt:lpstr>
      <vt:lpstr>OpenApiMethod</vt:lpstr>
      <vt:lpstr>PasswordEncoderBean</vt:lpstr>
      <vt:lpstr>PowerPoint Sunusu</vt:lpstr>
      <vt:lpstr>CustomerDto  1</vt:lpstr>
      <vt:lpstr>CustomerDto  2</vt:lpstr>
      <vt:lpstr>CustomerDto  3</vt:lpstr>
      <vt:lpstr>AuditorAwareImpl</vt:lpstr>
      <vt:lpstr>AuditorAwareBean</vt:lpstr>
      <vt:lpstr>BaseEntity 1</vt:lpstr>
      <vt:lpstr>BaseEntity 2</vt:lpstr>
      <vt:lpstr>BaseEntity 3</vt:lpstr>
      <vt:lpstr>CustomerEntity 1</vt:lpstr>
      <vt:lpstr>CustomerEntity 2</vt:lpstr>
      <vt:lpstr>CustomerEntity 3</vt:lpstr>
      <vt:lpstr>@Repository</vt:lpstr>
      <vt:lpstr>CustomerUniqueEmail</vt:lpstr>
      <vt:lpstr>UniqueEmailValidation</vt:lpstr>
      <vt:lpstr>CustomerDto   1</vt:lpstr>
      <vt:lpstr>CustomerDto   2</vt:lpstr>
      <vt:lpstr>CustomerDto   3</vt:lpstr>
      <vt:lpstr>CustomerEntity  1</vt:lpstr>
      <vt:lpstr>CustomerEntity  2</vt:lpstr>
      <vt:lpstr>CustomerEntity  3</vt:lpstr>
      <vt:lpstr>PowerPoint Sunusu</vt:lpstr>
      <vt:lpstr>ICustomerServices  1</vt:lpstr>
      <vt:lpstr>ICustomerServices  2</vt:lpstr>
      <vt:lpstr>CustomerServices  1</vt:lpstr>
      <vt:lpstr>CustomerServices  2</vt:lpstr>
      <vt:lpstr>Speed Data</vt:lpstr>
      <vt:lpstr>DeleteAll</vt:lpstr>
      <vt:lpstr>CustomerServices  3</vt:lpstr>
      <vt:lpstr>CustomerServices  4</vt:lpstr>
      <vt:lpstr>CustomerServices  5</vt:lpstr>
      <vt:lpstr>CustomerServices  6</vt:lpstr>
      <vt:lpstr>CustomerServices  7</vt:lpstr>
      <vt:lpstr>CustomerServices  8</vt:lpstr>
      <vt:lpstr>ICustomerApi  1</vt:lpstr>
      <vt:lpstr>ICustomerApi  2</vt:lpstr>
      <vt:lpstr>CustomerApi  1</vt:lpstr>
      <vt:lpstr>CustomerApi  2</vt:lpstr>
      <vt:lpstr>CustomerApi  3</vt:lpstr>
      <vt:lpstr>Speed All</vt:lpstr>
      <vt:lpstr>Delete All</vt:lpstr>
      <vt:lpstr>CustomerApi  4</vt:lpstr>
      <vt:lpstr>CustomerApi  5</vt:lpstr>
      <vt:lpstr>CustomerApi  6</vt:lpstr>
      <vt:lpstr>CustomerApi  7</vt:lpstr>
      <vt:lpstr>CustomerApi  8</vt:lpstr>
      <vt:lpstr>@SpringBootApplication  1</vt:lpstr>
      <vt:lpstr>@SpringBootApplication  2</vt:lpstr>
      <vt:lpstr>CommandLineRunner</vt:lpstr>
      <vt:lpstr>Create</vt:lpstr>
      <vt:lpstr>List</vt:lpstr>
      <vt:lpstr>Find</vt:lpstr>
      <vt:lpstr>Update</vt:lpstr>
      <vt:lpstr>Delete</vt:lpstr>
      <vt:lpstr>PowerPoint Sunusu</vt:lpstr>
      <vt:lpstr>ICustomerMvc</vt:lpstr>
      <vt:lpstr>PowerPoint Sunusu</vt:lpstr>
      <vt:lpstr>PowerPoint Sunusu</vt:lpstr>
      <vt:lpstr>CustomerMVCImpl  1</vt:lpstr>
      <vt:lpstr>CustomerMVCImpl  2</vt:lpstr>
      <vt:lpstr>CustomerMVCImpl  3</vt:lpstr>
      <vt:lpstr>CustomerMVCImpl  4 (DeleteAll)</vt:lpstr>
      <vt:lpstr>CustomerMVCImpl  5 (Create)</vt:lpstr>
      <vt:lpstr>CustomerMVCImpl  6 (list)</vt:lpstr>
      <vt:lpstr>CustomerMVCImpl  7(Find)</vt:lpstr>
      <vt:lpstr>CustomerMVCImpl  8 (Delete)</vt:lpstr>
      <vt:lpstr>CustomerMVCImpl  9 (Update -1)</vt:lpstr>
      <vt:lpstr>CustomerMVCImpl  10 (Update-2)</vt:lpstr>
      <vt:lpstr>list.html  1</vt:lpstr>
      <vt:lpstr>list.html  2</vt:lpstr>
      <vt:lpstr>list.html  3</vt:lpstr>
      <vt:lpstr>list.html  3</vt:lpstr>
      <vt:lpstr>list.html  4</vt:lpstr>
      <vt:lpstr>list.html  5</vt:lpstr>
      <vt:lpstr>detail.html  1</vt:lpstr>
      <vt:lpstr>detail.html  2</vt:lpstr>
      <vt:lpstr>create.html  1</vt:lpstr>
      <vt:lpstr>create.html  2</vt:lpstr>
      <vt:lpstr>create.html  3</vt:lpstr>
      <vt:lpstr>create.html  4</vt:lpstr>
      <vt:lpstr>update.html  1</vt:lpstr>
      <vt:lpstr>update.html  2</vt:lpstr>
      <vt:lpstr>update.html  1</vt:lpstr>
      <vt:lpstr>update.html  1</vt:lpstr>
      <vt:lpstr>PowerPoint Sunusu</vt:lpstr>
      <vt:lpstr>PowerPoint Sunusu</vt:lpstr>
      <vt:lpstr>PowerPoint Sunusu</vt:lpstr>
      <vt:lpstr>Spring Security</vt:lpstr>
      <vt:lpstr>application.properties</vt:lpstr>
      <vt:lpstr>@SpringBootApplication</vt:lpstr>
      <vt:lpstr>SecurityMvc</vt:lpstr>
      <vt:lpstr>logout</vt:lpstr>
      <vt:lpstr>PowerPoint Sunusu</vt:lpstr>
      <vt:lpstr>PowerPoint Sunusu</vt:lpstr>
      <vt:lpstr>WebSecurityConfig</vt:lpstr>
      <vt:lpstr>application.properties  Data</vt:lpstr>
      <vt:lpstr>InMemoryUserDetailsManager</vt:lpstr>
      <vt:lpstr>PowerPoint Sunusu</vt:lpstr>
      <vt:lpstr>SecurityFilterChain</vt:lpstr>
      <vt:lpstr>PasswordEncoder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1-)Visual studıo kurulumu </dc:title>
  <dc:creator>Java</dc:creator>
  <cp:lastModifiedBy>Hamit Mızrak</cp:lastModifiedBy>
  <cp:revision>2283</cp:revision>
  <dcterms:created xsi:type="dcterms:W3CDTF">2019-05-18T11:16:45Z</dcterms:created>
  <dcterms:modified xsi:type="dcterms:W3CDTF">2023-04-28T14:51:56Z</dcterms:modified>
</cp:coreProperties>
</file>