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795E8E-55AD-4473-9B9F-F1EB80F303F4}" type="datetimeFigureOut">
              <a:rPr lang="tr-TR" smtClean="0"/>
              <a:t>16.08.2022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9D3234F-4989-4541-9434-1BA5544BCCF6}" type="slidenum">
              <a:rPr lang="tr-TR" smtClean="0"/>
              <a:t>‹#›</a:t>
            </a:fld>
            <a:endParaRPr lang="tr-TR"/>
          </a:p>
        </p:txBody>
      </p:sp>
    </p:spTree>
    <p:extLst>
      <p:ext uri="{BB962C8B-B14F-4D97-AF65-F5344CB8AC3E}">
        <p14:creationId xmlns:p14="http://schemas.microsoft.com/office/powerpoint/2010/main" val="3563600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795E8E-55AD-4473-9B9F-F1EB80F303F4}" type="datetimeFigureOut">
              <a:rPr lang="tr-TR" smtClean="0"/>
              <a:t>16.08.2022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9D3234F-4989-4541-9434-1BA5544BCCF6}" type="slidenum">
              <a:rPr lang="tr-TR" smtClean="0"/>
              <a:t>‹#›</a:t>
            </a:fld>
            <a:endParaRPr lang="tr-TR"/>
          </a:p>
        </p:txBody>
      </p:sp>
    </p:spTree>
    <p:extLst>
      <p:ext uri="{BB962C8B-B14F-4D97-AF65-F5344CB8AC3E}">
        <p14:creationId xmlns:p14="http://schemas.microsoft.com/office/powerpoint/2010/main" val="10775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795E8E-55AD-4473-9B9F-F1EB80F303F4}" type="datetimeFigureOut">
              <a:rPr lang="tr-TR" smtClean="0"/>
              <a:t>16.08.2022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9D3234F-4989-4541-9434-1BA5544BCCF6}" type="slidenum">
              <a:rPr lang="tr-TR" smtClean="0"/>
              <a:t>‹#›</a:t>
            </a:fld>
            <a:endParaRPr lang="tr-TR"/>
          </a:p>
        </p:txBody>
      </p:sp>
    </p:spTree>
    <p:extLst>
      <p:ext uri="{BB962C8B-B14F-4D97-AF65-F5344CB8AC3E}">
        <p14:creationId xmlns:p14="http://schemas.microsoft.com/office/powerpoint/2010/main" val="3123038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795E8E-55AD-4473-9B9F-F1EB80F303F4}" type="datetimeFigureOut">
              <a:rPr lang="tr-TR" smtClean="0"/>
              <a:t>16.08.2022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9D3234F-4989-4541-9434-1BA5544BCCF6}" type="slidenum">
              <a:rPr lang="tr-TR" smtClean="0"/>
              <a:t>‹#›</a:t>
            </a:fld>
            <a:endParaRPr lang="tr-TR"/>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89227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795E8E-55AD-4473-9B9F-F1EB80F303F4}" type="datetimeFigureOut">
              <a:rPr lang="tr-TR" smtClean="0"/>
              <a:t>16.08.2022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9D3234F-4989-4541-9434-1BA5544BCCF6}" type="slidenum">
              <a:rPr lang="tr-TR" smtClean="0"/>
              <a:t>‹#›</a:t>
            </a:fld>
            <a:endParaRPr lang="tr-TR"/>
          </a:p>
        </p:txBody>
      </p:sp>
    </p:spTree>
    <p:extLst>
      <p:ext uri="{BB962C8B-B14F-4D97-AF65-F5344CB8AC3E}">
        <p14:creationId xmlns:p14="http://schemas.microsoft.com/office/powerpoint/2010/main" val="2004979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795E8E-55AD-4473-9B9F-F1EB80F303F4}" type="datetimeFigureOut">
              <a:rPr lang="tr-TR" smtClean="0"/>
              <a:t>16.08.2022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9D3234F-4989-4541-9434-1BA5544BCCF6}" type="slidenum">
              <a:rPr lang="tr-TR" smtClean="0"/>
              <a:t>‹#›</a:t>
            </a:fld>
            <a:endParaRPr lang="tr-TR"/>
          </a:p>
        </p:txBody>
      </p:sp>
    </p:spTree>
    <p:extLst>
      <p:ext uri="{BB962C8B-B14F-4D97-AF65-F5344CB8AC3E}">
        <p14:creationId xmlns:p14="http://schemas.microsoft.com/office/powerpoint/2010/main" val="503655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795E8E-55AD-4473-9B9F-F1EB80F303F4}" type="datetimeFigureOut">
              <a:rPr lang="tr-TR" smtClean="0"/>
              <a:t>16.08.2022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9D3234F-4989-4541-9434-1BA5544BCCF6}" type="slidenum">
              <a:rPr lang="tr-TR" smtClean="0"/>
              <a:t>‹#›</a:t>
            </a:fld>
            <a:endParaRPr lang="tr-TR"/>
          </a:p>
        </p:txBody>
      </p:sp>
    </p:spTree>
    <p:extLst>
      <p:ext uri="{BB962C8B-B14F-4D97-AF65-F5344CB8AC3E}">
        <p14:creationId xmlns:p14="http://schemas.microsoft.com/office/powerpoint/2010/main" val="1131868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795E8E-55AD-4473-9B9F-F1EB80F303F4}" type="datetimeFigureOut">
              <a:rPr lang="tr-TR" smtClean="0"/>
              <a:t>16.08.2022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9D3234F-4989-4541-9434-1BA5544BCCF6}" type="slidenum">
              <a:rPr lang="tr-TR" smtClean="0"/>
              <a:t>‹#›</a:t>
            </a:fld>
            <a:endParaRPr lang="tr-TR"/>
          </a:p>
        </p:txBody>
      </p:sp>
    </p:spTree>
    <p:extLst>
      <p:ext uri="{BB962C8B-B14F-4D97-AF65-F5344CB8AC3E}">
        <p14:creationId xmlns:p14="http://schemas.microsoft.com/office/powerpoint/2010/main" val="30304350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795E8E-55AD-4473-9B9F-F1EB80F303F4}" type="datetimeFigureOut">
              <a:rPr lang="tr-TR" smtClean="0"/>
              <a:t>16.08.2022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9D3234F-4989-4541-9434-1BA5544BCCF6}" type="slidenum">
              <a:rPr lang="tr-TR" smtClean="0"/>
              <a:t>‹#›</a:t>
            </a:fld>
            <a:endParaRPr lang="tr-TR"/>
          </a:p>
        </p:txBody>
      </p:sp>
    </p:spTree>
    <p:extLst>
      <p:ext uri="{BB962C8B-B14F-4D97-AF65-F5344CB8AC3E}">
        <p14:creationId xmlns:p14="http://schemas.microsoft.com/office/powerpoint/2010/main" val="1672797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795E8E-55AD-4473-9B9F-F1EB80F303F4}" type="datetimeFigureOut">
              <a:rPr lang="tr-TR" smtClean="0"/>
              <a:t>16.08.2022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9D3234F-4989-4541-9434-1BA5544BCCF6}" type="slidenum">
              <a:rPr lang="tr-TR" smtClean="0"/>
              <a:t>‹#›</a:t>
            </a:fld>
            <a:endParaRPr lang="tr-TR"/>
          </a:p>
        </p:txBody>
      </p:sp>
    </p:spTree>
    <p:extLst>
      <p:ext uri="{BB962C8B-B14F-4D97-AF65-F5344CB8AC3E}">
        <p14:creationId xmlns:p14="http://schemas.microsoft.com/office/powerpoint/2010/main" val="82002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795E8E-55AD-4473-9B9F-F1EB80F303F4}" type="datetimeFigureOut">
              <a:rPr lang="tr-TR" smtClean="0"/>
              <a:t>16.08.2022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9D3234F-4989-4541-9434-1BA5544BCCF6}" type="slidenum">
              <a:rPr lang="tr-TR" smtClean="0"/>
              <a:t>‹#›</a:t>
            </a:fld>
            <a:endParaRPr lang="tr-TR"/>
          </a:p>
        </p:txBody>
      </p:sp>
    </p:spTree>
    <p:extLst>
      <p:ext uri="{BB962C8B-B14F-4D97-AF65-F5344CB8AC3E}">
        <p14:creationId xmlns:p14="http://schemas.microsoft.com/office/powerpoint/2010/main" val="3184451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795E8E-55AD-4473-9B9F-F1EB80F303F4}" type="datetimeFigureOut">
              <a:rPr lang="tr-TR" smtClean="0"/>
              <a:t>16.08.2022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9D3234F-4989-4541-9434-1BA5544BCCF6}" type="slidenum">
              <a:rPr lang="tr-TR" smtClean="0"/>
              <a:t>‹#›</a:t>
            </a:fld>
            <a:endParaRPr lang="tr-TR"/>
          </a:p>
        </p:txBody>
      </p:sp>
    </p:spTree>
    <p:extLst>
      <p:ext uri="{BB962C8B-B14F-4D97-AF65-F5344CB8AC3E}">
        <p14:creationId xmlns:p14="http://schemas.microsoft.com/office/powerpoint/2010/main" val="4014612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795E8E-55AD-4473-9B9F-F1EB80F303F4}" type="datetimeFigureOut">
              <a:rPr lang="tr-TR" smtClean="0"/>
              <a:t>16.08.2022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9D3234F-4989-4541-9434-1BA5544BCCF6}" type="slidenum">
              <a:rPr lang="tr-TR" smtClean="0"/>
              <a:t>‹#›</a:t>
            </a:fld>
            <a:endParaRPr lang="tr-TR"/>
          </a:p>
        </p:txBody>
      </p:sp>
    </p:spTree>
    <p:extLst>
      <p:ext uri="{BB962C8B-B14F-4D97-AF65-F5344CB8AC3E}">
        <p14:creationId xmlns:p14="http://schemas.microsoft.com/office/powerpoint/2010/main" val="3247679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795E8E-55AD-4473-9B9F-F1EB80F303F4}" type="datetimeFigureOut">
              <a:rPr lang="tr-TR" smtClean="0"/>
              <a:t>16.08.2022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9D3234F-4989-4541-9434-1BA5544BCCF6}" type="slidenum">
              <a:rPr lang="tr-TR" smtClean="0"/>
              <a:t>‹#›</a:t>
            </a:fld>
            <a:endParaRPr lang="tr-TR"/>
          </a:p>
        </p:txBody>
      </p:sp>
    </p:spTree>
    <p:extLst>
      <p:ext uri="{BB962C8B-B14F-4D97-AF65-F5344CB8AC3E}">
        <p14:creationId xmlns:p14="http://schemas.microsoft.com/office/powerpoint/2010/main" val="2575928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795E8E-55AD-4473-9B9F-F1EB80F303F4}" type="datetimeFigureOut">
              <a:rPr lang="tr-TR" smtClean="0"/>
              <a:t>16.08.2022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9D3234F-4989-4541-9434-1BA5544BCCF6}" type="slidenum">
              <a:rPr lang="tr-TR" smtClean="0"/>
              <a:t>‹#›</a:t>
            </a:fld>
            <a:endParaRPr lang="tr-TR"/>
          </a:p>
        </p:txBody>
      </p:sp>
    </p:spTree>
    <p:extLst>
      <p:ext uri="{BB962C8B-B14F-4D97-AF65-F5344CB8AC3E}">
        <p14:creationId xmlns:p14="http://schemas.microsoft.com/office/powerpoint/2010/main" val="15346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795E8E-55AD-4473-9B9F-F1EB80F303F4}" type="datetimeFigureOut">
              <a:rPr lang="tr-TR" smtClean="0"/>
              <a:t>16.08.2022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9D3234F-4989-4541-9434-1BA5544BCCF6}" type="slidenum">
              <a:rPr lang="tr-TR" smtClean="0"/>
              <a:t>‹#›</a:t>
            </a:fld>
            <a:endParaRPr lang="tr-TR"/>
          </a:p>
        </p:txBody>
      </p:sp>
    </p:spTree>
    <p:extLst>
      <p:ext uri="{BB962C8B-B14F-4D97-AF65-F5344CB8AC3E}">
        <p14:creationId xmlns:p14="http://schemas.microsoft.com/office/powerpoint/2010/main" val="3748755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795E8E-55AD-4473-9B9F-F1EB80F303F4}" type="datetimeFigureOut">
              <a:rPr lang="tr-TR" smtClean="0"/>
              <a:t>16.08.2022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9D3234F-4989-4541-9434-1BA5544BCCF6}" type="slidenum">
              <a:rPr lang="tr-TR" smtClean="0"/>
              <a:t>‹#›</a:t>
            </a:fld>
            <a:endParaRPr lang="tr-TR"/>
          </a:p>
        </p:txBody>
      </p:sp>
    </p:spTree>
    <p:extLst>
      <p:ext uri="{BB962C8B-B14F-4D97-AF65-F5344CB8AC3E}">
        <p14:creationId xmlns:p14="http://schemas.microsoft.com/office/powerpoint/2010/main" val="1307849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A795E8E-55AD-4473-9B9F-F1EB80F303F4}" type="datetimeFigureOut">
              <a:rPr lang="tr-TR" smtClean="0"/>
              <a:t>16.08.2022</a:t>
            </a:fld>
            <a:endParaRPr lang="tr-TR"/>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tr-T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9D3234F-4989-4541-9434-1BA5544BCCF6}" type="slidenum">
              <a:rPr lang="tr-TR" smtClean="0"/>
              <a:t>‹#›</a:t>
            </a:fld>
            <a:endParaRPr lang="tr-TR"/>
          </a:p>
        </p:txBody>
      </p:sp>
    </p:spTree>
    <p:extLst>
      <p:ext uri="{BB962C8B-B14F-4D97-AF65-F5344CB8AC3E}">
        <p14:creationId xmlns:p14="http://schemas.microsoft.com/office/powerpoint/2010/main" val="1724831100"/>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62DD8-291E-4D9B-BD8C-4765EAFF38F1}"/>
              </a:ext>
            </a:extLst>
          </p:cNvPr>
          <p:cNvSpPr>
            <a:spLocks noGrp="1"/>
          </p:cNvSpPr>
          <p:nvPr>
            <p:ph type="ctrTitle"/>
          </p:nvPr>
        </p:nvSpPr>
        <p:spPr/>
        <p:txBody>
          <a:bodyPr>
            <a:normAutofit/>
          </a:bodyPr>
          <a:lstStyle/>
          <a:p>
            <a:r>
              <a:rPr lang="tr-TR" sz="8000" b="1" dirty="0">
                <a:solidFill>
                  <a:schemeClr val="accent4"/>
                </a:solidFill>
              </a:rPr>
              <a:t>SCRUM</a:t>
            </a:r>
          </a:p>
        </p:txBody>
      </p:sp>
      <p:sp>
        <p:nvSpPr>
          <p:cNvPr id="3" name="Subtitle 2">
            <a:extLst>
              <a:ext uri="{FF2B5EF4-FFF2-40B4-BE49-F238E27FC236}">
                <a16:creationId xmlns:a16="http://schemas.microsoft.com/office/drawing/2014/main" id="{A4DFCE1F-754B-4E98-96A3-09A950B581D8}"/>
              </a:ext>
            </a:extLst>
          </p:cNvPr>
          <p:cNvSpPr>
            <a:spLocks noGrp="1"/>
          </p:cNvSpPr>
          <p:nvPr>
            <p:ph type="subTitle" idx="1"/>
          </p:nvPr>
        </p:nvSpPr>
        <p:spPr/>
        <p:txBody>
          <a:bodyPr/>
          <a:lstStyle/>
          <a:p>
            <a:r>
              <a:rPr lang="tr-TR" dirty="0"/>
              <a:t>Şeyda Özdemir</a:t>
            </a:r>
          </a:p>
        </p:txBody>
      </p:sp>
      <p:pic>
        <p:nvPicPr>
          <p:cNvPr id="4098" name="Picture 2" descr="Atmosware | LinkedIn">
            <a:extLst>
              <a:ext uri="{FF2B5EF4-FFF2-40B4-BE49-F238E27FC236}">
                <a16:creationId xmlns:a16="http://schemas.microsoft.com/office/drawing/2014/main" id="{9F39C6F4-1433-454F-86C4-6AF98574CCED}"/>
              </a:ext>
            </a:extLst>
          </p:cNvPr>
          <p:cNvPicPr>
            <a:picLocks noChangeAspect="1" noChangeArrowheads="1"/>
          </p:cNvPicPr>
          <p:nvPr/>
        </p:nvPicPr>
        <p:blipFill>
          <a:blip r:embed="rId2">
            <a:alphaModFix amt="83000"/>
            <a:extLst>
              <a:ext uri="{28A0092B-C50C-407E-A947-70E740481C1C}">
                <a14:useLocalDpi xmlns:a14="http://schemas.microsoft.com/office/drawing/2010/main" val="0"/>
              </a:ext>
            </a:extLst>
          </a:blip>
          <a:srcRect/>
          <a:stretch>
            <a:fillRect/>
          </a:stretch>
        </p:blipFill>
        <p:spPr bwMode="auto">
          <a:xfrm>
            <a:off x="244152" y="238125"/>
            <a:ext cx="1609951" cy="1531415"/>
          </a:xfrm>
          <a:prstGeom prst="round2DiagRect">
            <a:avLst>
              <a:gd name="adj1" fmla="val 16667"/>
              <a:gd name="adj2" fmla="val 0"/>
            </a:avLst>
          </a:prstGeom>
          <a:pattFill prst="pct50">
            <a:fgClr>
              <a:srgbClr val="FFFFFF">
                <a:shade val="85000"/>
              </a:srgbClr>
            </a:fgClr>
            <a:bgClr>
              <a:schemeClr val="bg1"/>
            </a:bgClr>
          </a:pattFill>
          <a:ln w="88900" cap="sq">
            <a:solidFill>
              <a:schemeClr val="accent3">
                <a:lumMod val="40000"/>
                <a:lumOff val="60000"/>
              </a:schemeClr>
            </a:solidFill>
            <a:miter lim="800000"/>
          </a:ln>
          <a:effectLst>
            <a:outerShdw blurRad="254000" algn="tl" rotWithShape="0">
              <a:srgbClr val="000000">
                <a:alpha val="43000"/>
              </a:srgbClr>
            </a:outerShdw>
            <a:reflection stA="15000" endPos="65000" dist="50800" dir="5400000" sy="-100000" algn="bl" rotWithShape="0"/>
          </a:effectLst>
        </p:spPr>
      </p:pic>
    </p:spTree>
    <p:extLst>
      <p:ext uri="{BB962C8B-B14F-4D97-AF65-F5344CB8AC3E}">
        <p14:creationId xmlns:p14="http://schemas.microsoft.com/office/powerpoint/2010/main" val="2312976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AB81F6-7306-4CEE-BEA9-C88D5675B260}"/>
              </a:ext>
            </a:extLst>
          </p:cNvPr>
          <p:cNvSpPr>
            <a:spLocks noGrp="1"/>
          </p:cNvSpPr>
          <p:nvPr>
            <p:ph idx="1"/>
          </p:nvPr>
        </p:nvSpPr>
        <p:spPr>
          <a:xfrm>
            <a:off x="842078" y="1248355"/>
            <a:ext cx="10353762" cy="4058751"/>
          </a:xfrm>
        </p:spPr>
        <p:txBody>
          <a:bodyPr>
            <a:normAutofit/>
          </a:bodyPr>
          <a:lstStyle/>
          <a:p>
            <a:r>
              <a:rPr lang="tr-TR" sz="3200" b="1" i="0" dirty="0">
                <a:solidFill>
                  <a:schemeClr val="accent4">
                    <a:lumMod val="20000"/>
                    <a:lumOff val="80000"/>
                  </a:schemeClr>
                </a:solidFill>
                <a:effectLst/>
                <a:latin typeface="charter"/>
              </a:rPr>
              <a:t>1) Product </a:t>
            </a:r>
            <a:r>
              <a:rPr lang="tr-TR" sz="3200" b="1" i="0" dirty="0" err="1">
                <a:solidFill>
                  <a:schemeClr val="accent4">
                    <a:lumMod val="20000"/>
                    <a:lumOff val="80000"/>
                  </a:schemeClr>
                </a:solidFill>
                <a:effectLst/>
                <a:latin typeface="charter"/>
              </a:rPr>
              <a:t>Owner</a:t>
            </a:r>
            <a:r>
              <a:rPr lang="tr-TR" sz="3200" b="1" i="0" dirty="0">
                <a:solidFill>
                  <a:schemeClr val="accent4">
                    <a:lumMod val="20000"/>
                    <a:lumOff val="80000"/>
                  </a:schemeClr>
                </a:solidFill>
                <a:effectLst/>
                <a:latin typeface="charter"/>
              </a:rPr>
              <a:t>;</a:t>
            </a:r>
            <a:r>
              <a:rPr lang="tr-TR" sz="3200" b="0" i="0" dirty="0">
                <a:solidFill>
                  <a:schemeClr val="accent4">
                    <a:lumMod val="20000"/>
                    <a:lumOff val="80000"/>
                  </a:schemeClr>
                </a:solidFill>
                <a:effectLst/>
                <a:latin typeface="charter"/>
              </a:rPr>
              <a:t> Geliştirme takımı ve müşteri arasındaki iletişimi sağlar. Projenin özelliklerini tanımlar. Projenin önceliklerine göre </a:t>
            </a:r>
            <a:r>
              <a:rPr lang="tr-TR" sz="3200" b="0" i="0" dirty="0" err="1">
                <a:solidFill>
                  <a:schemeClr val="accent4">
                    <a:lumMod val="20000"/>
                    <a:lumOff val="80000"/>
                  </a:schemeClr>
                </a:solidFill>
                <a:effectLst/>
                <a:latin typeface="charter"/>
              </a:rPr>
              <a:t>product</a:t>
            </a:r>
            <a:r>
              <a:rPr lang="tr-TR" sz="3200" b="0" i="0" dirty="0">
                <a:solidFill>
                  <a:schemeClr val="accent4">
                    <a:lumMod val="20000"/>
                    <a:lumOff val="80000"/>
                  </a:schemeClr>
                </a:solidFill>
                <a:effectLst/>
                <a:latin typeface="charter"/>
              </a:rPr>
              <a:t> </a:t>
            </a:r>
            <a:r>
              <a:rPr lang="tr-TR" sz="3200" b="0" i="0" dirty="0" err="1">
                <a:solidFill>
                  <a:schemeClr val="accent4">
                    <a:lumMod val="20000"/>
                    <a:lumOff val="80000"/>
                  </a:schemeClr>
                </a:solidFill>
                <a:effectLst/>
                <a:latin typeface="charter"/>
              </a:rPr>
              <a:t>backlogu</a:t>
            </a:r>
            <a:r>
              <a:rPr lang="tr-TR" sz="3200" b="0" i="0" dirty="0">
                <a:solidFill>
                  <a:schemeClr val="accent4">
                    <a:lumMod val="20000"/>
                    <a:lumOff val="80000"/>
                  </a:schemeClr>
                </a:solidFill>
                <a:effectLst/>
                <a:latin typeface="charter"/>
              </a:rPr>
              <a:t> oluşturur. </a:t>
            </a:r>
            <a:r>
              <a:rPr lang="tr-TR" sz="3200" b="0" i="0" dirty="0" err="1">
                <a:solidFill>
                  <a:schemeClr val="accent4">
                    <a:lumMod val="20000"/>
                    <a:lumOff val="80000"/>
                  </a:schemeClr>
                </a:solidFill>
                <a:effectLst/>
                <a:latin typeface="charter"/>
              </a:rPr>
              <a:t>Sprint’i</a:t>
            </a:r>
            <a:r>
              <a:rPr lang="tr-TR" sz="3200" b="0" i="0" dirty="0">
                <a:solidFill>
                  <a:schemeClr val="accent4">
                    <a:lumMod val="20000"/>
                    <a:lumOff val="80000"/>
                  </a:schemeClr>
                </a:solidFill>
                <a:effectLst/>
                <a:latin typeface="charter"/>
              </a:rPr>
              <a:t> iptal yetkisine sahiptir. Sprint neden iptal edilmek istenebilir? Hızla değişen ortamlarda bir sprinte alınan işlerin iş birimi için önemi kalmamış olabilir ya da sprinte alınan işlerden daha önemli işler ortaya çıkabilir. İş sahibi bunu görüp sprinti iptal etmek isteyebilir.</a:t>
            </a:r>
            <a:endParaRPr lang="tr-TR" sz="3200" dirty="0">
              <a:solidFill>
                <a:schemeClr val="accent4">
                  <a:lumMod val="20000"/>
                  <a:lumOff val="80000"/>
                </a:schemeClr>
              </a:solidFill>
            </a:endParaRPr>
          </a:p>
        </p:txBody>
      </p:sp>
    </p:spTree>
    <p:extLst>
      <p:ext uri="{BB962C8B-B14F-4D97-AF65-F5344CB8AC3E}">
        <p14:creationId xmlns:p14="http://schemas.microsoft.com/office/powerpoint/2010/main" val="223009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32DAC3-CB39-43AC-B475-DF5C3872DAF8}"/>
              </a:ext>
            </a:extLst>
          </p:cNvPr>
          <p:cNvSpPr>
            <a:spLocks noGrp="1"/>
          </p:cNvSpPr>
          <p:nvPr>
            <p:ph idx="1"/>
          </p:nvPr>
        </p:nvSpPr>
        <p:spPr>
          <a:xfrm>
            <a:off x="962660" y="482217"/>
            <a:ext cx="10266680" cy="5893565"/>
          </a:xfrm>
        </p:spPr>
        <p:txBody>
          <a:bodyPr>
            <a:normAutofit fontScale="92500" lnSpcReduction="10000"/>
          </a:bodyPr>
          <a:lstStyle/>
          <a:p>
            <a:pPr algn="l"/>
            <a:r>
              <a:rPr lang="tr-TR" sz="3200" b="1" i="0" dirty="0">
                <a:solidFill>
                  <a:schemeClr val="accent4">
                    <a:lumMod val="20000"/>
                    <a:lumOff val="80000"/>
                  </a:schemeClr>
                </a:solidFill>
                <a:effectLst/>
                <a:latin typeface="charter"/>
              </a:rPr>
              <a:t>2) </a:t>
            </a:r>
            <a:r>
              <a:rPr lang="tr-TR" sz="3200" b="1" i="0" dirty="0" err="1">
                <a:solidFill>
                  <a:schemeClr val="accent4">
                    <a:lumMod val="20000"/>
                    <a:lumOff val="80000"/>
                  </a:schemeClr>
                </a:solidFill>
                <a:effectLst/>
                <a:latin typeface="charter"/>
              </a:rPr>
              <a:t>Scrum</a:t>
            </a:r>
            <a:r>
              <a:rPr lang="tr-TR" sz="3200" b="1" i="0" dirty="0">
                <a:solidFill>
                  <a:schemeClr val="accent4">
                    <a:lumMod val="20000"/>
                    <a:lumOff val="80000"/>
                  </a:schemeClr>
                </a:solidFill>
                <a:effectLst/>
                <a:latin typeface="charter"/>
              </a:rPr>
              <a:t> Master;</a:t>
            </a:r>
            <a:r>
              <a:rPr lang="tr-TR" sz="3200" b="0" i="0" dirty="0">
                <a:solidFill>
                  <a:schemeClr val="accent4">
                    <a:lumMod val="20000"/>
                    <a:lumOff val="80000"/>
                  </a:schemeClr>
                </a:solidFill>
                <a:effectLst/>
                <a:latin typeface="charter"/>
              </a:rPr>
              <a:t> </a:t>
            </a:r>
            <a:r>
              <a:rPr lang="tr-TR" sz="3200" b="0" i="0" dirty="0" err="1">
                <a:solidFill>
                  <a:schemeClr val="accent4">
                    <a:lumMod val="20000"/>
                    <a:lumOff val="80000"/>
                  </a:schemeClr>
                </a:solidFill>
                <a:effectLst/>
                <a:latin typeface="charter"/>
              </a:rPr>
              <a:t>Scrum</a:t>
            </a:r>
            <a:r>
              <a:rPr lang="tr-TR" sz="3200" b="0" i="0" dirty="0">
                <a:solidFill>
                  <a:schemeClr val="accent4">
                    <a:lumMod val="20000"/>
                    <a:lumOff val="80000"/>
                  </a:schemeClr>
                </a:solidFill>
                <a:effectLst/>
                <a:latin typeface="charter"/>
              </a:rPr>
              <a:t> kurallarını, teorilerini ve pratiklerini iyi bilir ve takımın bu kurallarını uygulamasından sorumlu kişidir. Takımın yöneticisi değildir. Takımı rahatsız eden, verimli çalışmalarını engelleyen durumları ortadan kaldırır.</a:t>
            </a:r>
          </a:p>
          <a:p>
            <a:pPr algn="l"/>
            <a:r>
              <a:rPr lang="tr-TR" sz="3200" b="1" i="0" dirty="0">
                <a:solidFill>
                  <a:schemeClr val="accent4">
                    <a:lumMod val="20000"/>
                    <a:lumOff val="80000"/>
                  </a:schemeClr>
                </a:solidFill>
                <a:effectLst/>
                <a:latin typeface="charter"/>
              </a:rPr>
              <a:t>3) Geliştirme Takımı(Dev Team);</a:t>
            </a:r>
            <a:r>
              <a:rPr lang="tr-TR" sz="3200" b="0" i="0" dirty="0">
                <a:solidFill>
                  <a:schemeClr val="accent4">
                    <a:lumMod val="20000"/>
                    <a:lumOff val="80000"/>
                  </a:schemeClr>
                </a:solidFill>
                <a:effectLst/>
                <a:latin typeface="charter"/>
              </a:rPr>
              <a:t> Bir </a:t>
            </a:r>
            <a:r>
              <a:rPr lang="tr-TR" sz="3200" b="0" i="0" dirty="0" err="1">
                <a:solidFill>
                  <a:schemeClr val="accent4">
                    <a:lumMod val="20000"/>
                    <a:lumOff val="80000"/>
                  </a:schemeClr>
                </a:solidFill>
                <a:effectLst/>
                <a:latin typeface="charter"/>
              </a:rPr>
              <a:t>Sprint’e</a:t>
            </a:r>
            <a:r>
              <a:rPr lang="tr-TR" sz="3200" b="0" i="0" dirty="0">
                <a:solidFill>
                  <a:schemeClr val="accent4">
                    <a:lumMod val="20000"/>
                    <a:lumOff val="80000"/>
                  </a:schemeClr>
                </a:solidFill>
                <a:effectLst/>
                <a:latin typeface="charter"/>
              </a:rPr>
              <a:t> alınan bütün işleri tamamlayacak özelliklere sahip kişilerdir. sprint </a:t>
            </a:r>
            <a:r>
              <a:rPr lang="tr-TR" sz="3200" b="0" i="0" dirty="0" err="1">
                <a:solidFill>
                  <a:schemeClr val="accent4">
                    <a:lumMod val="20000"/>
                    <a:lumOff val="80000"/>
                  </a:schemeClr>
                </a:solidFill>
                <a:effectLst/>
                <a:latin typeface="charter"/>
              </a:rPr>
              <a:t>backlogu</a:t>
            </a:r>
            <a:r>
              <a:rPr lang="tr-TR" sz="3200" b="0" i="0" dirty="0">
                <a:solidFill>
                  <a:schemeClr val="accent4">
                    <a:lumMod val="20000"/>
                    <a:lumOff val="80000"/>
                  </a:schemeClr>
                </a:solidFill>
                <a:effectLst/>
                <a:latin typeface="charter"/>
              </a:rPr>
              <a:t> oluştururlar. Kendi kendini yönetir. İşin verilmesini beklemezler, işi kendileri alır ve geliştirirler. Kişilerin tek bir görevi yoktur, çapraz görev dağılımı yaparlar, herkes her şeyi yapabilir konumdadır. 5–7 kişi arasında değişir. Projenin geliştirilmesi ile ilgili sorumluluk geliştirme takımına aittir.</a:t>
            </a:r>
          </a:p>
          <a:p>
            <a:pPr algn="l"/>
            <a:r>
              <a:rPr lang="tr-TR" sz="3200" b="1" i="0" dirty="0" err="1">
                <a:solidFill>
                  <a:schemeClr val="accent4">
                    <a:lumMod val="20000"/>
                    <a:lumOff val="80000"/>
                  </a:schemeClr>
                </a:solidFill>
                <a:effectLst/>
                <a:latin typeface="charter"/>
              </a:rPr>
              <a:t>Chicken</a:t>
            </a:r>
            <a:r>
              <a:rPr lang="tr-TR" sz="3200" b="1" i="0" dirty="0">
                <a:solidFill>
                  <a:schemeClr val="accent4">
                    <a:lumMod val="20000"/>
                    <a:lumOff val="80000"/>
                  </a:schemeClr>
                </a:solidFill>
                <a:effectLst/>
                <a:latin typeface="charter"/>
              </a:rPr>
              <a:t> Roller; </a:t>
            </a:r>
            <a:r>
              <a:rPr lang="tr-TR" sz="3200" b="0" i="0" dirty="0" err="1">
                <a:solidFill>
                  <a:schemeClr val="accent4">
                    <a:lumMod val="20000"/>
                    <a:lumOff val="80000"/>
                  </a:schemeClr>
                </a:solidFill>
                <a:effectLst/>
                <a:latin typeface="charter"/>
              </a:rPr>
              <a:t>Scrum’ın</a:t>
            </a:r>
            <a:r>
              <a:rPr lang="tr-TR" sz="3200" b="0" i="0" dirty="0">
                <a:solidFill>
                  <a:schemeClr val="accent4">
                    <a:lumMod val="20000"/>
                    <a:lumOff val="80000"/>
                  </a:schemeClr>
                </a:solidFill>
                <a:effectLst/>
                <a:latin typeface="charter"/>
              </a:rPr>
              <a:t> işleyişinde aktif olarak yer almayan kişilerdir. Müşteriler, satıcılar gibi.</a:t>
            </a:r>
          </a:p>
          <a:p>
            <a:endParaRPr lang="tr-TR" dirty="0"/>
          </a:p>
        </p:txBody>
      </p:sp>
    </p:spTree>
    <p:extLst>
      <p:ext uri="{BB962C8B-B14F-4D97-AF65-F5344CB8AC3E}">
        <p14:creationId xmlns:p14="http://schemas.microsoft.com/office/powerpoint/2010/main" val="3342289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C7C55-08C5-4F6E-A493-9F1AD1AFF92A}"/>
              </a:ext>
            </a:extLst>
          </p:cNvPr>
          <p:cNvSpPr>
            <a:spLocks noGrp="1"/>
          </p:cNvSpPr>
          <p:nvPr>
            <p:ph type="title"/>
          </p:nvPr>
        </p:nvSpPr>
        <p:spPr/>
        <p:txBody>
          <a:bodyPr/>
          <a:lstStyle/>
          <a:p>
            <a:r>
              <a:rPr lang="tr-TR" b="1" dirty="0">
                <a:solidFill>
                  <a:schemeClr val="accent3"/>
                </a:solidFill>
              </a:rPr>
              <a:t>TOPLANTILAR</a:t>
            </a:r>
          </a:p>
        </p:txBody>
      </p:sp>
      <p:sp>
        <p:nvSpPr>
          <p:cNvPr id="3" name="Content Placeholder 2">
            <a:extLst>
              <a:ext uri="{FF2B5EF4-FFF2-40B4-BE49-F238E27FC236}">
                <a16:creationId xmlns:a16="http://schemas.microsoft.com/office/drawing/2014/main" id="{541D320A-5055-456F-9D60-F6E7EC2B7AB9}"/>
              </a:ext>
            </a:extLst>
          </p:cNvPr>
          <p:cNvSpPr>
            <a:spLocks noGrp="1"/>
          </p:cNvSpPr>
          <p:nvPr>
            <p:ph idx="1"/>
          </p:nvPr>
        </p:nvSpPr>
        <p:spPr/>
        <p:txBody>
          <a:bodyPr>
            <a:normAutofit/>
          </a:bodyPr>
          <a:lstStyle/>
          <a:p>
            <a:r>
              <a:rPr lang="tr-TR" sz="3200" b="1" i="0" dirty="0">
                <a:solidFill>
                  <a:schemeClr val="accent4">
                    <a:lumMod val="20000"/>
                    <a:lumOff val="80000"/>
                  </a:schemeClr>
                </a:solidFill>
                <a:effectLst/>
                <a:latin typeface="charter"/>
              </a:rPr>
              <a:t>1) Sprint Planning; </a:t>
            </a:r>
            <a:r>
              <a:rPr lang="tr-TR" sz="3200" b="0" i="0" dirty="0">
                <a:solidFill>
                  <a:schemeClr val="accent4">
                    <a:lumMod val="20000"/>
                    <a:lumOff val="80000"/>
                  </a:schemeClr>
                </a:solidFill>
                <a:effectLst/>
                <a:latin typeface="charter"/>
              </a:rPr>
              <a:t>Product </a:t>
            </a:r>
            <a:r>
              <a:rPr lang="tr-TR" sz="3200" b="0" i="0" dirty="0" err="1">
                <a:solidFill>
                  <a:schemeClr val="accent4">
                    <a:lumMod val="20000"/>
                    <a:lumOff val="80000"/>
                  </a:schemeClr>
                </a:solidFill>
                <a:effectLst/>
                <a:latin typeface="charter"/>
              </a:rPr>
              <a:t>backlog</a:t>
            </a:r>
            <a:r>
              <a:rPr lang="tr-TR" sz="3200" b="0" i="0" dirty="0">
                <a:solidFill>
                  <a:schemeClr val="accent4">
                    <a:lumMod val="20000"/>
                    <a:lumOff val="80000"/>
                  </a:schemeClr>
                </a:solidFill>
                <a:effectLst/>
                <a:latin typeface="charter"/>
              </a:rPr>
              <a:t> ile belirtilen gereksinimler, bu toplantı ile geliştirme takımı tarafından küçük görevlere (</a:t>
            </a:r>
            <a:r>
              <a:rPr lang="tr-TR" sz="3200" b="0" i="0" dirty="0" err="1">
                <a:solidFill>
                  <a:schemeClr val="accent4">
                    <a:lumMod val="20000"/>
                    <a:lumOff val="80000"/>
                  </a:schemeClr>
                </a:solidFill>
                <a:effectLst/>
                <a:latin typeface="charter"/>
              </a:rPr>
              <a:t>task</a:t>
            </a:r>
            <a:r>
              <a:rPr lang="tr-TR" sz="3200" b="0" i="0" dirty="0">
                <a:solidFill>
                  <a:schemeClr val="accent4">
                    <a:lumMod val="20000"/>
                    <a:lumOff val="80000"/>
                  </a:schemeClr>
                </a:solidFill>
                <a:effectLst/>
                <a:latin typeface="charter"/>
              </a:rPr>
              <a:t>) ayrılır. Takımdaki her bir kişi kendi hızına göre bu </a:t>
            </a:r>
            <a:r>
              <a:rPr lang="tr-TR" sz="3200" b="0" i="0" dirty="0" err="1">
                <a:solidFill>
                  <a:schemeClr val="accent4">
                    <a:lumMod val="20000"/>
                    <a:lumOff val="80000"/>
                  </a:schemeClr>
                </a:solidFill>
                <a:effectLst/>
                <a:latin typeface="charter"/>
              </a:rPr>
              <a:t>taskleri</a:t>
            </a:r>
            <a:r>
              <a:rPr lang="tr-TR" sz="3200" b="0" i="0" dirty="0">
                <a:solidFill>
                  <a:schemeClr val="accent4">
                    <a:lumMod val="20000"/>
                    <a:lumOff val="80000"/>
                  </a:schemeClr>
                </a:solidFill>
                <a:effectLst/>
                <a:latin typeface="charter"/>
              </a:rPr>
              <a:t> kendilerine alır. Bu toplantıya </a:t>
            </a:r>
            <a:r>
              <a:rPr lang="tr-TR" sz="3200" b="0" i="0" dirty="0" err="1">
                <a:solidFill>
                  <a:schemeClr val="accent4">
                    <a:lumMod val="20000"/>
                    <a:lumOff val="80000"/>
                  </a:schemeClr>
                </a:solidFill>
                <a:effectLst/>
                <a:latin typeface="charter"/>
              </a:rPr>
              <a:t>product</a:t>
            </a:r>
            <a:r>
              <a:rPr lang="tr-TR" sz="3200" b="0" i="0" dirty="0">
                <a:solidFill>
                  <a:schemeClr val="accent4">
                    <a:lumMod val="20000"/>
                    <a:lumOff val="80000"/>
                  </a:schemeClr>
                </a:solidFill>
                <a:effectLst/>
                <a:latin typeface="charter"/>
              </a:rPr>
              <a:t> </a:t>
            </a:r>
            <a:r>
              <a:rPr lang="tr-TR" sz="3200" b="0" i="0" dirty="0" err="1">
                <a:solidFill>
                  <a:schemeClr val="accent4">
                    <a:lumMod val="20000"/>
                    <a:lumOff val="80000"/>
                  </a:schemeClr>
                </a:solidFill>
                <a:effectLst/>
                <a:latin typeface="charter"/>
              </a:rPr>
              <a:t>owner</a:t>
            </a:r>
            <a:r>
              <a:rPr lang="tr-TR" sz="3200" b="0" i="0" dirty="0">
                <a:solidFill>
                  <a:schemeClr val="accent4">
                    <a:lumMod val="20000"/>
                    <a:lumOff val="80000"/>
                  </a:schemeClr>
                </a:solidFill>
                <a:effectLst/>
                <a:latin typeface="charter"/>
              </a:rPr>
              <a:t>, geliştirme takımı ve </a:t>
            </a:r>
            <a:r>
              <a:rPr lang="tr-TR" sz="3200" b="0" i="0" dirty="0" err="1">
                <a:solidFill>
                  <a:schemeClr val="accent4">
                    <a:lumMod val="20000"/>
                    <a:lumOff val="80000"/>
                  </a:schemeClr>
                </a:solidFill>
                <a:effectLst/>
                <a:latin typeface="charter"/>
              </a:rPr>
              <a:t>scrum</a:t>
            </a:r>
            <a:r>
              <a:rPr lang="tr-TR" sz="3200" b="0" i="0" dirty="0">
                <a:solidFill>
                  <a:schemeClr val="accent4">
                    <a:lumMod val="20000"/>
                    <a:lumOff val="80000"/>
                  </a:schemeClr>
                </a:solidFill>
                <a:effectLst/>
                <a:latin typeface="charter"/>
              </a:rPr>
              <a:t> </a:t>
            </a:r>
            <a:r>
              <a:rPr lang="tr-TR" sz="3200" b="0" i="0" dirty="0" err="1">
                <a:solidFill>
                  <a:schemeClr val="accent4">
                    <a:lumMod val="20000"/>
                    <a:lumOff val="80000"/>
                  </a:schemeClr>
                </a:solidFill>
                <a:effectLst/>
                <a:latin typeface="charter"/>
              </a:rPr>
              <a:t>master</a:t>
            </a:r>
            <a:r>
              <a:rPr lang="tr-TR" sz="3200" b="0" i="0" dirty="0">
                <a:solidFill>
                  <a:schemeClr val="accent4">
                    <a:lumMod val="20000"/>
                    <a:lumOff val="80000"/>
                  </a:schemeClr>
                </a:solidFill>
                <a:effectLst/>
                <a:latin typeface="charter"/>
              </a:rPr>
              <a:t> katılır. Sprintler; her sprint sonunda </a:t>
            </a:r>
            <a:r>
              <a:rPr lang="tr-TR" sz="3200" b="0" i="0" dirty="0" err="1">
                <a:solidFill>
                  <a:schemeClr val="accent4">
                    <a:lumMod val="20000"/>
                    <a:lumOff val="80000"/>
                  </a:schemeClr>
                </a:solidFill>
                <a:effectLst/>
                <a:latin typeface="charter"/>
              </a:rPr>
              <a:t>product</a:t>
            </a:r>
            <a:r>
              <a:rPr lang="tr-TR" sz="3200" b="0" i="0" dirty="0">
                <a:solidFill>
                  <a:schemeClr val="accent4">
                    <a:lumMod val="20000"/>
                    <a:lumOff val="80000"/>
                  </a:schemeClr>
                </a:solidFill>
                <a:effectLst/>
                <a:latin typeface="charter"/>
              </a:rPr>
              <a:t> </a:t>
            </a:r>
            <a:r>
              <a:rPr lang="tr-TR" sz="3200" b="0" i="0" dirty="0" err="1">
                <a:solidFill>
                  <a:schemeClr val="accent4">
                    <a:lumMod val="20000"/>
                    <a:lumOff val="80000"/>
                  </a:schemeClr>
                </a:solidFill>
                <a:effectLst/>
                <a:latin typeface="charter"/>
              </a:rPr>
              <a:t>owner</a:t>
            </a:r>
            <a:r>
              <a:rPr lang="tr-TR" sz="3200" b="0" i="0" dirty="0">
                <a:solidFill>
                  <a:schemeClr val="accent4">
                    <a:lumMod val="20000"/>
                    <a:lumOff val="80000"/>
                  </a:schemeClr>
                </a:solidFill>
                <a:effectLst/>
                <a:latin typeface="charter"/>
              </a:rPr>
              <a:t> a sunulmak üzere yazılım geliştirmeyi hedefleyecek şekilde belirlenir.1–3 haftalık sprintler oluşturulur.</a:t>
            </a:r>
            <a:endParaRPr lang="tr-TR" sz="3200" dirty="0">
              <a:solidFill>
                <a:schemeClr val="accent4">
                  <a:lumMod val="20000"/>
                  <a:lumOff val="80000"/>
                </a:schemeClr>
              </a:solidFill>
            </a:endParaRPr>
          </a:p>
        </p:txBody>
      </p:sp>
    </p:spTree>
    <p:extLst>
      <p:ext uri="{BB962C8B-B14F-4D97-AF65-F5344CB8AC3E}">
        <p14:creationId xmlns:p14="http://schemas.microsoft.com/office/powerpoint/2010/main" val="4026428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89394D-885C-4C04-89DF-6358FAC4A332}"/>
              </a:ext>
            </a:extLst>
          </p:cNvPr>
          <p:cNvSpPr>
            <a:spLocks noGrp="1"/>
          </p:cNvSpPr>
          <p:nvPr>
            <p:ph idx="1"/>
          </p:nvPr>
        </p:nvSpPr>
        <p:spPr>
          <a:xfrm>
            <a:off x="596153" y="1284857"/>
            <a:ext cx="10820400" cy="4288285"/>
          </a:xfrm>
        </p:spPr>
        <p:txBody>
          <a:bodyPr>
            <a:normAutofit lnSpcReduction="10000"/>
          </a:bodyPr>
          <a:lstStyle/>
          <a:p>
            <a:r>
              <a:rPr lang="tr-TR" sz="2800" b="1" i="0" dirty="0">
                <a:solidFill>
                  <a:schemeClr val="accent4">
                    <a:lumMod val="20000"/>
                    <a:lumOff val="80000"/>
                  </a:schemeClr>
                </a:solidFill>
                <a:effectLst/>
                <a:latin typeface="charter"/>
              </a:rPr>
              <a:t>2) Daily </a:t>
            </a:r>
            <a:r>
              <a:rPr lang="tr-TR" sz="2800" b="1" i="0" dirty="0" err="1">
                <a:solidFill>
                  <a:schemeClr val="accent4">
                    <a:lumMod val="20000"/>
                    <a:lumOff val="80000"/>
                  </a:schemeClr>
                </a:solidFill>
                <a:effectLst/>
                <a:latin typeface="charter"/>
              </a:rPr>
              <a:t>Scrum</a:t>
            </a:r>
            <a:r>
              <a:rPr lang="tr-TR" sz="2800" b="1" i="0" dirty="0">
                <a:solidFill>
                  <a:schemeClr val="accent4">
                    <a:lumMod val="20000"/>
                    <a:lumOff val="80000"/>
                  </a:schemeClr>
                </a:solidFill>
                <a:effectLst/>
                <a:latin typeface="charter"/>
              </a:rPr>
              <a:t>; </a:t>
            </a:r>
            <a:r>
              <a:rPr lang="tr-TR" sz="2800" b="0" i="0" dirty="0">
                <a:solidFill>
                  <a:schemeClr val="accent4">
                    <a:lumMod val="20000"/>
                    <a:lumOff val="80000"/>
                  </a:schemeClr>
                </a:solidFill>
                <a:effectLst/>
                <a:latin typeface="charter"/>
              </a:rPr>
              <a:t>Her gün aynı yerde aynı saatte ayak üstü yapılan 15 dakikalık toplantılardır. Üyeler davet edilmeyi beklemezler. Bu toplantı gelecek 24 saati planlamak üzere yapılır. Takımdaki her üye dün ne </a:t>
            </a:r>
            <a:r>
              <a:rPr lang="tr-TR" sz="2800" b="0" i="0" dirty="0" err="1">
                <a:solidFill>
                  <a:schemeClr val="accent4">
                    <a:lumMod val="20000"/>
                    <a:lumOff val="80000"/>
                  </a:schemeClr>
                </a:solidFill>
                <a:effectLst/>
                <a:latin typeface="charter"/>
              </a:rPr>
              <a:t>yaptım,bugün</a:t>
            </a:r>
            <a:r>
              <a:rPr lang="tr-TR" sz="2800" b="0" i="0" dirty="0">
                <a:solidFill>
                  <a:schemeClr val="accent4">
                    <a:lumMod val="20000"/>
                    <a:lumOff val="80000"/>
                  </a:schemeClr>
                </a:solidFill>
                <a:effectLst/>
                <a:latin typeface="charter"/>
              </a:rPr>
              <a:t> ne yapacağım, işimi engelleyen herhangi bir sorun var mı sorularına cevap verir. Bu sayede herhangi bir sorunu var ise </a:t>
            </a:r>
            <a:r>
              <a:rPr lang="tr-TR" sz="2800" b="0" i="0" dirty="0" err="1">
                <a:solidFill>
                  <a:schemeClr val="accent4">
                    <a:lumMod val="20000"/>
                    <a:lumOff val="80000"/>
                  </a:schemeClr>
                </a:solidFill>
                <a:effectLst/>
                <a:latin typeface="charter"/>
              </a:rPr>
              <a:t>scrum</a:t>
            </a:r>
            <a:r>
              <a:rPr lang="tr-TR" sz="2800" b="0" i="0" dirty="0">
                <a:solidFill>
                  <a:schemeClr val="accent4">
                    <a:lumMod val="20000"/>
                    <a:lumOff val="80000"/>
                  </a:schemeClr>
                </a:solidFill>
                <a:effectLst/>
                <a:latin typeface="charter"/>
              </a:rPr>
              <a:t> </a:t>
            </a:r>
            <a:r>
              <a:rPr lang="tr-TR" sz="2800" b="0" i="0" dirty="0" err="1">
                <a:solidFill>
                  <a:schemeClr val="accent4">
                    <a:lumMod val="20000"/>
                    <a:lumOff val="80000"/>
                  </a:schemeClr>
                </a:solidFill>
                <a:effectLst/>
                <a:latin typeface="charter"/>
              </a:rPr>
              <a:t>master</a:t>
            </a:r>
            <a:r>
              <a:rPr lang="tr-TR" sz="2800" b="0" i="0" dirty="0">
                <a:solidFill>
                  <a:schemeClr val="accent4">
                    <a:lumMod val="20000"/>
                    <a:lumOff val="80000"/>
                  </a:schemeClr>
                </a:solidFill>
                <a:effectLst/>
                <a:latin typeface="charter"/>
              </a:rPr>
              <a:t> bu problemi ortadan kaldırır. Takım üyelerinden bu probleme yardımcı olabilecek biri var ise toplantı sonunda iletişime geçebilirler. Daily </a:t>
            </a:r>
            <a:r>
              <a:rPr lang="tr-TR" sz="2800" b="0" i="0" dirty="0" err="1">
                <a:solidFill>
                  <a:schemeClr val="accent4">
                    <a:lumMod val="20000"/>
                    <a:lumOff val="80000"/>
                  </a:schemeClr>
                </a:solidFill>
                <a:effectLst/>
                <a:latin typeface="charter"/>
              </a:rPr>
              <a:t>scrum</a:t>
            </a:r>
            <a:r>
              <a:rPr lang="tr-TR" sz="2800" b="0" i="0" dirty="0">
                <a:solidFill>
                  <a:schemeClr val="accent4">
                    <a:lumMod val="20000"/>
                    <a:lumOff val="80000"/>
                  </a:schemeClr>
                </a:solidFill>
                <a:effectLst/>
                <a:latin typeface="charter"/>
              </a:rPr>
              <a:t> her ne koşulda olursa olsun yapılır. Takımdaki birinin geç kalması veya gelmemesi toplantıyı etkilemez. Sadece takımdaki büyük çoğunluk yok ise toplantı yapılmaz.</a:t>
            </a:r>
            <a:endParaRPr lang="tr-TR" sz="2800" dirty="0">
              <a:solidFill>
                <a:schemeClr val="accent4">
                  <a:lumMod val="20000"/>
                  <a:lumOff val="80000"/>
                </a:schemeClr>
              </a:solidFill>
            </a:endParaRPr>
          </a:p>
        </p:txBody>
      </p:sp>
    </p:spTree>
    <p:extLst>
      <p:ext uri="{BB962C8B-B14F-4D97-AF65-F5344CB8AC3E}">
        <p14:creationId xmlns:p14="http://schemas.microsoft.com/office/powerpoint/2010/main" val="658258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D89B63-FFF9-4765-984F-660CAE23D789}"/>
              </a:ext>
            </a:extLst>
          </p:cNvPr>
          <p:cNvSpPr>
            <a:spLocks noGrp="1"/>
          </p:cNvSpPr>
          <p:nvPr>
            <p:ph idx="1"/>
          </p:nvPr>
        </p:nvSpPr>
        <p:spPr>
          <a:xfrm>
            <a:off x="685800" y="1000377"/>
            <a:ext cx="10820400" cy="4857245"/>
          </a:xfrm>
        </p:spPr>
        <p:txBody>
          <a:bodyPr>
            <a:normAutofit fontScale="92500" lnSpcReduction="10000"/>
          </a:bodyPr>
          <a:lstStyle/>
          <a:p>
            <a:pPr algn="l"/>
            <a:r>
              <a:rPr lang="tr-TR" sz="3200" b="1" i="0" dirty="0">
                <a:solidFill>
                  <a:schemeClr val="accent4">
                    <a:lumMod val="20000"/>
                    <a:lumOff val="80000"/>
                  </a:schemeClr>
                </a:solidFill>
                <a:effectLst/>
                <a:latin typeface="charter"/>
              </a:rPr>
              <a:t>3)Sprint </a:t>
            </a:r>
            <a:r>
              <a:rPr lang="tr-TR" sz="3200" b="1" i="0" dirty="0" err="1">
                <a:solidFill>
                  <a:schemeClr val="accent4">
                    <a:lumMod val="20000"/>
                    <a:lumOff val="80000"/>
                  </a:schemeClr>
                </a:solidFill>
                <a:effectLst/>
                <a:latin typeface="charter"/>
              </a:rPr>
              <a:t>Review</a:t>
            </a:r>
            <a:r>
              <a:rPr lang="tr-TR" sz="3200" b="1" i="0" dirty="0">
                <a:solidFill>
                  <a:schemeClr val="accent4">
                    <a:lumMod val="20000"/>
                    <a:lumOff val="80000"/>
                  </a:schemeClr>
                </a:solidFill>
                <a:effectLst/>
                <a:latin typeface="charter"/>
              </a:rPr>
              <a:t>; </a:t>
            </a:r>
            <a:r>
              <a:rPr lang="tr-TR" sz="3200" b="0" i="0" dirty="0">
                <a:solidFill>
                  <a:schemeClr val="accent4">
                    <a:lumMod val="20000"/>
                    <a:lumOff val="80000"/>
                  </a:schemeClr>
                </a:solidFill>
                <a:effectLst/>
                <a:latin typeface="charter"/>
              </a:rPr>
              <a:t>Her sprint sonunda yapılır. Yapılan sprint gözden geçirilir, ortaya çıkan ürün değerlendirilir. Amaç yazılımın ürün sahibinin gereksinimlerine uygun olarak geliştirildiğinden emin olmaktır. Eğer bir hata var ise </a:t>
            </a:r>
            <a:r>
              <a:rPr lang="tr-TR" sz="3200" b="0" i="0" dirty="0" err="1">
                <a:solidFill>
                  <a:schemeClr val="accent4">
                    <a:lumMod val="20000"/>
                    <a:lumOff val="80000"/>
                  </a:schemeClr>
                </a:solidFill>
                <a:effectLst/>
                <a:latin typeface="charter"/>
              </a:rPr>
              <a:t>farkedilir</a:t>
            </a:r>
            <a:r>
              <a:rPr lang="tr-TR" sz="3200" b="0" i="0" dirty="0">
                <a:solidFill>
                  <a:schemeClr val="accent4">
                    <a:lumMod val="20000"/>
                    <a:lumOff val="80000"/>
                  </a:schemeClr>
                </a:solidFill>
                <a:effectLst/>
                <a:latin typeface="charter"/>
              </a:rPr>
              <a:t> ve düzeltilir.</a:t>
            </a:r>
          </a:p>
          <a:p>
            <a:pPr algn="l"/>
            <a:r>
              <a:rPr lang="tr-TR" sz="3200" b="1" i="0" dirty="0">
                <a:solidFill>
                  <a:schemeClr val="accent4">
                    <a:lumMod val="20000"/>
                    <a:lumOff val="80000"/>
                  </a:schemeClr>
                </a:solidFill>
                <a:effectLst/>
                <a:latin typeface="charter"/>
              </a:rPr>
              <a:t>4)Sprint </a:t>
            </a:r>
            <a:r>
              <a:rPr lang="tr-TR" sz="3200" b="1" i="0" dirty="0" err="1">
                <a:solidFill>
                  <a:schemeClr val="accent4">
                    <a:lumMod val="20000"/>
                    <a:lumOff val="80000"/>
                  </a:schemeClr>
                </a:solidFill>
                <a:effectLst/>
                <a:latin typeface="charter"/>
              </a:rPr>
              <a:t>Retrospective</a:t>
            </a:r>
            <a:r>
              <a:rPr lang="tr-TR" sz="3200" b="1" i="0" dirty="0">
                <a:solidFill>
                  <a:schemeClr val="accent4">
                    <a:lumMod val="20000"/>
                    <a:lumOff val="80000"/>
                  </a:schemeClr>
                </a:solidFill>
                <a:effectLst/>
                <a:latin typeface="charter"/>
              </a:rPr>
              <a:t>; </a:t>
            </a:r>
            <a:r>
              <a:rPr lang="tr-TR" sz="3200" b="0" i="0" dirty="0">
                <a:solidFill>
                  <a:schemeClr val="accent4">
                    <a:lumMod val="20000"/>
                    <a:lumOff val="80000"/>
                  </a:schemeClr>
                </a:solidFill>
                <a:effectLst/>
                <a:latin typeface="charter"/>
              </a:rPr>
              <a:t>Sprint boyunca yapılan işlerin kalitesinin, doğruların ve yanlışların değerlendirildiği toplantıdır. Bu toplantı </a:t>
            </a:r>
            <a:r>
              <a:rPr lang="tr-TR" sz="3200" b="0" i="0" dirty="0" err="1">
                <a:solidFill>
                  <a:schemeClr val="accent4">
                    <a:lumMod val="20000"/>
                    <a:lumOff val="80000"/>
                  </a:schemeClr>
                </a:solidFill>
                <a:effectLst/>
                <a:latin typeface="charter"/>
              </a:rPr>
              <a:t>scrum</a:t>
            </a:r>
            <a:r>
              <a:rPr lang="tr-TR" sz="3200" b="0" i="0" dirty="0">
                <a:solidFill>
                  <a:schemeClr val="accent4">
                    <a:lumMod val="20000"/>
                    <a:lumOff val="80000"/>
                  </a:schemeClr>
                </a:solidFill>
                <a:effectLst/>
                <a:latin typeface="charter"/>
              </a:rPr>
              <a:t> takımının kendini geliştirebilmesi için bir fırsattır. “Neleri daha iyi yapabiliriz?”, “Nasıl daha iyi yapabiliriz?” sorularına cevap aranır. Bu aşamadan sonra bir sonraki sprint </a:t>
            </a:r>
            <a:r>
              <a:rPr lang="tr-TR" sz="3200" b="0" i="0" dirty="0" err="1">
                <a:solidFill>
                  <a:schemeClr val="accent4">
                    <a:lumMod val="20000"/>
                    <a:lumOff val="80000"/>
                  </a:schemeClr>
                </a:solidFill>
                <a:effectLst/>
                <a:latin typeface="charter"/>
              </a:rPr>
              <a:t>planning</a:t>
            </a:r>
            <a:r>
              <a:rPr lang="tr-TR" sz="3200" b="0" i="0" dirty="0">
                <a:solidFill>
                  <a:schemeClr val="accent4">
                    <a:lumMod val="20000"/>
                    <a:lumOff val="80000"/>
                  </a:schemeClr>
                </a:solidFill>
                <a:effectLst/>
                <a:latin typeface="charter"/>
              </a:rPr>
              <a:t> toplantısı gerçekleştirilerek yazdıklarımızın hepsi tekrardan yaşanır.</a:t>
            </a:r>
          </a:p>
          <a:p>
            <a:endParaRPr lang="tr-TR" dirty="0"/>
          </a:p>
        </p:txBody>
      </p:sp>
    </p:spTree>
    <p:extLst>
      <p:ext uri="{BB962C8B-B14F-4D97-AF65-F5344CB8AC3E}">
        <p14:creationId xmlns:p14="http://schemas.microsoft.com/office/powerpoint/2010/main" val="820312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70CCA76-BBB9-4088-9268-588AAAC638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699" y="248920"/>
            <a:ext cx="9976721" cy="636016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637000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FE022548-14DD-4611-99AD-C43A50AE2E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0010" y="438970"/>
            <a:ext cx="7478390" cy="598006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68587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704E4-757F-477F-A8F0-EF364E55797F}"/>
              </a:ext>
            </a:extLst>
          </p:cNvPr>
          <p:cNvSpPr>
            <a:spLocks noGrp="1"/>
          </p:cNvSpPr>
          <p:nvPr>
            <p:ph type="title"/>
          </p:nvPr>
        </p:nvSpPr>
        <p:spPr/>
        <p:txBody>
          <a:bodyPr/>
          <a:lstStyle/>
          <a:p>
            <a:r>
              <a:rPr lang="tr-TR" b="1" i="0" dirty="0">
                <a:solidFill>
                  <a:schemeClr val="accent4"/>
                </a:solidFill>
                <a:effectLst/>
                <a:latin typeface="sohne"/>
              </a:rPr>
              <a:t>SCRUM NEDİR?</a:t>
            </a:r>
          </a:p>
        </p:txBody>
      </p:sp>
      <p:sp>
        <p:nvSpPr>
          <p:cNvPr id="3" name="Content Placeholder 2">
            <a:extLst>
              <a:ext uri="{FF2B5EF4-FFF2-40B4-BE49-F238E27FC236}">
                <a16:creationId xmlns:a16="http://schemas.microsoft.com/office/drawing/2014/main" id="{6B63ABB5-42CE-40DB-9BF1-76FC2EFE88A8}"/>
              </a:ext>
            </a:extLst>
          </p:cNvPr>
          <p:cNvSpPr>
            <a:spLocks noGrp="1"/>
          </p:cNvSpPr>
          <p:nvPr>
            <p:ph idx="1"/>
          </p:nvPr>
        </p:nvSpPr>
        <p:spPr/>
        <p:txBody>
          <a:bodyPr>
            <a:normAutofit fontScale="92500" lnSpcReduction="10000"/>
          </a:bodyPr>
          <a:lstStyle/>
          <a:p>
            <a:r>
              <a:rPr lang="tr-TR" sz="3200" b="0" i="0" dirty="0">
                <a:solidFill>
                  <a:schemeClr val="tx2"/>
                </a:solidFill>
                <a:effectLst/>
                <a:latin typeface="Arial" panose="020B0604020202020204" pitchFamily="34" charset="0"/>
                <a:cs typeface="Arial" panose="020B0604020202020204" pitchFamily="34" charset="0"/>
              </a:rPr>
              <a:t>Zaman içerisinde projelerin daha büyük ve karmaşık bir hal alması, bununla beraber müşterinin büyük resmi göremeyip gereksinimlerini tam olarak ortaya koyamaması, teknolojinin çok hızlı değişmesi ile beraber gereksinimlerin çabuk değişmesi ve bunu projemize entegre edemeyişimiz gibi problemlerden dolayı çoğu proje başarısızlık ile sonuçlanmaya başladı. Böylece proje sürecinin yönetilmesi konusu önemli bir konu oldu ve “Çevik (</a:t>
            </a:r>
            <a:r>
              <a:rPr lang="tr-TR" sz="3200" b="0" i="0" dirty="0" err="1">
                <a:solidFill>
                  <a:schemeClr val="tx2"/>
                </a:solidFill>
                <a:effectLst/>
                <a:latin typeface="Arial" panose="020B0604020202020204" pitchFamily="34" charset="0"/>
                <a:cs typeface="Arial" panose="020B0604020202020204" pitchFamily="34" charset="0"/>
              </a:rPr>
              <a:t>Agile</a:t>
            </a:r>
            <a:r>
              <a:rPr lang="tr-TR" sz="3200" b="0" i="0" dirty="0">
                <a:solidFill>
                  <a:schemeClr val="tx2"/>
                </a:solidFill>
                <a:effectLst/>
                <a:latin typeface="Arial" panose="020B0604020202020204" pitchFamily="34" charset="0"/>
                <a:cs typeface="Arial" panose="020B0604020202020204" pitchFamily="34" charset="0"/>
              </a:rPr>
              <a:t>) Yazılım Geliştirme Manifestosu” ortaya çıktı.</a:t>
            </a:r>
            <a:endParaRPr lang="tr-TR" sz="32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5531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1013D1-0180-45E8-80C9-66CF27EA8916}"/>
              </a:ext>
            </a:extLst>
          </p:cNvPr>
          <p:cNvSpPr>
            <a:spLocks noGrp="1"/>
          </p:cNvSpPr>
          <p:nvPr>
            <p:ph idx="1"/>
          </p:nvPr>
        </p:nvSpPr>
        <p:spPr>
          <a:xfrm>
            <a:off x="685800" y="1341120"/>
            <a:ext cx="10820400" cy="4897885"/>
          </a:xfrm>
        </p:spPr>
        <p:txBody>
          <a:bodyPr>
            <a:normAutofit lnSpcReduction="10000"/>
          </a:bodyPr>
          <a:lstStyle/>
          <a:p>
            <a:r>
              <a:rPr lang="tr-TR" sz="2800" b="0" i="0" dirty="0" err="1">
                <a:solidFill>
                  <a:schemeClr val="tx2"/>
                </a:solidFill>
                <a:effectLst/>
                <a:latin typeface="Arial" panose="020B0604020202020204" pitchFamily="34" charset="0"/>
                <a:cs typeface="Arial" panose="020B0604020202020204" pitchFamily="34" charset="0"/>
              </a:rPr>
              <a:t>Scrum</a:t>
            </a:r>
            <a:r>
              <a:rPr lang="tr-TR" sz="2800" b="0" i="0" dirty="0">
                <a:solidFill>
                  <a:schemeClr val="tx2"/>
                </a:solidFill>
                <a:effectLst/>
                <a:latin typeface="Arial" panose="020B0604020202020204" pitchFamily="34" charset="0"/>
                <a:cs typeface="Arial" panose="020B0604020202020204" pitchFamily="34" charset="0"/>
              </a:rPr>
              <a:t>, </a:t>
            </a:r>
            <a:r>
              <a:rPr lang="tr-TR" sz="2800" b="0" i="0" dirty="0" err="1">
                <a:solidFill>
                  <a:schemeClr val="tx2"/>
                </a:solidFill>
                <a:effectLst/>
                <a:latin typeface="Arial" panose="020B0604020202020204" pitchFamily="34" charset="0"/>
                <a:cs typeface="Arial" panose="020B0604020202020204" pitchFamily="34" charset="0"/>
              </a:rPr>
              <a:t>agile</a:t>
            </a:r>
            <a:r>
              <a:rPr lang="tr-TR" sz="2800" b="0" i="0" dirty="0">
                <a:solidFill>
                  <a:schemeClr val="tx2"/>
                </a:solidFill>
                <a:effectLst/>
                <a:latin typeface="Arial" panose="020B0604020202020204" pitchFamily="34" charset="0"/>
                <a:cs typeface="Arial" panose="020B0604020202020204" pitchFamily="34" charset="0"/>
              </a:rPr>
              <a:t> ekipleri arasında en yaygın kullanılan yapıdır. </a:t>
            </a:r>
            <a:r>
              <a:rPr lang="tr-TR" sz="2800" b="0" i="0" dirty="0" err="1">
                <a:solidFill>
                  <a:schemeClr val="tx2"/>
                </a:solidFill>
                <a:effectLst/>
                <a:latin typeface="Arial" panose="020B0604020202020204" pitchFamily="34" charset="0"/>
                <a:cs typeface="Arial" panose="020B0604020202020204" pitchFamily="34" charset="0"/>
              </a:rPr>
              <a:t>Agile</a:t>
            </a:r>
            <a:r>
              <a:rPr lang="tr-TR" sz="2800" b="0" i="0" dirty="0">
                <a:solidFill>
                  <a:schemeClr val="tx2"/>
                </a:solidFill>
                <a:effectLst/>
                <a:latin typeface="Arial" panose="020B0604020202020204" pitchFamily="34" charset="0"/>
                <a:cs typeface="Arial" panose="020B0604020202020204" pitchFamily="34" charset="0"/>
              </a:rPr>
              <a:t>, karmaşık işleri / projeleri yönetmek ve organize etmek için bazı temel değerler ve kurallar tanımlar. Bir düşünce tarzı olarak bahsedebileceğimiz </a:t>
            </a:r>
            <a:r>
              <a:rPr lang="tr-TR" sz="2800" b="0" i="0" dirty="0" err="1">
                <a:solidFill>
                  <a:schemeClr val="tx2"/>
                </a:solidFill>
                <a:effectLst/>
                <a:latin typeface="Arial" panose="020B0604020202020204" pitchFamily="34" charset="0"/>
                <a:cs typeface="Arial" panose="020B0604020202020204" pitchFamily="34" charset="0"/>
              </a:rPr>
              <a:t>agile</a:t>
            </a:r>
            <a:r>
              <a:rPr lang="tr-TR" sz="2800" b="0" i="0" dirty="0">
                <a:solidFill>
                  <a:schemeClr val="tx2"/>
                </a:solidFill>
                <a:effectLst/>
                <a:latin typeface="Arial" panose="020B0604020202020204" pitchFamily="34" charset="0"/>
                <a:cs typeface="Arial" panose="020B0604020202020204" pitchFamily="34" charset="0"/>
              </a:rPr>
              <a:t> karşısında </a:t>
            </a:r>
            <a:r>
              <a:rPr lang="tr-TR" sz="2800" b="0" i="0" dirty="0" err="1">
                <a:solidFill>
                  <a:schemeClr val="tx2"/>
                </a:solidFill>
                <a:effectLst/>
                <a:latin typeface="Arial" panose="020B0604020202020204" pitchFamily="34" charset="0"/>
                <a:cs typeface="Arial" panose="020B0604020202020204" pitchFamily="34" charset="0"/>
              </a:rPr>
              <a:t>scrum</a:t>
            </a:r>
            <a:r>
              <a:rPr lang="tr-TR" sz="2800" b="0" i="0" dirty="0">
                <a:solidFill>
                  <a:schemeClr val="tx2"/>
                </a:solidFill>
                <a:effectLst/>
                <a:latin typeface="Arial" panose="020B0604020202020204" pitchFamily="34" charset="0"/>
                <a:cs typeface="Arial" panose="020B0604020202020204" pitchFamily="34" charset="0"/>
              </a:rPr>
              <a:t>, biraz daha katı kuralları olan bir proje yönetim prensibidir diyebiliriz. </a:t>
            </a:r>
          </a:p>
          <a:p>
            <a:r>
              <a:rPr lang="tr-TR" sz="2800" b="0" i="0" dirty="0">
                <a:solidFill>
                  <a:schemeClr val="tx2"/>
                </a:solidFill>
                <a:effectLst/>
                <a:latin typeface="Arial" panose="020B0604020202020204" pitchFamily="34" charset="0"/>
                <a:cs typeface="Arial" panose="020B0604020202020204" pitchFamily="34" charset="0"/>
              </a:rPr>
              <a:t>Kompleks yazılım süreçlerinin yönetilmesi için kullanılır. Bunu yaparken bütünü parçalayan; tekrara dayalı bir yöntem izler. Düzenli geri bildirim ve planlamalarla hedefe ulaşmayı sağlar. Bu anlamda ihtiyaca yönelik ve esnek bir yapısı vardır. Müşteri ihtiyacına göre şekillendiği için müşterinin geri bildirimine göre yapılanmayı sağlar. İletişim ve takım çalışması çok önemlidir. 3 temel prensip üzerine kurulmuştur;</a:t>
            </a:r>
            <a:endParaRPr lang="tr-TR" sz="28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4919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74D28-550F-46A1-9592-219199FDAEA5}"/>
              </a:ext>
            </a:extLst>
          </p:cNvPr>
          <p:cNvSpPr>
            <a:spLocks noGrp="1"/>
          </p:cNvSpPr>
          <p:nvPr>
            <p:ph type="title"/>
          </p:nvPr>
        </p:nvSpPr>
        <p:spPr/>
        <p:txBody>
          <a:bodyPr/>
          <a:lstStyle/>
          <a:p>
            <a:r>
              <a:rPr lang="tr-TR" b="1" dirty="0">
                <a:solidFill>
                  <a:schemeClr val="accent1">
                    <a:lumMod val="40000"/>
                    <a:lumOff val="60000"/>
                  </a:schemeClr>
                </a:solidFill>
              </a:rPr>
              <a:t>3 Temel Prensip</a:t>
            </a:r>
          </a:p>
        </p:txBody>
      </p:sp>
      <p:sp>
        <p:nvSpPr>
          <p:cNvPr id="3" name="Content Placeholder 2">
            <a:extLst>
              <a:ext uri="{FF2B5EF4-FFF2-40B4-BE49-F238E27FC236}">
                <a16:creationId xmlns:a16="http://schemas.microsoft.com/office/drawing/2014/main" id="{00B69B67-B739-48FE-B8F5-DE70DE18DC4E}"/>
              </a:ext>
            </a:extLst>
          </p:cNvPr>
          <p:cNvSpPr>
            <a:spLocks noGrp="1"/>
          </p:cNvSpPr>
          <p:nvPr>
            <p:ph idx="1"/>
          </p:nvPr>
        </p:nvSpPr>
        <p:spPr/>
        <p:txBody>
          <a:bodyPr>
            <a:normAutofit/>
          </a:bodyPr>
          <a:lstStyle/>
          <a:p>
            <a:pPr algn="l">
              <a:buFont typeface="Arial" panose="020B0604020202020204" pitchFamily="34" charset="0"/>
              <a:buChar char="•"/>
            </a:pPr>
            <a:r>
              <a:rPr lang="tr-TR" sz="3600" b="1" i="0" dirty="0">
                <a:solidFill>
                  <a:schemeClr val="accent4">
                    <a:lumMod val="40000"/>
                    <a:lumOff val="60000"/>
                  </a:schemeClr>
                </a:solidFill>
                <a:effectLst/>
                <a:latin typeface="charter"/>
              </a:rPr>
              <a:t>Şeffaflık;</a:t>
            </a:r>
            <a:r>
              <a:rPr lang="tr-TR" sz="3600" b="0" i="0" dirty="0">
                <a:solidFill>
                  <a:schemeClr val="accent4">
                    <a:lumMod val="40000"/>
                    <a:lumOff val="60000"/>
                  </a:schemeClr>
                </a:solidFill>
                <a:effectLst/>
                <a:latin typeface="charter"/>
              </a:rPr>
              <a:t> Projenin ilerleyişi, sorunları ,gelişmeleri herkes tarafından görülebilir olmalıdır.</a:t>
            </a:r>
          </a:p>
          <a:p>
            <a:pPr algn="l">
              <a:buFont typeface="Arial" panose="020B0604020202020204" pitchFamily="34" charset="0"/>
              <a:buChar char="•"/>
            </a:pPr>
            <a:r>
              <a:rPr lang="tr-TR" sz="3600" b="1" i="0" dirty="0">
                <a:solidFill>
                  <a:schemeClr val="accent4">
                    <a:lumMod val="40000"/>
                    <a:lumOff val="60000"/>
                  </a:schemeClr>
                </a:solidFill>
                <a:effectLst/>
                <a:latin typeface="charter"/>
              </a:rPr>
              <a:t>Denetleme; </a:t>
            </a:r>
            <a:r>
              <a:rPr lang="tr-TR" sz="3600" b="0" i="0" dirty="0">
                <a:solidFill>
                  <a:schemeClr val="accent4">
                    <a:lumMod val="40000"/>
                    <a:lumOff val="60000"/>
                  </a:schemeClr>
                </a:solidFill>
                <a:effectLst/>
                <a:latin typeface="charter"/>
              </a:rPr>
              <a:t>Projenin ilerleyişi düzenli olarak kontrol edilmelidir.</a:t>
            </a:r>
          </a:p>
          <a:p>
            <a:pPr algn="l">
              <a:buFont typeface="Arial" panose="020B0604020202020204" pitchFamily="34" charset="0"/>
              <a:buChar char="•"/>
            </a:pPr>
            <a:r>
              <a:rPr lang="tr-TR" sz="3600" b="1" i="0" dirty="0">
                <a:solidFill>
                  <a:schemeClr val="accent4">
                    <a:lumMod val="40000"/>
                    <a:lumOff val="60000"/>
                  </a:schemeClr>
                </a:solidFill>
                <a:effectLst/>
                <a:latin typeface="charter"/>
              </a:rPr>
              <a:t>Uyarlama; </a:t>
            </a:r>
            <a:r>
              <a:rPr lang="tr-TR" sz="3600" b="0" i="0" dirty="0">
                <a:solidFill>
                  <a:schemeClr val="accent4">
                    <a:lumMod val="40000"/>
                    <a:lumOff val="60000"/>
                  </a:schemeClr>
                </a:solidFill>
                <a:effectLst/>
                <a:latin typeface="charter"/>
              </a:rPr>
              <a:t>Proje, yapılabilecek değişikliklere uyum sağlayabilmelidir.</a:t>
            </a:r>
          </a:p>
          <a:p>
            <a:endParaRPr lang="tr-TR" dirty="0"/>
          </a:p>
        </p:txBody>
      </p:sp>
    </p:spTree>
    <p:extLst>
      <p:ext uri="{BB962C8B-B14F-4D97-AF65-F5344CB8AC3E}">
        <p14:creationId xmlns:p14="http://schemas.microsoft.com/office/powerpoint/2010/main" val="2065902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A8883-20DA-4617-AC98-321B67D5B137}"/>
              </a:ext>
            </a:extLst>
          </p:cNvPr>
          <p:cNvSpPr>
            <a:spLocks noGrp="1"/>
          </p:cNvSpPr>
          <p:nvPr>
            <p:ph type="title"/>
          </p:nvPr>
        </p:nvSpPr>
        <p:spPr/>
        <p:txBody>
          <a:bodyPr>
            <a:normAutofit/>
          </a:bodyPr>
          <a:lstStyle/>
          <a:p>
            <a:r>
              <a:rPr lang="tr-TR" sz="4400" b="1" dirty="0">
                <a:solidFill>
                  <a:schemeClr val="accent1">
                    <a:lumMod val="40000"/>
                    <a:lumOff val="60000"/>
                  </a:schemeClr>
                </a:solidFill>
              </a:rPr>
              <a:t>KAVRAMLAR</a:t>
            </a:r>
          </a:p>
        </p:txBody>
      </p:sp>
      <p:sp>
        <p:nvSpPr>
          <p:cNvPr id="3" name="Content Placeholder 2">
            <a:extLst>
              <a:ext uri="{FF2B5EF4-FFF2-40B4-BE49-F238E27FC236}">
                <a16:creationId xmlns:a16="http://schemas.microsoft.com/office/drawing/2014/main" id="{0450CA77-40F2-4501-A2F0-E4CAF0F0A67A}"/>
              </a:ext>
            </a:extLst>
          </p:cNvPr>
          <p:cNvSpPr>
            <a:spLocks noGrp="1"/>
          </p:cNvSpPr>
          <p:nvPr>
            <p:ph idx="1"/>
          </p:nvPr>
        </p:nvSpPr>
        <p:spPr/>
        <p:txBody>
          <a:bodyPr>
            <a:normAutofit/>
          </a:bodyPr>
          <a:lstStyle/>
          <a:p>
            <a:r>
              <a:rPr lang="tr-TR" sz="3200" b="1" i="0" dirty="0">
                <a:solidFill>
                  <a:schemeClr val="accent4">
                    <a:lumMod val="20000"/>
                    <a:lumOff val="80000"/>
                  </a:schemeClr>
                </a:solidFill>
                <a:effectLst/>
                <a:latin typeface="charter"/>
              </a:rPr>
              <a:t>1)Product </a:t>
            </a:r>
            <a:r>
              <a:rPr lang="tr-TR" sz="3200" b="1" i="0" dirty="0" err="1">
                <a:solidFill>
                  <a:schemeClr val="accent4">
                    <a:lumMod val="20000"/>
                    <a:lumOff val="80000"/>
                  </a:schemeClr>
                </a:solidFill>
                <a:effectLst/>
                <a:latin typeface="charter"/>
              </a:rPr>
              <a:t>Backlog</a:t>
            </a:r>
            <a:r>
              <a:rPr lang="tr-TR" sz="3200" b="1" i="0" dirty="0">
                <a:solidFill>
                  <a:schemeClr val="accent4">
                    <a:lumMod val="20000"/>
                    <a:lumOff val="80000"/>
                  </a:schemeClr>
                </a:solidFill>
                <a:effectLst/>
                <a:latin typeface="charter"/>
              </a:rPr>
              <a:t>; </a:t>
            </a:r>
            <a:r>
              <a:rPr lang="tr-TR" sz="3200" b="0" i="0" dirty="0">
                <a:solidFill>
                  <a:schemeClr val="accent4">
                    <a:lumMod val="20000"/>
                    <a:lumOff val="80000"/>
                  </a:schemeClr>
                </a:solidFill>
                <a:effectLst/>
                <a:latin typeface="charter"/>
              </a:rPr>
              <a:t>Proje için gerekli olan gereksinimler listesidir. Proje sonunda “Ne üretilmek isteniyor?” sorusuna cevap aranır. Product </a:t>
            </a:r>
            <a:r>
              <a:rPr lang="tr-TR" sz="3200" b="0" i="0" dirty="0" err="1">
                <a:solidFill>
                  <a:schemeClr val="accent4">
                    <a:lumMod val="20000"/>
                    <a:lumOff val="80000"/>
                  </a:schemeClr>
                </a:solidFill>
                <a:effectLst/>
                <a:latin typeface="charter"/>
              </a:rPr>
              <a:t>owner</a:t>
            </a:r>
            <a:r>
              <a:rPr lang="tr-TR" sz="3200" b="0" i="0" dirty="0">
                <a:solidFill>
                  <a:schemeClr val="accent4">
                    <a:lumMod val="20000"/>
                    <a:lumOff val="80000"/>
                  </a:schemeClr>
                </a:solidFill>
                <a:effectLst/>
                <a:latin typeface="charter"/>
              </a:rPr>
              <a:t> tarafından müşteriden gereksinimler alınır, öncelik sırasına göre sıralanır. Product </a:t>
            </a:r>
            <a:r>
              <a:rPr lang="tr-TR" sz="3200" b="0" i="0" dirty="0" err="1">
                <a:solidFill>
                  <a:schemeClr val="accent4">
                    <a:lumMod val="20000"/>
                    <a:lumOff val="80000"/>
                  </a:schemeClr>
                </a:solidFill>
                <a:effectLst/>
                <a:latin typeface="charter"/>
              </a:rPr>
              <a:t>owner</a:t>
            </a:r>
            <a:r>
              <a:rPr lang="tr-TR" sz="3200" b="0" i="0" dirty="0">
                <a:solidFill>
                  <a:schemeClr val="accent4">
                    <a:lumMod val="20000"/>
                    <a:lumOff val="80000"/>
                  </a:schemeClr>
                </a:solidFill>
                <a:effectLst/>
                <a:latin typeface="charter"/>
              </a:rPr>
              <a:t>, değişen ihtiyaçlara göre </a:t>
            </a:r>
            <a:r>
              <a:rPr lang="tr-TR" sz="3200" b="0" i="0" dirty="0" err="1">
                <a:solidFill>
                  <a:schemeClr val="accent4">
                    <a:lumMod val="20000"/>
                    <a:lumOff val="80000"/>
                  </a:schemeClr>
                </a:solidFill>
                <a:effectLst/>
                <a:latin typeface="charter"/>
              </a:rPr>
              <a:t>product</a:t>
            </a:r>
            <a:r>
              <a:rPr lang="tr-TR" sz="3200" b="0" i="0" dirty="0">
                <a:solidFill>
                  <a:schemeClr val="accent4">
                    <a:lumMod val="20000"/>
                    <a:lumOff val="80000"/>
                  </a:schemeClr>
                </a:solidFill>
                <a:effectLst/>
                <a:latin typeface="charter"/>
              </a:rPr>
              <a:t> </a:t>
            </a:r>
            <a:r>
              <a:rPr lang="tr-TR" sz="3200" b="0" i="0" dirty="0" err="1">
                <a:solidFill>
                  <a:schemeClr val="accent4">
                    <a:lumMod val="20000"/>
                    <a:lumOff val="80000"/>
                  </a:schemeClr>
                </a:solidFill>
                <a:effectLst/>
                <a:latin typeface="charter"/>
              </a:rPr>
              <a:t>backlog’a</a:t>
            </a:r>
            <a:r>
              <a:rPr lang="tr-TR" sz="3200" b="0" i="0" dirty="0">
                <a:solidFill>
                  <a:schemeClr val="accent4">
                    <a:lumMod val="20000"/>
                    <a:lumOff val="80000"/>
                  </a:schemeClr>
                </a:solidFill>
                <a:effectLst/>
                <a:latin typeface="charter"/>
              </a:rPr>
              <a:t> ekleme veya çıkarma yapabilir. Böylece değişim, projenin her aşamasında projeye kolayca entegre edilebilir olur.</a:t>
            </a:r>
            <a:endParaRPr lang="tr-TR" sz="3200" dirty="0">
              <a:solidFill>
                <a:schemeClr val="accent4">
                  <a:lumMod val="20000"/>
                  <a:lumOff val="80000"/>
                </a:schemeClr>
              </a:solidFill>
            </a:endParaRPr>
          </a:p>
        </p:txBody>
      </p:sp>
    </p:spTree>
    <p:extLst>
      <p:ext uri="{BB962C8B-B14F-4D97-AF65-F5344CB8AC3E}">
        <p14:creationId xmlns:p14="http://schemas.microsoft.com/office/powerpoint/2010/main" val="1586636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E28902-265B-454C-8AF5-F48D1214CE7C}"/>
              </a:ext>
            </a:extLst>
          </p:cNvPr>
          <p:cNvSpPr>
            <a:spLocks noGrp="1"/>
          </p:cNvSpPr>
          <p:nvPr>
            <p:ph idx="1"/>
          </p:nvPr>
        </p:nvSpPr>
        <p:spPr>
          <a:xfrm>
            <a:off x="685800" y="1584960"/>
            <a:ext cx="10820400" cy="4633725"/>
          </a:xfrm>
        </p:spPr>
        <p:txBody>
          <a:bodyPr>
            <a:normAutofit lnSpcReduction="10000"/>
          </a:bodyPr>
          <a:lstStyle/>
          <a:p>
            <a:pPr algn="l"/>
            <a:r>
              <a:rPr lang="tr-TR" sz="3200" b="1" i="0" dirty="0">
                <a:solidFill>
                  <a:schemeClr val="accent4">
                    <a:lumMod val="20000"/>
                    <a:lumOff val="80000"/>
                  </a:schemeClr>
                </a:solidFill>
                <a:effectLst/>
                <a:latin typeface="charter"/>
              </a:rPr>
              <a:t>2)Product </a:t>
            </a:r>
            <a:r>
              <a:rPr lang="tr-TR" sz="3200" b="1" i="0" dirty="0" err="1">
                <a:solidFill>
                  <a:schemeClr val="accent4">
                    <a:lumMod val="20000"/>
                    <a:lumOff val="80000"/>
                  </a:schemeClr>
                </a:solidFill>
                <a:effectLst/>
                <a:latin typeface="charter"/>
              </a:rPr>
              <a:t>Backlog</a:t>
            </a:r>
            <a:r>
              <a:rPr lang="tr-TR" sz="3200" b="1" i="0" dirty="0">
                <a:solidFill>
                  <a:schemeClr val="accent4">
                    <a:lumMod val="20000"/>
                    <a:lumOff val="80000"/>
                  </a:schemeClr>
                </a:solidFill>
                <a:effectLst/>
                <a:latin typeface="charter"/>
              </a:rPr>
              <a:t> </a:t>
            </a:r>
            <a:r>
              <a:rPr lang="tr-TR" sz="3200" b="1" i="0" dirty="0" err="1">
                <a:solidFill>
                  <a:schemeClr val="accent4">
                    <a:lumMod val="20000"/>
                    <a:lumOff val="80000"/>
                  </a:schemeClr>
                </a:solidFill>
                <a:effectLst/>
                <a:latin typeface="charter"/>
              </a:rPr>
              <a:t>Item</a:t>
            </a:r>
            <a:r>
              <a:rPr lang="tr-TR" sz="3200" b="1" i="0" dirty="0">
                <a:solidFill>
                  <a:schemeClr val="accent4">
                    <a:lumMod val="20000"/>
                    <a:lumOff val="80000"/>
                  </a:schemeClr>
                </a:solidFill>
                <a:effectLst/>
                <a:latin typeface="charter"/>
              </a:rPr>
              <a:t>; </a:t>
            </a:r>
            <a:r>
              <a:rPr lang="tr-TR" sz="3200" b="0" i="0" dirty="0">
                <a:solidFill>
                  <a:schemeClr val="accent4">
                    <a:lumMod val="20000"/>
                    <a:lumOff val="80000"/>
                  </a:schemeClr>
                </a:solidFill>
                <a:effectLst/>
                <a:latin typeface="charter"/>
              </a:rPr>
              <a:t>Product </a:t>
            </a:r>
            <a:r>
              <a:rPr lang="tr-TR" sz="3200" b="0" i="0" dirty="0" err="1">
                <a:solidFill>
                  <a:schemeClr val="accent4">
                    <a:lumMod val="20000"/>
                    <a:lumOff val="80000"/>
                  </a:schemeClr>
                </a:solidFill>
                <a:effectLst/>
                <a:latin typeface="charter"/>
              </a:rPr>
              <a:t>backlog</a:t>
            </a:r>
            <a:r>
              <a:rPr lang="tr-TR" sz="3200" b="0" i="0" dirty="0">
                <a:solidFill>
                  <a:schemeClr val="accent4">
                    <a:lumMod val="20000"/>
                    <a:lumOff val="80000"/>
                  </a:schemeClr>
                </a:solidFill>
                <a:effectLst/>
                <a:latin typeface="charter"/>
              </a:rPr>
              <a:t> içindeki her bir gereksinime verilen isimdir.</a:t>
            </a:r>
          </a:p>
          <a:p>
            <a:pPr algn="l"/>
            <a:r>
              <a:rPr lang="tr-TR" sz="3200" b="1" i="0" dirty="0">
                <a:solidFill>
                  <a:schemeClr val="accent4">
                    <a:lumMod val="20000"/>
                    <a:lumOff val="80000"/>
                  </a:schemeClr>
                </a:solidFill>
                <a:effectLst/>
                <a:latin typeface="charter"/>
              </a:rPr>
              <a:t>3)Sprint(Koşma); </a:t>
            </a:r>
            <a:r>
              <a:rPr lang="tr-TR" sz="3200" b="0" i="0" dirty="0">
                <a:solidFill>
                  <a:schemeClr val="accent4">
                    <a:lumMod val="20000"/>
                    <a:lumOff val="80000"/>
                  </a:schemeClr>
                </a:solidFill>
                <a:effectLst/>
                <a:latin typeface="charter"/>
              </a:rPr>
              <a:t>Proje sprint denilen küçük kısımlara ayrılır.</a:t>
            </a:r>
            <a:r>
              <a:rPr lang="tr-TR" sz="3200" b="1" i="0" dirty="0">
                <a:solidFill>
                  <a:schemeClr val="accent4">
                    <a:lumMod val="20000"/>
                    <a:lumOff val="80000"/>
                  </a:schemeClr>
                </a:solidFill>
                <a:effectLst/>
                <a:latin typeface="charter"/>
              </a:rPr>
              <a:t> </a:t>
            </a:r>
            <a:r>
              <a:rPr lang="tr-TR" sz="3200" b="0" i="0" dirty="0" err="1">
                <a:solidFill>
                  <a:schemeClr val="accent4">
                    <a:lumMod val="20000"/>
                    <a:lumOff val="80000"/>
                  </a:schemeClr>
                </a:solidFill>
                <a:effectLst/>
                <a:latin typeface="charter"/>
              </a:rPr>
              <a:t>Scrum</a:t>
            </a:r>
            <a:r>
              <a:rPr lang="tr-TR" sz="3200" b="0" i="0" dirty="0">
                <a:solidFill>
                  <a:schemeClr val="accent4">
                    <a:lumMod val="20000"/>
                    <a:lumOff val="80000"/>
                  </a:schemeClr>
                </a:solidFill>
                <a:effectLst/>
                <a:latin typeface="charter"/>
              </a:rPr>
              <a:t> içerisindeki tüm aktiviteler sprint içerisinde gerçekleşir.1–2 haftalık süreçlerdir.</a:t>
            </a:r>
          </a:p>
          <a:p>
            <a:pPr algn="l"/>
            <a:r>
              <a:rPr lang="tr-TR" sz="3200" b="1" i="0" dirty="0">
                <a:solidFill>
                  <a:schemeClr val="accent4">
                    <a:lumMod val="20000"/>
                    <a:lumOff val="80000"/>
                  </a:schemeClr>
                </a:solidFill>
                <a:effectLst/>
                <a:latin typeface="charter"/>
              </a:rPr>
              <a:t>4)Sprint </a:t>
            </a:r>
            <a:r>
              <a:rPr lang="tr-TR" sz="3200" b="1" i="0" dirty="0" err="1">
                <a:solidFill>
                  <a:schemeClr val="accent4">
                    <a:lumMod val="20000"/>
                    <a:lumOff val="80000"/>
                  </a:schemeClr>
                </a:solidFill>
                <a:effectLst/>
                <a:latin typeface="charter"/>
              </a:rPr>
              <a:t>Backlog</a:t>
            </a:r>
            <a:r>
              <a:rPr lang="tr-TR" sz="3200" b="1" i="0" dirty="0">
                <a:solidFill>
                  <a:schemeClr val="accent4">
                    <a:lumMod val="20000"/>
                    <a:lumOff val="80000"/>
                  </a:schemeClr>
                </a:solidFill>
                <a:effectLst/>
                <a:latin typeface="charter"/>
              </a:rPr>
              <a:t>; </a:t>
            </a:r>
            <a:r>
              <a:rPr lang="tr-TR" sz="3200" b="0" i="0" dirty="0">
                <a:solidFill>
                  <a:schemeClr val="accent4">
                    <a:lumMod val="20000"/>
                    <a:lumOff val="80000"/>
                  </a:schemeClr>
                </a:solidFill>
                <a:effectLst/>
                <a:latin typeface="charter"/>
              </a:rPr>
              <a:t>Geliştirme takımı tarafından </a:t>
            </a:r>
            <a:r>
              <a:rPr lang="tr-TR" sz="3200" b="0" i="0" dirty="0" err="1">
                <a:solidFill>
                  <a:schemeClr val="accent4">
                    <a:lumMod val="20000"/>
                    <a:lumOff val="80000"/>
                  </a:schemeClr>
                </a:solidFill>
                <a:effectLst/>
                <a:latin typeface="charter"/>
              </a:rPr>
              <a:t>product</a:t>
            </a:r>
            <a:r>
              <a:rPr lang="tr-TR" sz="3200" b="0" i="0" dirty="0">
                <a:solidFill>
                  <a:schemeClr val="accent4">
                    <a:lumMod val="20000"/>
                    <a:lumOff val="80000"/>
                  </a:schemeClr>
                </a:solidFill>
                <a:effectLst/>
                <a:latin typeface="charter"/>
              </a:rPr>
              <a:t> </a:t>
            </a:r>
            <a:r>
              <a:rPr lang="tr-TR" sz="3200" b="0" i="0" dirty="0" err="1">
                <a:solidFill>
                  <a:schemeClr val="accent4">
                    <a:lumMod val="20000"/>
                    <a:lumOff val="80000"/>
                  </a:schemeClr>
                </a:solidFill>
                <a:effectLst/>
                <a:latin typeface="charter"/>
              </a:rPr>
              <a:t>backlog</a:t>
            </a:r>
            <a:r>
              <a:rPr lang="tr-TR" sz="3200" b="0" i="0" dirty="0">
                <a:solidFill>
                  <a:schemeClr val="accent4">
                    <a:lumMod val="20000"/>
                    <a:lumOff val="80000"/>
                  </a:schemeClr>
                </a:solidFill>
                <a:effectLst/>
                <a:latin typeface="charter"/>
              </a:rPr>
              <a:t> </a:t>
            </a:r>
            <a:r>
              <a:rPr lang="tr-TR" sz="3200" b="0" i="0" dirty="0" err="1">
                <a:solidFill>
                  <a:schemeClr val="accent4">
                    <a:lumMod val="20000"/>
                    <a:lumOff val="80000"/>
                  </a:schemeClr>
                </a:solidFill>
                <a:effectLst/>
                <a:latin typeface="charter"/>
              </a:rPr>
              <a:t>itemlar</a:t>
            </a:r>
            <a:r>
              <a:rPr lang="tr-TR" sz="3200" b="0" i="0" dirty="0">
                <a:solidFill>
                  <a:schemeClr val="accent4">
                    <a:lumMod val="20000"/>
                    <a:lumOff val="80000"/>
                  </a:schemeClr>
                </a:solidFill>
                <a:effectLst/>
                <a:latin typeface="charter"/>
              </a:rPr>
              <a:t> öncelik sırasına göre sprint içerisine alınırlar. Bir sprint boyunca yapılacak </a:t>
            </a:r>
            <a:r>
              <a:rPr lang="tr-TR" sz="3200" b="0" i="0" dirty="0" err="1">
                <a:solidFill>
                  <a:schemeClr val="accent4">
                    <a:lumMod val="20000"/>
                    <a:lumOff val="80000"/>
                  </a:schemeClr>
                </a:solidFill>
                <a:effectLst/>
                <a:latin typeface="charter"/>
              </a:rPr>
              <a:t>itemların</a:t>
            </a:r>
            <a:r>
              <a:rPr lang="tr-TR" sz="3200" b="0" i="0" dirty="0">
                <a:solidFill>
                  <a:schemeClr val="accent4">
                    <a:lumMod val="20000"/>
                    <a:lumOff val="80000"/>
                  </a:schemeClr>
                </a:solidFill>
                <a:effectLst/>
                <a:latin typeface="charter"/>
              </a:rPr>
              <a:t> listesini oluşturur. İşlerin detaylı olarak zaman çizelgesi çıkarılır.</a:t>
            </a:r>
          </a:p>
          <a:p>
            <a:endParaRPr lang="tr-TR" dirty="0"/>
          </a:p>
        </p:txBody>
      </p:sp>
    </p:spTree>
    <p:extLst>
      <p:ext uri="{BB962C8B-B14F-4D97-AF65-F5344CB8AC3E}">
        <p14:creationId xmlns:p14="http://schemas.microsoft.com/office/powerpoint/2010/main" val="723274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A68328-1BC6-48AD-A493-DE8ACF77B13E}"/>
              </a:ext>
            </a:extLst>
          </p:cNvPr>
          <p:cNvSpPr>
            <a:spLocks noGrp="1"/>
          </p:cNvSpPr>
          <p:nvPr>
            <p:ph idx="1"/>
          </p:nvPr>
        </p:nvSpPr>
        <p:spPr>
          <a:xfrm>
            <a:off x="685800" y="1747520"/>
            <a:ext cx="10820400" cy="4937760"/>
          </a:xfrm>
        </p:spPr>
        <p:txBody>
          <a:bodyPr>
            <a:normAutofit fontScale="92500" lnSpcReduction="10000"/>
          </a:bodyPr>
          <a:lstStyle/>
          <a:p>
            <a:pPr algn="l"/>
            <a:r>
              <a:rPr lang="tr-TR" sz="3200" b="1" i="0" dirty="0">
                <a:solidFill>
                  <a:schemeClr val="accent4">
                    <a:lumMod val="20000"/>
                    <a:lumOff val="80000"/>
                  </a:schemeClr>
                </a:solidFill>
                <a:effectLst/>
                <a:latin typeface="charter"/>
              </a:rPr>
              <a:t>5)</a:t>
            </a:r>
            <a:r>
              <a:rPr lang="tr-TR" sz="3200" b="1" i="0" dirty="0" err="1">
                <a:solidFill>
                  <a:schemeClr val="accent4">
                    <a:lumMod val="20000"/>
                    <a:lumOff val="80000"/>
                  </a:schemeClr>
                </a:solidFill>
                <a:effectLst/>
                <a:latin typeface="charter"/>
              </a:rPr>
              <a:t>Scrum</a:t>
            </a:r>
            <a:r>
              <a:rPr lang="tr-TR" sz="3200" b="1" i="0" dirty="0">
                <a:solidFill>
                  <a:schemeClr val="accent4">
                    <a:lumMod val="20000"/>
                    <a:lumOff val="80000"/>
                  </a:schemeClr>
                </a:solidFill>
                <a:effectLst/>
                <a:latin typeface="charter"/>
              </a:rPr>
              <a:t> board; </a:t>
            </a:r>
            <a:r>
              <a:rPr lang="tr-TR" sz="3200" b="0" i="0" dirty="0">
                <a:solidFill>
                  <a:schemeClr val="accent4">
                    <a:lumMod val="20000"/>
                    <a:lumOff val="80000"/>
                  </a:schemeClr>
                </a:solidFill>
                <a:effectLst/>
                <a:latin typeface="charter"/>
              </a:rPr>
              <a:t>Bir sprint içerisinde yapılacak olan maddeler burada yönetilir. Yapılacak olan </a:t>
            </a:r>
            <a:r>
              <a:rPr lang="tr-TR" sz="3200" b="0" i="0" dirty="0" err="1">
                <a:solidFill>
                  <a:schemeClr val="accent4">
                    <a:lumMod val="20000"/>
                    <a:lumOff val="80000"/>
                  </a:schemeClr>
                </a:solidFill>
                <a:effectLst/>
                <a:latin typeface="charter"/>
              </a:rPr>
              <a:t>tasklar</a:t>
            </a:r>
            <a:r>
              <a:rPr lang="tr-TR" sz="3200" b="0" i="0" dirty="0">
                <a:solidFill>
                  <a:schemeClr val="accent4">
                    <a:lumMod val="20000"/>
                    <a:lumOff val="80000"/>
                  </a:schemeClr>
                </a:solidFill>
                <a:effectLst/>
                <a:latin typeface="charter"/>
              </a:rPr>
              <a:t> “TO DO” bölümüne alınır. Takım üyesi bu işe başladığında “IN PROGRESS” bölümüne getirilir. Bir iş, test için hazırsa “TO VERIFY” durumuna getirilir. İş, kontrol edildikten sonra “DONE” bölümüne getirilir. </a:t>
            </a:r>
            <a:r>
              <a:rPr lang="tr-TR" sz="3200" b="0" i="0" dirty="0" err="1">
                <a:solidFill>
                  <a:schemeClr val="accent4">
                    <a:lumMod val="20000"/>
                    <a:lumOff val="80000"/>
                  </a:schemeClr>
                </a:solidFill>
                <a:effectLst/>
                <a:latin typeface="charter"/>
              </a:rPr>
              <a:t>Scrum</a:t>
            </a:r>
            <a:r>
              <a:rPr lang="tr-TR" sz="3200" b="0" i="0" dirty="0">
                <a:solidFill>
                  <a:schemeClr val="accent4">
                    <a:lumMod val="20000"/>
                    <a:lumOff val="80000"/>
                  </a:schemeClr>
                </a:solidFill>
                <a:effectLst/>
                <a:latin typeface="charter"/>
              </a:rPr>
              <a:t> toplantılarında bu maddeler durumlarına göre yerleri değiştirilir.</a:t>
            </a:r>
          </a:p>
          <a:p>
            <a:pPr algn="l"/>
            <a:r>
              <a:rPr lang="tr-TR" sz="3200" b="1" i="0" dirty="0">
                <a:solidFill>
                  <a:schemeClr val="accent4">
                    <a:lumMod val="20000"/>
                    <a:lumOff val="80000"/>
                  </a:schemeClr>
                </a:solidFill>
                <a:effectLst/>
                <a:latin typeface="charter"/>
              </a:rPr>
              <a:t>6)</a:t>
            </a:r>
            <a:r>
              <a:rPr lang="tr-TR" sz="3200" b="1" i="0" dirty="0" err="1">
                <a:solidFill>
                  <a:schemeClr val="accent4">
                    <a:lumMod val="20000"/>
                    <a:lumOff val="80000"/>
                  </a:schemeClr>
                </a:solidFill>
                <a:effectLst/>
                <a:latin typeface="charter"/>
              </a:rPr>
              <a:t>Burndown</a:t>
            </a:r>
            <a:r>
              <a:rPr lang="tr-TR" sz="3200" b="1" i="0" dirty="0">
                <a:solidFill>
                  <a:schemeClr val="accent4">
                    <a:lumMod val="20000"/>
                    <a:lumOff val="80000"/>
                  </a:schemeClr>
                </a:solidFill>
                <a:effectLst/>
                <a:latin typeface="charter"/>
              </a:rPr>
              <a:t> Chart; </a:t>
            </a:r>
            <a:r>
              <a:rPr lang="tr-TR" sz="3200" b="0" i="0" dirty="0">
                <a:solidFill>
                  <a:schemeClr val="accent4">
                    <a:lumMod val="20000"/>
                    <a:lumOff val="80000"/>
                  </a:schemeClr>
                </a:solidFill>
                <a:effectLst/>
                <a:latin typeface="charter"/>
              </a:rPr>
              <a:t>Yatay ekseninde sprintin günlerini, dikey ekseninde sprintte kalan işi gösteren grafiktir. </a:t>
            </a:r>
            <a:r>
              <a:rPr lang="tr-TR" sz="3200" b="0" i="0" dirty="0" err="1">
                <a:solidFill>
                  <a:schemeClr val="accent4">
                    <a:lumMod val="20000"/>
                    <a:lumOff val="80000"/>
                  </a:schemeClr>
                </a:solidFill>
                <a:effectLst/>
                <a:latin typeface="charter"/>
              </a:rPr>
              <a:t>Scrum’un</a:t>
            </a:r>
            <a:r>
              <a:rPr lang="tr-TR" sz="3200" b="0" i="0" dirty="0">
                <a:solidFill>
                  <a:schemeClr val="accent4">
                    <a:lumMod val="20000"/>
                    <a:lumOff val="80000"/>
                  </a:schemeClr>
                </a:solidFill>
                <a:effectLst/>
                <a:latin typeface="charter"/>
              </a:rPr>
              <a:t> temel ilkelerinden olan şeffaflığı sağlar.</a:t>
            </a:r>
          </a:p>
          <a:p>
            <a:pPr marL="0" indent="0">
              <a:buNone/>
            </a:pPr>
            <a:br>
              <a:rPr lang="tr-TR" dirty="0"/>
            </a:br>
            <a:endParaRPr lang="tr-TR" dirty="0"/>
          </a:p>
        </p:txBody>
      </p:sp>
    </p:spTree>
    <p:extLst>
      <p:ext uri="{BB962C8B-B14F-4D97-AF65-F5344CB8AC3E}">
        <p14:creationId xmlns:p14="http://schemas.microsoft.com/office/powerpoint/2010/main" val="3649339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168F30D-EC67-4DA8-B841-490495C717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4720" y="512386"/>
            <a:ext cx="7782559" cy="583322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673852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DBBD8-9EEF-49D1-A738-0F8D9BF9CDBC}"/>
              </a:ext>
            </a:extLst>
          </p:cNvPr>
          <p:cNvSpPr>
            <a:spLocks noGrp="1"/>
          </p:cNvSpPr>
          <p:nvPr>
            <p:ph type="title"/>
          </p:nvPr>
        </p:nvSpPr>
        <p:spPr/>
        <p:txBody>
          <a:bodyPr>
            <a:normAutofit/>
          </a:bodyPr>
          <a:lstStyle/>
          <a:p>
            <a:r>
              <a:rPr lang="tr-TR" sz="4800" b="1" dirty="0">
                <a:solidFill>
                  <a:schemeClr val="accent4">
                    <a:lumMod val="20000"/>
                    <a:lumOff val="80000"/>
                  </a:schemeClr>
                </a:solidFill>
              </a:rPr>
              <a:t>ROLLER</a:t>
            </a:r>
          </a:p>
        </p:txBody>
      </p:sp>
      <p:sp>
        <p:nvSpPr>
          <p:cNvPr id="3" name="Content Placeholder 2">
            <a:extLst>
              <a:ext uri="{FF2B5EF4-FFF2-40B4-BE49-F238E27FC236}">
                <a16:creationId xmlns:a16="http://schemas.microsoft.com/office/drawing/2014/main" id="{0AD223B7-5646-4D19-BC8B-0E0233371130}"/>
              </a:ext>
            </a:extLst>
          </p:cNvPr>
          <p:cNvSpPr>
            <a:spLocks noGrp="1"/>
          </p:cNvSpPr>
          <p:nvPr>
            <p:ph idx="1"/>
          </p:nvPr>
        </p:nvSpPr>
        <p:spPr/>
        <p:txBody>
          <a:bodyPr>
            <a:normAutofit/>
          </a:bodyPr>
          <a:lstStyle/>
          <a:p>
            <a:r>
              <a:rPr lang="tr-TR" sz="4000" b="1" i="0" dirty="0" err="1">
                <a:solidFill>
                  <a:schemeClr val="accent4">
                    <a:lumMod val="20000"/>
                    <a:lumOff val="80000"/>
                  </a:schemeClr>
                </a:solidFill>
                <a:effectLst/>
                <a:latin typeface="charter"/>
              </a:rPr>
              <a:t>Pig</a:t>
            </a:r>
            <a:r>
              <a:rPr lang="tr-TR" sz="4000" b="1" i="0" dirty="0">
                <a:solidFill>
                  <a:schemeClr val="accent4">
                    <a:lumMod val="20000"/>
                    <a:lumOff val="80000"/>
                  </a:schemeClr>
                </a:solidFill>
                <a:effectLst/>
                <a:latin typeface="charter"/>
              </a:rPr>
              <a:t> Roller; </a:t>
            </a:r>
            <a:r>
              <a:rPr lang="tr-TR" sz="4000" b="0" i="0" dirty="0" err="1">
                <a:solidFill>
                  <a:schemeClr val="accent4">
                    <a:lumMod val="20000"/>
                    <a:lumOff val="80000"/>
                  </a:schemeClr>
                </a:solidFill>
                <a:effectLst/>
                <a:latin typeface="charter"/>
              </a:rPr>
              <a:t>Scrum</a:t>
            </a:r>
            <a:r>
              <a:rPr lang="tr-TR" sz="4000" b="0" i="0" dirty="0">
                <a:solidFill>
                  <a:schemeClr val="accent4">
                    <a:lumMod val="20000"/>
                    <a:lumOff val="80000"/>
                  </a:schemeClr>
                </a:solidFill>
                <a:effectLst/>
                <a:latin typeface="charter"/>
              </a:rPr>
              <a:t> sürecine dahil olanlar yani projede asıl işi yapan kişilerdir. Bunlar </a:t>
            </a:r>
            <a:r>
              <a:rPr lang="tr-TR" sz="4000" b="0" i="0" dirty="0" err="1">
                <a:solidFill>
                  <a:schemeClr val="accent4">
                    <a:lumMod val="20000"/>
                    <a:lumOff val="80000"/>
                  </a:schemeClr>
                </a:solidFill>
                <a:effectLst/>
                <a:latin typeface="charter"/>
              </a:rPr>
              <a:t>Scrum</a:t>
            </a:r>
            <a:r>
              <a:rPr lang="tr-TR" sz="4000" b="0" i="0" dirty="0">
                <a:solidFill>
                  <a:schemeClr val="accent4">
                    <a:lumMod val="20000"/>
                    <a:lumOff val="80000"/>
                  </a:schemeClr>
                </a:solidFill>
                <a:effectLst/>
                <a:latin typeface="charter"/>
              </a:rPr>
              <a:t> Master, Product </a:t>
            </a:r>
            <a:r>
              <a:rPr lang="tr-TR" sz="4000" b="0" i="0" dirty="0" err="1">
                <a:solidFill>
                  <a:schemeClr val="accent4">
                    <a:lumMod val="20000"/>
                    <a:lumOff val="80000"/>
                  </a:schemeClr>
                </a:solidFill>
                <a:effectLst/>
                <a:latin typeface="charter"/>
              </a:rPr>
              <a:t>Owner</a:t>
            </a:r>
            <a:r>
              <a:rPr lang="tr-TR" sz="4000" b="0" i="0" dirty="0">
                <a:solidFill>
                  <a:schemeClr val="accent4">
                    <a:lumMod val="20000"/>
                    <a:lumOff val="80000"/>
                  </a:schemeClr>
                </a:solidFill>
                <a:effectLst/>
                <a:latin typeface="charter"/>
              </a:rPr>
              <a:t>, Geliştirme Takımı’dır.</a:t>
            </a:r>
            <a:endParaRPr lang="tr-TR" sz="4000" dirty="0">
              <a:solidFill>
                <a:schemeClr val="accent4">
                  <a:lumMod val="20000"/>
                  <a:lumOff val="80000"/>
                </a:schemeClr>
              </a:solidFill>
            </a:endParaRPr>
          </a:p>
        </p:txBody>
      </p:sp>
    </p:spTree>
    <p:extLst>
      <p:ext uri="{BB962C8B-B14F-4D97-AF65-F5344CB8AC3E}">
        <p14:creationId xmlns:p14="http://schemas.microsoft.com/office/powerpoint/2010/main" val="25726825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978</TotalTime>
  <Words>936</Words>
  <Application>Microsoft Office PowerPoint</Application>
  <PresentationFormat>Widescreen</PresentationFormat>
  <Paragraphs>29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Calisto MT</vt:lpstr>
      <vt:lpstr>charter</vt:lpstr>
      <vt:lpstr>sohne</vt:lpstr>
      <vt:lpstr>Wingdings 2</vt:lpstr>
      <vt:lpstr>Slate</vt:lpstr>
      <vt:lpstr>SCRUM</vt:lpstr>
      <vt:lpstr>SCRUM NEDİR?</vt:lpstr>
      <vt:lpstr>PowerPoint Presentation</vt:lpstr>
      <vt:lpstr>3 Temel Prensip</vt:lpstr>
      <vt:lpstr>KAVRAMLAR</vt:lpstr>
      <vt:lpstr>PowerPoint Presentation</vt:lpstr>
      <vt:lpstr>PowerPoint Presentation</vt:lpstr>
      <vt:lpstr>PowerPoint Presentation</vt:lpstr>
      <vt:lpstr>ROLLER</vt:lpstr>
      <vt:lpstr>PowerPoint Presentation</vt:lpstr>
      <vt:lpstr>PowerPoint Presentation</vt:lpstr>
      <vt:lpstr>TOPLANTILAR</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dc:title>
  <dc:creator>SEYDA OZDEMIR</dc:creator>
  <cp:lastModifiedBy>SEYDA OZDEMIR</cp:lastModifiedBy>
  <cp:revision>6</cp:revision>
  <dcterms:created xsi:type="dcterms:W3CDTF">2022-08-15T16:48:54Z</dcterms:created>
  <dcterms:modified xsi:type="dcterms:W3CDTF">2022-08-16T15:01:15Z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164b88bf-a64e-46c0-b0be-556d397f5c8e</vt:lpwstr>
  </property>
  <property fmtid="{D5CDD505-2E9C-101B-9397-08002B2CF9AE}" pid="3" name="TURKCELLCLASSIFICATION">
    <vt:lpwstr>TURKCELL DAHİLİ</vt:lpwstr>
  </property>
</Properties>
</file>