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72" r:id="rId4"/>
    <p:sldId id="273" r:id="rId5"/>
    <p:sldId id="274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269509-318B-1FDB-D616-AF64A06C2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8B0AAA2-560F-4CD3-BA46-11E1725B5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E59301-E5F0-94BD-C191-27428C3A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DA4CF57-967A-0DE5-63F8-6207D0AB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D877B3D-1A52-B2F6-C5A4-4DA67B49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62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F097D4-C08A-9ED3-85B7-2D105753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4DC2DED-065C-B061-338D-595921422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A7FE817-7BCE-8F30-5897-6A6F69F6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ECC72D-1F40-205B-6FE2-24280809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C5D2B90-55C4-352D-DCFC-727A9B93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525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EF5E938-285B-2F25-D2D6-1D1BEFB5E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D1D3B27-CEBD-101A-8A68-F9B545D3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8B3EBBE-7349-BCC0-3FAD-F9FCEDD3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B1286D-C415-2BEB-280F-2C3F7814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A12867-E8C2-CAA7-A5EB-781F79DA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238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D539EB-F25C-3581-D337-6DB0F88B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A60255-424C-4B1F-3CCD-3F2EBD82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A75D5DC-866E-515A-0C2A-F025CC7D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231528-690A-77E7-30EA-9BA1DA9A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33C7616-FE4C-D6AA-9ED8-EC8CD7DB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155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8C7813-7B9D-7D5C-9BBC-09247F23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BAA21F8-1775-10E9-8B0E-2FAA28BB8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1F29D4-288C-A2A4-C9FF-25C94E97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3F7709-E2A4-ACEF-F19A-0D57E980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79D3E4-E322-FA63-A0CF-30A557FD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608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05EE5C-B7E9-A111-5FB5-544B3845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EC9198-4FE1-06E7-88BD-B34AA2F0A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62674C-C8C1-9B29-FC0B-2DB5CF6FA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7D0E8C0-7A1C-C3F6-5825-239DC127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B0D9573-E026-401A-E032-F4B98984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1CA9237-D78C-4702-E55D-18EE9D4B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219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CE33BC-2E1F-60E5-C261-7DCF69E5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23E4A97-0C63-D53A-503F-311865D9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03699F7-7892-B769-66A3-71B85A61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0D5A877-2AC1-4DAD-30BF-EA9811A63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A4139D9-29DB-3D45-65A0-B32D66A1C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BA34D91-3F83-1B4B-3F6D-876B9258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7A7DEFF-9200-E0C0-7CFD-C0807DD8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818E848-BE7F-613B-7336-5F74F040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985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0A483A-E1CA-BDB7-18C7-E71593E0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B8E590A-FD4C-15F6-0B97-5B5DB846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9161ACB-5373-5734-0BD4-43FFEE3D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3E93854-E038-AAF2-A054-76DDD6A4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070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6F5D0F2-E264-D1DF-C105-1144738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A1979F-99D9-00E9-8603-65695175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425742B-960B-BB59-4026-8F718445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020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5A6B73-1B31-3B7B-FBB3-D440AF6F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81ADD0-97E2-F62C-7759-63BA19947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71786D3-C7B1-D0C7-7608-856D8EC2C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52BB404-0B6E-7A0E-34B3-AC872697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D90F042-529E-A920-C727-C2BB4C29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785DD6D-133B-2E68-8501-E4450D7E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21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2786D7-FCAE-F771-E416-4DA108AF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F76E4F4-0FE0-E758-773D-374B0DEF7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E09032A-AC68-A655-B1A9-E5F3FA5BF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AFB764B-81E8-3A5A-59E7-C30CFD63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9C090AE-64F0-5167-500D-57774DF9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A42DCCA-DC87-72A1-5571-DADEF553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15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0EEDCF4-AD04-F8B2-059D-FA5B5DDC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47C8ADA-983A-833F-FB0D-22D799D9C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F95867-95A5-B7D8-F49E-C3C624765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F5C3F-0984-4EB2-A599-425231D102D3}" type="datetimeFigureOut">
              <a:rPr lang="tr-TR" smtClean="0"/>
              <a:t>15.08.2022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FC2CD0-1B64-BD32-D0D3-43F609705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B5784F-5740-5EE7-FED1-355C78252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59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framework.guru/spring-framework-annotati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A49E26-5FA1-4899-89BE-C6E07FB62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5626"/>
            <a:ext cx="9144000" cy="4122174"/>
          </a:xfrm>
        </p:spPr>
        <p:txBody>
          <a:bodyPr>
            <a:normAutofit/>
          </a:bodyPr>
          <a:lstStyle/>
          <a:p>
            <a:endParaRPr lang="tr-TR" sz="4000" b="1" dirty="0"/>
          </a:p>
          <a:p>
            <a:r>
              <a:rPr lang="tr-TR" sz="4500" dirty="0" err="1"/>
              <a:t>Annonation</a:t>
            </a:r>
            <a:endParaRPr lang="tr-TR" sz="4500" b="1" dirty="0"/>
          </a:p>
          <a:p>
            <a:endParaRPr lang="tr-TR" sz="4000" b="1" dirty="0"/>
          </a:p>
          <a:p>
            <a:r>
              <a:rPr lang="tr-TR" sz="2500" b="1" dirty="0"/>
              <a:t>Hazırlayanlar</a:t>
            </a:r>
          </a:p>
          <a:p>
            <a:endParaRPr lang="tr-TR" sz="3000" b="1" dirty="0"/>
          </a:p>
          <a:p>
            <a:r>
              <a:rPr lang="tr-TR" sz="2000" b="1" dirty="0"/>
              <a:t>Kadir </a:t>
            </a:r>
            <a:r>
              <a:rPr lang="tr-TR" sz="2000" b="1" dirty="0" err="1"/>
              <a:t>İrpik</a:t>
            </a:r>
            <a:endParaRPr lang="tr-TR" sz="2000" b="1" dirty="0"/>
          </a:p>
          <a:p>
            <a:r>
              <a:rPr lang="tr-TR" sz="2000" b="1" dirty="0"/>
              <a:t>İbrahim Bayramlı</a:t>
            </a:r>
          </a:p>
        </p:txBody>
      </p:sp>
    </p:spTree>
    <p:extLst>
      <p:ext uri="{BB962C8B-B14F-4D97-AF65-F5344CB8AC3E}">
        <p14:creationId xmlns:p14="http://schemas.microsoft.com/office/powerpoint/2010/main" val="3236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5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Annonation</a:t>
            </a:r>
            <a:r>
              <a:rPr lang="tr-TR" sz="2400" b="1" dirty="0"/>
              <a:t> Nedir?</a:t>
            </a:r>
          </a:p>
          <a:p>
            <a:endParaRPr lang="tr-T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Developlement</a:t>
            </a:r>
            <a:r>
              <a:rPr lang="tr-TR" dirty="0"/>
              <a:t> anında IDE veya </a:t>
            </a:r>
            <a:r>
              <a:rPr lang="tr-TR" dirty="0" err="1"/>
              <a:t>compiler</a:t>
            </a:r>
            <a:r>
              <a:rPr lang="tr-TR" dirty="0"/>
              <a:t> tarafından yada </a:t>
            </a:r>
            <a:r>
              <a:rPr lang="tr-TR" dirty="0" err="1"/>
              <a:t>run</a:t>
            </a:r>
            <a:r>
              <a:rPr lang="tr-TR" dirty="0"/>
              <a:t>-time anında </a:t>
            </a:r>
            <a:r>
              <a:rPr lang="tr-TR" dirty="0" err="1"/>
              <a:t>framework</a:t>
            </a:r>
            <a:r>
              <a:rPr lang="tr-TR" dirty="0"/>
              <a:t> tarafından yorumlanan ifadelerdir.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Bir öğenin tanımını yapar, ne yapması gerektiğini açıklar ve yazılım geliştirme sürecini hem hızlandırır hem de kolaylaştırır.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Tüm Spring </a:t>
            </a:r>
            <a:r>
              <a:rPr lang="tr-TR" dirty="0" err="1"/>
              <a:t>Bean’leri</a:t>
            </a:r>
            <a:r>
              <a:rPr lang="tr-TR" dirty="0"/>
              <a:t> “</a:t>
            </a:r>
            <a:r>
              <a:rPr lang="tr-TR" dirty="0" err="1"/>
              <a:t>App</a:t>
            </a:r>
            <a:r>
              <a:rPr lang="tr-TR" dirty="0"/>
              <a:t> </a:t>
            </a:r>
            <a:r>
              <a:rPr lang="tr-TR" dirty="0" err="1"/>
              <a:t>Context</a:t>
            </a:r>
            <a:r>
              <a:rPr lang="tr-TR" dirty="0"/>
              <a:t>” yada "Spring </a:t>
            </a:r>
            <a:r>
              <a:rPr lang="tr-TR" dirty="0" err="1"/>
              <a:t>Context</a:t>
            </a:r>
            <a:r>
              <a:rPr lang="tr-TR" dirty="0"/>
              <a:t>" (</a:t>
            </a:r>
            <a:r>
              <a:rPr lang="tr-TR" dirty="0" err="1"/>
              <a:t>IoC</a:t>
            </a:r>
            <a:r>
              <a:rPr lang="tr-TR" dirty="0"/>
              <a:t> </a:t>
            </a:r>
            <a:r>
              <a:rPr lang="tr-TR" dirty="0" err="1"/>
              <a:t>container</a:t>
            </a:r>
            <a:r>
              <a:rPr lang="tr-TR" dirty="0"/>
              <a:t>) adı verilen bir </a:t>
            </a:r>
            <a:r>
              <a:rPr lang="tr-TR" dirty="0" err="1"/>
              <a:t>container</a:t>
            </a:r>
            <a:r>
              <a:rPr lang="tr-TR" dirty="0"/>
              <a:t> içinde yaşarlar.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87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2C23-0894-4A6C-9BAA-C95C4558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980"/>
            <a:ext cx="10515600" cy="603115"/>
          </a:xfrm>
        </p:spPr>
        <p:txBody>
          <a:bodyPr>
            <a:normAutofit/>
          </a:bodyPr>
          <a:lstStyle/>
          <a:p>
            <a:pPr algn="ctr"/>
            <a:r>
              <a:rPr lang="tr-TR" sz="3000" b="1" dirty="0"/>
              <a:t>Application </a:t>
            </a:r>
            <a:r>
              <a:rPr lang="tr-TR" sz="3000" b="1" dirty="0" err="1"/>
              <a:t>Context</a:t>
            </a:r>
            <a:endParaRPr lang="tr-TR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1979-8DE9-4EBB-B3B1-B331F934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560945"/>
            <a:ext cx="10688782" cy="4987637"/>
          </a:xfrm>
        </p:spPr>
        <p:txBody>
          <a:bodyPr>
            <a:normAutofit/>
          </a:bodyPr>
          <a:lstStyle/>
          <a:p>
            <a:r>
              <a:rPr lang="tr-TR" sz="1800" dirty="0"/>
              <a:t>Application </a:t>
            </a:r>
            <a:r>
              <a:rPr lang="tr-TR" sz="1800" dirty="0" err="1"/>
              <a:t>Context</a:t>
            </a:r>
            <a:r>
              <a:rPr lang="tr-TR" sz="1800" dirty="0"/>
              <a:t>, uygulamamızın </a:t>
            </a:r>
            <a:r>
              <a:rPr lang="tr-TR" sz="1800" dirty="0" err="1"/>
              <a:t>object</a:t>
            </a:r>
            <a:r>
              <a:rPr lang="tr-TR" sz="1800" dirty="0"/>
              <a:t> </a:t>
            </a:r>
            <a:r>
              <a:rPr lang="tr-TR" sz="1800" dirty="0" err="1"/>
              <a:t>instance'larını</a:t>
            </a:r>
            <a:r>
              <a:rPr lang="tr-TR" sz="1800" dirty="0"/>
              <a:t> </a:t>
            </a:r>
            <a:r>
              <a:rPr lang="tr-TR" sz="1800" dirty="0" err="1"/>
              <a:t>framework'ün</a:t>
            </a:r>
            <a:r>
              <a:rPr lang="tr-TR" sz="1800" dirty="0"/>
              <a:t> yönetebilmesi için depoladığımız alandır.</a:t>
            </a:r>
          </a:p>
          <a:p>
            <a:r>
              <a:rPr lang="tr-TR" sz="1800" dirty="0"/>
              <a:t>Varsayılan olarak Spring, uygulamanızda tanımladığınız nesnelerin hiçbirini bilmez. </a:t>
            </a:r>
            <a:r>
              <a:rPr lang="tr-TR" sz="1800" dirty="0" err="1"/>
              <a:t>Spring'in</a:t>
            </a:r>
            <a:r>
              <a:rPr lang="tr-TR" sz="1800" dirty="0"/>
              <a:t> nesnelerinizi görmesini sağlamak için onları </a:t>
            </a:r>
            <a:r>
              <a:rPr lang="tr-TR" sz="1800" dirty="0" err="1"/>
              <a:t>context</a:t>
            </a:r>
            <a:r>
              <a:rPr lang="tr-TR" sz="1800" dirty="0"/>
              <a:t> içine eklemeniz gerekir.</a:t>
            </a:r>
          </a:p>
          <a:p>
            <a:r>
              <a:rPr lang="tr-TR" sz="1800" dirty="0"/>
              <a:t>Application </a:t>
            </a:r>
            <a:r>
              <a:rPr lang="tr-TR" sz="1800" dirty="0" err="1"/>
              <a:t>context'in</a:t>
            </a:r>
            <a:r>
              <a:rPr lang="tr-TR" sz="1800" dirty="0"/>
              <a:t> içine eklenen objeler, </a:t>
            </a:r>
            <a:r>
              <a:rPr lang="tr-TR" sz="1800" dirty="0" err="1"/>
              <a:t>context</a:t>
            </a:r>
            <a:r>
              <a:rPr lang="tr-TR" sz="1800" dirty="0"/>
              <a:t> tarafından ilişkilendirilir, yönetilir, </a:t>
            </a:r>
            <a:r>
              <a:rPr lang="tr-TR" sz="1800" dirty="0" err="1"/>
              <a:t>configure</a:t>
            </a:r>
            <a:r>
              <a:rPr lang="tr-TR" sz="1800" dirty="0"/>
              <a:t> edilir ve gerektiğinde çağrılır. Bu şekilde, </a:t>
            </a:r>
            <a:r>
              <a:rPr lang="tr-TR" sz="1800" dirty="0" err="1"/>
              <a:t>frameworkün</a:t>
            </a:r>
            <a:r>
              <a:rPr lang="tr-TR" sz="1800" dirty="0"/>
              <a:t> sunduğu yetenekleri kullanmanıza izin verir.</a:t>
            </a:r>
          </a:p>
          <a:p>
            <a:endParaRPr lang="tr-TR" sz="1800" dirty="0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8B22EB73-C525-4BE0-B45C-1C56C3BD6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5" y="175098"/>
            <a:ext cx="2315490" cy="603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5A46A6-C757-4386-8E42-2B100105F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841" y="3955924"/>
            <a:ext cx="4667135" cy="268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6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AA27-DF03-4535-B939-42D5A261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03116"/>
          </a:xfrm>
        </p:spPr>
        <p:txBody>
          <a:bodyPr>
            <a:normAutofit/>
          </a:bodyPr>
          <a:lstStyle/>
          <a:p>
            <a:pPr algn="ctr"/>
            <a:r>
              <a:rPr lang="tr-TR" sz="2500" b="1" dirty="0"/>
              <a:t>Application </a:t>
            </a:r>
            <a:r>
              <a:rPr lang="tr-TR" sz="2500" b="1" dirty="0" err="1"/>
              <a:t>Context</a:t>
            </a:r>
            <a:r>
              <a:rPr lang="tr-TR" sz="2500" b="1" dirty="0"/>
              <a:t> </a:t>
            </a:r>
            <a:r>
              <a:rPr lang="tr-TR" sz="2500" b="1" dirty="0" err="1"/>
              <a:t>Bean</a:t>
            </a:r>
            <a:r>
              <a:rPr lang="tr-TR" sz="2500" b="1" dirty="0"/>
              <a:t> Ekleme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3A859-8BBF-460A-8597-45222B6B2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153"/>
            <a:ext cx="10515600" cy="1228138"/>
          </a:xfrm>
        </p:spPr>
        <p:txBody>
          <a:bodyPr/>
          <a:lstStyle/>
          <a:p>
            <a:r>
              <a:rPr lang="tr-TR" sz="2200" dirty="0" err="1">
                <a:solidFill>
                  <a:srgbClr val="FF0000"/>
                </a:solidFill>
              </a:rPr>
              <a:t>Bean</a:t>
            </a:r>
            <a:r>
              <a:rPr lang="tr-TR" sz="2200" dirty="0">
                <a:solidFill>
                  <a:srgbClr val="FF0000"/>
                </a:solidFill>
              </a:rPr>
              <a:t> Nedir ?</a:t>
            </a:r>
          </a:p>
          <a:p>
            <a:r>
              <a:rPr lang="tr-TR" sz="1800" dirty="0"/>
              <a:t>Spring </a:t>
            </a:r>
            <a:r>
              <a:rPr lang="tr-TR" sz="1800" dirty="0" err="1"/>
              <a:t>context</a:t>
            </a:r>
            <a:r>
              <a:rPr lang="tr-TR" sz="1800" dirty="0"/>
              <a:t> içine eklediğimiz </a:t>
            </a:r>
            <a:r>
              <a:rPr lang="tr-TR" sz="1800" dirty="0" err="1"/>
              <a:t>object</a:t>
            </a:r>
            <a:r>
              <a:rPr lang="tr-TR" sz="1800" dirty="0"/>
              <a:t> </a:t>
            </a:r>
            <a:r>
              <a:rPr lang="tr-TR" sz="1800" dirty="0" err="1"/>
              <a:t>instance'larının</a:t>
            </a:r>
            <a:r>
              <a:rPr lang="tr-TR" sz="1800" dirty="0"/>
              <a:t> her birine verilen isimdir. Kısaca </a:t>
            </a:r>
            <a:r>
              <a:rPr lang="tr-TR" sz="1800" dirty="0" err="1"/>
              <a:t>context</a:t>
            </a:r>
            <a:r>
              <a:rPr lang="tr-TR" sz="1800" dirty="0"/>
              <a:t> içinde yer alan her bir nesne </a:t>
            </a:r>
            <a:r>
              <a:rPr lang="tr-TR" sz="1800" b="1" dirty="0" err="1"/>
              <a:t>bean</a:t>
            </a:r>
            <a:r>
              <a:rPr lang="tr-TR" sz="1800" b="1" dirty="0"/>
              <a:t> </a:t>
            </a:r>
            <a:r>
              <a:rPr lang="tr-TR" sz="1800" dirty="0"/>
              <a:t>olarak adlandırılır.</a:t>
            </a:r>
          </a:p>
          <a:p>
            <a:endParaRPr lang="tr-TR" sz="1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26C14BA-54F8-4F49-8D6B-12D26F7D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5" y="175098"/>
            <a:ext cx="2315490" cy="603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CB1E73-40FA-469E-8C61-43B665504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137" y="2625240"/>
            <a:ext cx="5414373" cy="35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0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5C03-33E2-4872-9618-D94C12A9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271"/>
            <a:ext cx="10515600" cy="603116"/>
          </a:xfrm>
        </p:spPr>
        <p:txBody>
          <a:bodyPr>
            <a:normAutofit/>
          </a:bodyPr>
          <a:lstStyle/>
          <a:p>
            <a:pPr algn="ctr"/>
            <a:r>
              <a:rPr lang="tr-TR" sz="2500" b="1" dirty="0"/>
              <a:t>Application </a:t>
            </a:r>
            <a:r>
              <a:rPr lang="tr-TR" sz="2500" b="1" dirty="0" err="1"/>
              <a:t>Context</a:t>
            </a:r>
            <a:r>
              <a:rPr lang="tr-TR" sz="2500" b="1" dirty="0"/>
              <a:t> </a:t>
            </a:r>
            <a:r>
              <a:rPr lang="tr-TR" sz="2500" b="1" dirty="0" err="1"/>
              <a:t>Bean</a:t>
            </a:r>
            <a:r>
              <a:rPr lang="tr-TR" sz="2500" b="1" dirty="0"/>
              <a:t> Ekleme</a:t>
            </a:r>
            <a:endParaRPr lang="tr-TR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4B52-08AB-416A-8360-89703FC6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982"/>
            <a:ext cx="10515600" cy="387927"/>
          </a:xfrm>
        </p:spPr>
        <p:txBody>
          <a:bodyPr>
            <a:normAutofit/>
          </a:bodyPr>
          <a:lstStyle/>
          <a:p>
            <a:r>
              <a:rPr lang="tr-TR" sz="2000" b="1" dirty="0"/>
              <a:t>@</a:t>
            </a:r>
            <a:r>
              <a:rPr lang="tr-TR" sz="2000" b="1" dirty="0" err="1"/>
              <a:t>Bean</a:t>
            </a:r>
            <a:r>
              <a:rPr lang="tr-TR" sz="2000" dirty="0"/>
              <a:t> </a:t>
            </a:r>
            <a:r>
              <a:rPr lang="tr-TR" sz="2000" dirty="0" err="1"/>
              <a:t>anotasyonunu</a:t>
            </a:r>
            <a:r>
              <a:rPr lang="tr-TR" sz="2000" dirty="0"/>
              <a:t> kullanarak</a:t>
            </a: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0B3D6E79-7D65-4147-8DBE-3DE0BC13B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5" y="175098"/>
            <a:ext cx="2315490" cy="603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FD18AB-D988-416F-8CB0-9691CC5C6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8" y="2367634"/>
            <a:ext cx="5164130" cy="3851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994696-F066-4B9F-8A40-CEA842DF2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38560"/>
            <a:ext cx="4514289" cy="2556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AA2681-476B-4A8C-A5E8-0062D5863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77396"/>
            <a:ext cx="4551234" cy="262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3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1831-F6E7-4B23-8811-C2F6C479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582"/>
            <a:ext cx="10515600" cy="603115"/>
          </a:xfrm>
        </p:spPr>
        <p:txBody>
          <a:bodyPr>
            <a:normAutofit/>
          </a:bodyPr>
          <a:lstStyle/>
          <a:p>
            <a:pPr algn="ctr"/>
            <a:r>
              <a:rPr lang="tr-TR" sz="3000" b="1" dirty="0"/>
              <a:t>Temel Spring </a:t>
            </a:r>
            <a:r>
              <a:rPr lang="tr-TR" sz="3000" b="1" dirty="0" err="1"/>
              <a:t>Boot</a:t>
            </a:r>
            <a:r>
              <a:rPr lang="tr-TR" sz="3000" b="1" dirty="0"/>
              <a:t> </a:t>
            </a:r>
            <a:r>
              <a:rPr lang="tr-TR" sz="3000" b="1" dirty="0" err="1"/>
              <a:t>Anotasyonları</a:t>
            </a:r>
            <a:endParaRPr lang="tr-TR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D3A2-7B59-4DA1-80CD-E79D19AC7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152"/>
            <a:ext cx="10515600" cy="2017937"/>
          </a:xfrm>
        </p:spPr>
        <p:txBody>
          <a:bodyPr>
            <a:normAutofit/>
          </a:bodyPr>
          <a:lstStyle/>
          <a:p>
            <a:r>
              <a:rPr lang="tr-TR" sz="1800" b="1" dirty="0"/>
              <a:t>@</a:t>
            </a:r>
            <a:r>
              <a:rPr lang="tr-TR" sz="1800" b="1" dirty="0" err="1"/>
              <a:t>Bean</a:t>
            </a:r>
            <a:r>
              <a:rPr lang="tr-TR" sz="1800" dirty="0"/>
              <a:t> - Bir metodun Spring tarafından yönetilen bir </a:t>
            </a:r>
            <a:r>
              <a:rPr lang="tr-TR" sz="1800" dirty="0" err="1"/>
              <a:t>Bean</a:t>
            </a:r>
            <a:r>
              <a:rPr lang="tr-TR" sz="1800" dirty="0"/>
              <a:t> ürettiğini belirtir.</a:t>
            </a:r>
          </a:p>
          <a:p>
            <a:r>
              <a:rPr lang="tr-TR" sz="1800" b="1" dirty="0"/>
              <a:t>@</a:t>
            </a:r>
            <a:r>
              <a:rPr lang="tr-TR" sz="1800" b="1" dirty="0" err="1"/>
              <a:t>Configuration</a:t>
            </a:r>
            <a:r>
              <a:rPr lang="tr-TR" sz="1800" dirty="0"/>
              <a:t> - </a:t>
            </a:r>
            <a:r>
              <a:rPr lang="tr-TR" sz="1800" dirty="0" err="1"/>
              <a:t>Bean</a:t>
            </a:r>
            <a:r>
              <a:rPr lang="tr-TR" sz="1800" dirty="0"/>
              <a:t> tanımlamaları gibi tanımlamalar için bir </a:t>
            </a:r>
            <a:r>
              <a:rPr lang="tr-TR" sz="1800" dirty="0" err="1"/>
              <a:t>Bean</a:t>
            </a:r>
            <a:r>
              <a:rPr lang="tr-TR" sz="1800" dirty="0"/>
              <a:t> sınıfı olduğunu belirtir.</a:t>
            </a:r>
          </a:p>
          <a:p>
            <a:r>
              <a:rPr lang="tr-TR" sz="1800" b="1" dirty="0"/>
              <a:t>@</a:t>
            </a:r>
            <a:r>
              <a:rPr lang="tr-TR" sz="1800" b="1" dirty="0" err="1"/>
              <a:t>Autowired</a:t>
            </a:r>
            <a:r>
              <a:rPr lang="tr-TR" sz="1800" dirty="0"/>
              <a:t> - </a:t>
            </a:r>
            <a:r>
              <a:rPr lang="tr-TR" sz="1800" dirty="0" err="1"/>
              <a:t>Constructor</a:t>
            </a:r>
            <a:r>
              <a:rPr lang="tr-TR" sz="1800" dirty="0"/>
              <a:t>, değişken yada </a:t>
            </a:r>
            <a:r>
              <a:rPr lang="tr-TR" sz="1800" dirty="0" err="1"/>
              <a:t>setter</a:t>
            </a:r>
            <a:r>
              <a:rPr lang="tr-TR" sz="1800" dirty="0"/>
              <a:t> </a:t>
            </a:r>
            <a:r>
              <a:rPr lang="tr-TR" sz="1800" dirty="0" err="1"/>
              <a:t>metodlar</a:t>
            </a:r>
            <a:r>
              <a:rPr lang="tr-TR" sz="1800" dirty="0"/>
              <a:t> için </a:t>
            </a:r>
            <a:r>
              <a:rPr lang="tr-TR" sz="1800" dirty="0" err="1"/>
              <a:t>dependency</a:t>
            </a:r>
            <a:r>
              <a:rPr lang="tr-TR" sz="1800" dirty="0"/>
              <a:t> </a:t>
            </a:r>
            <a:r>
              <a:rPr lang="tr-TR" sz="1800" dirty="0" err="1"/>
              <a:t>injection</a:t>
            </a:r>
            <a:r>
              <a:rPr lang="tr-TR" sz="1800" dirty="0"/>
              <a:t> işlemi gerçekleştirir.</a:t>
            </a:r>
          </a:p>
          <a:p>
            <a:r>
              <a:rPr lang="tr-TR" sz="1800" b="1" dirty="0"/>
              <a:t>@</a:t>
            </a:r>
            <a:r>
              <a:rPr lang="tr-TR" sz="1800" b="1" dirty="0" err="1"/>
              <a:t>Qualifier</a:t>
            </a:r>
            <a:r>
              <a:rPr lang="tr-TR" sz="1800" b="1" dirty="0"/>
              <a:t> - </a:t>
            </a:r>
            <a:r>
              <a:rPr lang="tr-TR" sz="1800" dirty="0"/>
              <a:t>Eğer bir </a:t>
            </a:r>
            <a:r>
              <a:rPr lang="tr-TR" sz="1800" dirty="0" err="1"/>
              <a:t>interface</a:t>
            </a:r>
            <a:r>
              <a:rPr lang="tr-TR" sz="1800" dirty="0"/>
              <a:t> birden fazla sınıf tarafından </a:t>
            </a:r>
            <a:r>
              <a:rPr lang="tr-TR" sz="1800" dirty="0" err="1"/>
              <a:t>implement</a:t>
            </a:r>
            <a:r>
              <a:rPr lang="tr-TR" sz="1800" dirty="0"/>
              <a:t> edildiyse, bu sınıflardan </a:t>
            </a:r>
            <a:r>
              <a:rPr lang="tr-TR" sz="1800" dirty="0" err="1"/>
              <a:t>hangsine</a:t>
            </a:r>
            <a:r>
              <a:rPr lang="tr-TR" sz="1800" dirty="0"/>
              <a:t> ait fonksiyonun kullanılacağını bilmek için, @</a:t>
            </a:r>
            <a:r>
              <a:rPr lang="tr-TR" sz="1800" dirty="0" err="1"/>
              <a:t>Autowired</a:t>
            </a:r>
            <a:r>
              <a:rPr lang="tr-TR" sz="1800" dirty="0"/>
              <a:t> tanımlamasına ek olarak </a:t>
            </a:r>
            <a:r>
              <a:rPr lang="tr-TR" sz="1800" b="1" dirty="0"/>
              <a:t>@</a:t>
            </a:r>
            <a:r>
              <a:rPr lang="tr-TR" sz="1800" b="1" dirty="0" err="1"/>
              <a:t>Qualifier</a:t>
            </a:r>
            <a:r>
              <a:rPr lang="tr-TR" sz="1800" dirty="0"/>
              <a:t>(“</a:t>
            </a:r>
            <a:r>
              <a:rPr lang="tr-TR" sz="1800" dirty="0" err="1"/>
              <a:t>SınıfAdı</a:t>
            </a:r>
            <a:r>
              <a:rPr lang="tr-TR" sz="1800" dirty="0"/>
              <a:t>”) adında bir </a:t>
            </a:r>
            <a:r>
              <a:rPr lang="tr-TR" sz="1800" dirty="0" err="1"/>
              <a:t>annotation</a:t>
            </a:r>
            <a:r>
              <a:rPr lang="tr-TR" sz="1800" dirty="0"/>
              <a:t> daha eklenir.</a:t>
            </a:r>
            <a:endParaRPr lang="tr-TR" sz="1800" b="1" dirty="0"/>
          </a:p>
          <a:p>
            <a:endParaRPr lang="tr-TR" dirty="0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A8FDC85C-1AC7-4E28-8F0C-C4FB29503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5" y="175098"/>
            <a:ext cx="2315490" cy="603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95860E-3DB8-4A2C-A20E-F4640E3A4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607" y="3470045"/>
            <a:ext cx="2724530" cy="1124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FC90D9-7047-4ADF-AE2C-ECC16BFCB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4" y="4759229"/>
            <a:ext cx="3962953" cy="1981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372401-8E6B-47D7-9616-DC1A4A89A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872" y="4816386"/>
            <a:ext cx="3572374" cy="18671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026E17-75D4-4CDE-9CD1-55F599720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3105" y="3429000"/>
            <a:ext cx="4448662" cy="32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1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36311-018E-425C-BBBD-AA76E67C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8213"/>
            <a:ext cx="10515600" cy="5398750"/>
          </a:xfrm>
        </p:spPr>
        <p:txBody>
          <a:bodyPr>
            <a:normAutofit/>
          </a:bodyPr>
          <a:lstStyle/>
          <a:p>
            <a:r>
              <a:rPr lang="tr-TR" sz="1800" b="1" dirty="0"/>
              <a:t>@Component  </a:t>
            </a:r>
          </a:p>
          <a:p>
            <a:r>
              <a:rPr lang="tr-TR" sz="1800" dirty="0"/>
              <a:t>Bir sınıfı “</a:t>
            </a:r>
            <a:r>
              <a:rPr lang="tr-TR" sz="1800" dirty="0" err="1"/>
              <a:t>Bean</a:t>
            </a:r>
            <a:r>
              <a:rPr lang="tr-TR" sz="1800" dirty="0"/>
              <a:t>” olarak işaretler.</a:t>
            </a:r>
          </a:p>
          <a:p>
            <a:r>
              <a:rPr lang="tr-TR" sz="1800" dirty="0"/>
              <a:t>Bu sayede </a:t>
            </a:r>
            <a:r>
              <a:rPr lang="tr-TR" sz="1800" dirty="0" err="1"/>
              <a:t>Spring’in</a:t>
            </a:r>
            <a:r>
              <a:rPr lang="tr-TR" sz="1800" dirty="0"/>
              <a:t> </a:t>
            </a:r>
            <a:r>
              <a:rPr lang="tr-TR" sz="1800" dirty="0" err="1"/>
              <a:t>component</a:t>
            </a:r>
            <a:r>
              <a:rPr lang="tr-TR" sz="1800" dirty="0"/>
              <a:t> tarayıcısı bu sınıfı alıp “</a:t>
            </a:r>
            <a:r>
              <a:rPr lang="tr-TR" sz="1800" dirty="0" err="1"/>
              <a:t>App</a:t>
            </a:r>
            <a:r>
              <a:rPr lang="tr-TR" sz="1800" dirty="0"/>
              <a:t> </a:t>
            </a:r>
            <a:r>
              <a:rPr lang="tr-TR" sz="1800" dirty="0" err="1"/>
              <a:t>Context</a:t>
            </a:r>
            <a:r>
              <a:rPr lang="tr-TR" sz="1800" dirty="0"/>
              <a:t>” içine ekler.</a:t>
            </a:r>
          </a:p>
          <a:p>
            <a:r>
              <a:rPr lang="tr-TR" sz="1800" dirty="0"/>
              <a:t>Genel amaçlı kullanımlar içindir.</a:t>
            </a:r>
          </a:p>
          <a:p>
            <a:r>
              <a:rPr lang="tr-TR" sz="1800" dirty="0"/>
              <a:t>Component taraması sırasında bu </a:t>
            </a:r>
            <a:r>
              <a:rPr lang="tr-TR" sz="1800" dirty="0" err="1"/>
              <a:t>anotasyona</a:t>
            </a:r>
            <a:r>
              <a:rPr lang="tr-TR" sz="1800" dirty="0"/>
              <a:t> ait sınıflar taranır.</a:t>
            </a:r>
          </a:p>
          <a:p>
            <a:r>
              <a:rPr lang="tr-TR" sz="1800" dirty="0"/>
              <a:t>@</a:t>
            </a:r>
            <a:r>
              <a:rPr lang="tr-TR" sz="1800" dirty="0" err="1"/>
              <a:t>Repository</a:t>
            </a:r>
            <a:r>
              <a:rPr lang="tr-TR" sz="1800" dirty="0"/>
              <a:t>, @Service, @</a:t>
            </a:r>
            <a:r>
              <a:rPr lang="tr-TR" sz="1800" dirty="0" err="1"/>
              <a:t>Configuration</a:t>
            </a:r>
            <a:r>
              <a:rPr lang="tr-TR" sz="1800" dirty="0"/>
              <a:t> ve @Controller </a:t>
            </a:r>
            <a:r>
              <a:rPr lang="tr-TR" sz="1800" dirty="0" err="1"/>
              <a:t>anotasyonlarının</a:t>
            </a:r>
            <a:r>
              <a:rPr lang="tr-TR" sz="1800" dirty="0"/>
              <a:t> tamamı @Component </a:t>
            </a:r>
            <a:r>
              <a:rPr lang="tr-TR" sz="1800" dirty="0" err="1"/>
              <a:t>anotasyonudur</a:t>
            </a:r>
            <a:r>
              <a:rPr lang="tr-TR" sz="1800" dirty="0"/>
              <a:t>.</a:t>
            </a:r>
          </a:p>
          <a:p>
            <a:r>
              <a:rPr lang="tr-TR" sz="1800" dirty="0"/>
              <a:t>@Service, @</a:t>
            </a:r>
            <a:r>
              <a:rPr lang="tr-TR" sz="1800" dirty="0" err="1"/>
              <a:t>Repository</a:t>
            </a:r>
            <a:r>
              <a:rPr lang="tr-TR" sz="1800" dirty="0"/>
              <a:t>, @Controller, @</a:t>
            </a:r>
            <a:r>
              <a:rPr lang="tr-TR" sz="1800" dirty="0" err="1"/>
              <a:t>Configuration</a:t>
            </a:r>
            <a:r>
              <a:rPr lang="tr-TR" sz="1800" dirty="0"/>
              <a:t> tanımları, daha özel kullanımlar için @Component tanımlamasının özelleşmiş halleridir. Okunabilirliği arttırmak için bu </a:t>
            </a:r>
            <a:r>
              <a:rPr lang="tr-TR" sz="1800" dirty="0" err="1"/>
              <a:t>anotasyonlar</a:t>
            </a:r>
            <a:r>
              <a:rPr lang="tr-TR" sz="1800" dirty="0"/>
              <a:t> kullanılır.</a:t>
            </a:r>
          </a:p>
          <a:p>
            <a:r>
              <a:rPr lang="tr-TR" sz="1800" b="1" dirty="0"/>
              <a:t>@Service -</a:t>
            </a:r>
            <a:r>
              <a:rPr lang="tr-TR" sz="1800" dirty="0"/>
              <a:t> Projenin </a:t>
            </a:r>
            <a:r>
              <a:rPr lang="tr-TR" sz="1800" dirty="0" err="1"/>
              <a:t>bussines</a:t>
            </a:r>
            <a:r>
              <a:rPr lang="tr-TR" sz="1800" dirty="0"/>
              <a:t> </a:t>
            </a:r>
            <a:r>
              <a:rPr lang="tr-TR" sz="1800" dirty="0" err="1"/>
              <a:t>logic</a:t>
            </a:r>
            <a:r>
              <a:rPr lang="tr-TR" sz="1800" dirty="0"/>
              <a:t> kısmında kullanılır ve tanımlandığı sınıfı “</a:t>
            </a:r>
            <a:r>
              <a:rPr lang="tr-TR" sz="1800" dirty="0" err="1"/>
              <a:t>Bean</a:t>
            </a:r>
            <a:r>
              <a:rPr lang="tr-TR" sz="1800" dirty="0"/>
              <a:t>” sınıf haline getirir.</a:t>
            </a:r>
          </a:p>
          <a:p>
            <a:r>
              <a:rPr lang="tr-TR" sz="1800" b="1" dirty="0"/>
              <a:t>@</a:t>
            </a:r>
            <a:r>
              <a:rPr lang="tr-TR" sz="1800" b="1" dirty="0" err="1"/>
              <a:t>Repository</a:t>
            </a:r>
            <a:endParaRPr lang="tr-TR" sz="1800" b="1" dirty="0"/>
          </a:p>
          <a:p>
            <a:r>
              <a:rPr lang="tr-TR" sz="1800" dirty="0" err="1"/>
              <a:t>Veritabanı</a:t>
            </a:r>
            <a:r>
              <a:rPr lang="tr-TR" sz="1800" dirty="0"/>
              <a:t> sorgularının gerçekleştirildiği sınıfları belirten bir </a:t>
            </a:r>
            <a:r>
              <a:rPr lang="tr-TR" sz="1800" dirty="0" err="1"/>
              <a:t>anotasyondur</a:t>
            </a:r>
            <a:r>
              <a:rPr lang="tr-TR" sz="1800" dirty="0"/>
              <a:t>.</a:t>
            </a:r>
          </a:p>
          <a:p>
            <a:r>
              <a:rPr lang="tr-TR" sz="1800" dirty="0"/>
              <a:t>Database kaynaklı </a:t>
            </a:r>
            <a:r>
              <a:rPr lang="tr-TR" sz="1800" dirty="0" err="1"/>
              <a:t>exception</a:t>
            </a:r>
            <a:r>
              <a:rPr lang="tr-TR" sz="1800" dirty="0"/>
              <a:t> yakalar.</a:t>
            </a:r>
          </a:p>
          <a:p>
            <a:endParaRPr lang="tr-TR" sz="1800" dirty="0"/>
          </a:p>
          <a:p>
            <a:endParaRPr lang="tr-TR" sz="1800" b="1" dirty="0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0A8E842F-40DC-4A6C-9AAA-E974E99AC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5" y="175098"/>
            <a:ext cx="2315490" cy="6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9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582B-18B3-400D-9B7F-50A2BF99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8212"/>
            <a:ext cx="10515600" cy="581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b="1" dirty="0"/>
              <a:t>@Controller</a:t>
            </a:r>
          </a:p>
          <a:p>
            <a:r>
              <a:rPr lang="tr-TR" sz="1800" dirty="0"/>
              <a:t>Sınıfın, dışardan gelen </a:t>
            </a:r>
            <a:r>
              <a:rPr lang="tr-TR" sz="1800" dirty="0" err="1"/>
              <a:t>requestleri</a:t>
            </a:r>
            <a:r>
              <a:rPr lang="tr-TR" sz="1800" dirty="0"/>
              <a:t> yakalaması gereken bir sınıf olduğu belirtilir.</a:t>
            </a:r>
          </a:p>
          <a:p>
            <a:r>
              <a:rPr lang="tr-TR" sz="1800" dirty="0" err="1"/>
              <a:t>Annotation</a:t>
            </a:r>
            <a:r>
              <a:rPr lang="tr-TR" sz="1800" dirty="0"/>
              <a:t> taramaları </a:t>
            </a:r>
            <a:r>
              <a:rPr lang="tr-TR" sz="1800" dirty="0" err="1"/>
              <a:t>esnasınasında</a:t>
            </a:r>
            <a:r>
              <a:rPr lang="tr-TR" sz="1800" dirty="0"/>
              <a:t> @Controller ve onun altındaki @</a:t>
            </a:r>
            <a:r>
              <a:rPr lang="tr-TR" sz="1800" dirty="0" err="1"/>
              <a:t>RequestMapping</a:t>
            </a:r>
            <a:r>
              <a:rPr lang="tr-TR" sz="1800" dirty="0"/>
              <a:t> tanımları taranır.</a:t>
            </a:r>
          </a:p>
          <a:p>
            <a:pPr marL="0" indent="0">
              <a:buNone/>
            </a:pPr>
            <a:r>
              <a:rPr lang="tr-TR" sz="1800" b="1" dirty="0"/>
              <a:t>@</a:t>
            </a:r>
            <a:r>
              <a:rPr lang="tr-TR" sz="1800" b="1" dirty="0" err="1"/>
              <a:t>RestController</a:t>
            </a:r>
            <a:endParaRPr lang="tr-TR" sz="1800" b="1" dirty="0"/>
          </a:p>
          <a:p>
            <a:r>
              <a:rPr lang="tr-TR" sz="1800" dirty="0"/>
              <a:t>@Controller ile aynı aralarındaki fark;</a:t>
            </a:r>
          </a:p>
          <a:p>
            <a:pPr marL="0" indent="0">
              <a:buNone/>
            </a:pPr>
            <a:r>
              <a:rPr lang="tr-TR" sz="1800" dirty="0"/>
              <a:t>Controller Spring MVC için bir </a:t>
            </a:r>
            <a:r>
              <a:rPr lang="tr-TR" sz="1800" dirty="0" err="1"/>
              <a:t>View</a:t>
            </a:r>
            <a:r>
              <a:rPr lang="tr-TR" sz="1800" dirty="0"/>
              <a:t> döndürürken, @</a:t>
            </a:r>
            <a:r>
              <a:rPr lang="tr-TR" sz="1800" dirty="0" err="1"/>
              <a:t>RestController</a:t>
            </a:r>
            <a:r>
              <a:rPr lang="tr-TR" sz="1800" dirty="0"/>
              <a:t> JSON, XML veri döndürür.</a:t>
            </a:r>
          </a:p>
          <a:p>
            <a:pPr marL="0" indent="0">
              <a:buNone/>
            </a:pPr>
            <a:r>
              <a:rPr lang="tr-TR" sz="1800" b="1" dirty="0"/>
              <a:t>@</a:t>
            </a:r>
            <a:r>
              <a:rPr lang="tr-TR" sz="1800" b="1" dirty="0" err="1"/>
              <a:t>ResponseBody</a:t>
            </a:r>
            <a:endParaRPr lang="tr-TR" sz="1800" b="1" dirty="0"/>
          </a:p>
          <a:p>
            <a:r>
              <a:rPr lang="tr-TR" sz="1800" dirty="0"/>
              <a:t>Eldeki veriyi JSON olarak </a:t>
            </a:r>
            <a:r>
              <a:rPr lang="tr-TR" sz="1800" dirty="0" err="1"/>
              <a:t>serialize</a:t>
            </a:r>
            <a:r>
              <a:rPr lang="tr-TR" sz="1800" dirty="0"/>
              <a:t> edip geri gönderirler.</a:t>
            </a:r>
          </a:p>
          <a:p>
            <a:pPr marL="0" indent="0">
              <a:buNone/>
            </a:pPr>
            <a:r>
              <a:rPr lang="tr-TR" sz="1800" b="1" dirty="0"/>
              <a:t>@</a:t>
            </a:r>
            <a:r>
              <a:rPr lang="tr-TR" sz="1800" b="1" dirty="0" err="1"/>
              <a:t>RequestMapping</a:t>
            </a:r>
            <a:endParaRPr lang="tr-TR" sz="1800" dirty="0"/>
          </a:p>
          <a:p>
            <a:r>
              <a:rPr lang="tr-TR" sz="1800" dirty="0"/>
              <a:t>Gelen HTTP isteğine karşılık gelen ilgili </a:t>
            </a:r>
            <a:r>
              <a:rPr lang="tr-TR" sz="1800" dirty="0" err="1"/>
              <a:t>metod</a:t>
            </a:r>
            <a:r>
              <a:rPr lang="tr-TR" sz="1800" dirty="0"/>
              <a:t> </a:t>
            </a:r>
            <a:r>
              <a:rPr lang="tr-TR" sz="1800" dirty="0" err="1"/>
              <a:t>RequestMapping</a:t>
            </a:r>
            <a:r>
              <a:rPr lang="tr-TR" sz="1800" dirty="0"/>
              <a:t> tarafından çalıştırılması sağlanmaktadır.</a:t>
            </a:r>
          </a:p>
          <a:p>
            <a:pPr marL="0" indent="0">
              <a:buNone/>
            </a:pPr>
            <a:r>
              <a:rPr lang="tr-TR" sz="1800" b="1" dirty="0"/>
              <a:t>@</a:t>
            </a:r>
            <a:r>
              <a:rPr lang="tr-TR" sz="1800" b="1" dirty="0" err="1"/>
              <a:t>RequestBody</a:t>
            </a:r>
            <a:endParaRPr lang="tr-TR" sz="1800" b="1" dirty="0"/>
          </a:p>
          <a:p>
            <a:r>
              <a:rPr lang="tr-TR" sz="1800" dirty="0"/>
              <a:t>HTTP isteğinin gövdesini </a:t>
            </a:r>
            <a:r>
              <a:rPr lang="tr-TR" sz="1800" dirty="0" err="1"/>
              <a:t>deserialize</a:t>
            </a:r>
            <a:r>
              <a:rPr lang="tr-TR" sz="1800" dirty="0"/>
              <a:t> ederek, tanımlanan sınıfın objesine dönüştürür. </a:t>
            </a:r>
          </a:p>
          <a:p>
            <a:pPr marL="0" indent="0">
              <a:buNone/>
            </a:pPr>
            <a:r>
              <a:rPr lang="tr-TR" sz="1900" b="1" dirty="0"/>
              <a:t>@</a:t>
            </a:r>
            <a:r>
              <a:rPr lang="tr-TR" sz="1900" b="1" dirty="0" err="1"/>
              <a:t>Entity</a:t>
            </a:r>
            <a:endParaRPr lang="tr-TR" sz="1900" b="1" dirty="0"/>
          </a:p>
          <a:p>
            <a:r>
              <a:rPr lang="tr-TR" sz="1900" dirty="0"/>
              <a:t>Tanımlanan sınıfın bir JPA varlığı olduğunu belirtir.</a:t>
            </a:r>
          </a:p>
          <a:p>
            <a:r>
              <a:rPr lang="tr-TR" sz="1900" dirty="0"/>
              <a:t>Uygulama çalıştıktan sonra </a:t>
            </a:r>
            <a:r>
              <a:rPr lang="tr-TR" sz="1900" dirty="0" err="1"/>
              <a:t>veritabanı</a:t>
            </a:r>
            <a:r>
              <a:rPr lang="tr-TR" sz="1900" dirty="0"/>
              <a:t> işlemlerinin buradaki verilere göre yapılacağı tanımlanır.</a:t>
            </a:r>
          </a:p>
          <a:p>
            <a:endParaRPr lang="tr-TR" sz="1800" dirty="0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B51DC670-EB8D-40CF-B560-66135D523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5" y="175098"/>
            <a:ext cx="2315490" cy="6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9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ED884-D3C0-403B-ABEA-5F5C1CC5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636"/>
            <a:ext cx="10515600" cy="5253327"/>
          </a:xfrm>
        </p:spPr>
        <p:txBody>
          <a:bodyPr/>
          <a:lstStyle/>
          <a:p>
            <a:endParaRPr lang="tr-TR" dirty="0"/>
          </a:p>
          <a:p>
            <a:pPr marL="0" indent="0">
              <a:buNone/>
            </a:pPr>
            <a:r>
              <a:rPr lang="tr-TR" dirty="0"/>
              <a:t>Daha fazla </a:t>
            </a:r>
            <a:r>
              <a:rPr lang="tr-TR" dirty="0" err="1"/>
              <a:t>Annotation</a:t>
            </a:r>
            <a:endParaRPr lang="tr-TR" dirty="0"/>
          </a:p>
          <a:p>
            <a:pPr marL="0" indent="0">
              <a:buNone/>
            </a:pPr>
            <a:r>
              <a:rPr lang="tr-TR" dirty="0">
                <a:hlinkClick r:id="rId2"/>
              </a:rPr>
              <a:t>https://springframework.guru/spring-framework-annotations/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818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498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PowerPoint Presentation</vt:lpstr>
      <vt:lpstr>PowerPoint Presentation</vt:lpstr>
      <vt:lpstr>Application Context</vt:lpstr>
      <vt:lpstr>Application Context Bean Ekleme</vt:lpstr>
      <vt:lpstr>Application Context Bean Ekleme</vt:lpstr>
      <vt:lpstr>Temel Spring Boot Anotasyonları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ibrahim bayramlı</dc:creator>
  <cp:lastModifiedBy>KADIR IRPIK</cp:lastModifiedBy>
  <cp:revision>44</cp:revision>
  <dcterms:created xsi:type="dcterms:W3CDTF">2022-05-23T20:55:31Z</dcterms:created>
  <dcterms:modified xsi:type="dcterms:W3CDTF">2022-08-15T22:41:45Z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62afca77-4cbc-4c93-ba94-dbeb1fabb4be</vt:lpwstr>
  </property>
  <property fmtid="{D5CDD505-2E9C-101B-9397-08002B2CF9AE}" pid="3" name="TURKCELLCLASSIFICATION">
    <vt:lpwstr>TURKCELL DAHİLİ</vt:lpwstr>
  </property>
</Properties>
</file>