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8658A5-05B5-45C0-ABFA-6CA6F219C82D}" type="datetimeFigureOut">
              <a:rPr lang="tr-TR" smtClean="0"/>
              <a:t>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283715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658A5-05B5-45C0-ABFA-6CA6F219C82D}" type="datetimeFigureOut">
              <a:rPr lang="tr-TR" smtClean="0"/>
              <a:t>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286834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658A5-05B5-45C0-ABFA-6CA6F219C82D}" type="datetimeFigureOut">
              <a:rPr lang="tr-TR" smtClean="0"/>
              <a:t>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219191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658A5-05B5-45C0-ABFA-6CA6F219C82D}" type="datetimeFigureOut">
              <a:rPr lang="tr-TR" smtClean="0"/>
              <a:t>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88A1B6-1702-44AB-8A7F-3D98B38EA065}"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453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658A5-05B5-45C0-ABFA-6CA6F219C82D}" type="datetimeFigureOut">
              <a:rPr lang="tr-TR" smtClean="0"/>
              <a:t>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1271714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18658A5-05B5-45C0-ABFA-6CA6F219C82D}" type="datetimeFigureOut">
              <a:rPr lang="tr-TR" smtClean="0"/>
              <a:t>3.08.2022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2912393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18658A5-05B5-45C0-ABFA-6CA6F219C82D}" type="datetimeFigureOut">
              <a:rPr lang="tr-TR" smtClean="0"/>
              <a:t>3.08.2022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6349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658A5-05B5-45C0-ABFA-6CA6F219C82D}" type="datetimeFigureOut">
              <a:rPr lang="tr-TR" smtClean="0"/>
              <a:t>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3869255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658A5-05B5-45C0-ABFA-6CA6F219C82D}" type="datetimeFigureOut">
              <a:rPr lang="tr-TR" smtClean="0"/>
              <a:t>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111299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658A5-05B5-45C0-ABFA-6CA6F219C82D}" type="datetimeFigureOut">
              <a:rPr lang="tr-TR" smtClean="0"/>
              <a:t>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37191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8658A5-05B5-45C0-ABFA-6CA6F219C82D}" type="datetimeFigureOut">
              <a:rPr lang="tr-TR" smtClean="0"/>
              <a:t>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280143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8658A5-05B5-45C0-ABFA-6CA6F219C82D}" type="datetimeFigureOut">
              <a:rPr lang="tr-TR" smtClean="0"/>
              <a:t>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89786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658A5-05B5-45C0-ABFA-6CA6F219C82D}" type="datetimeFigureOut">
              <a:rPr lang="tr-TR" smtClean="0"/>
              <a:t>3.08.2022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54540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8658A5-05B5-45C0-ABFA-6CA6F219C82D}" type="datetimeFigureOut">
              <a:rPr lang="tr-TR" smtClean="0"/>
              <a:t>3.08.2022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395376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658A5-05B5-45C0-ABFA-6CA6F219C82D}" type="datetimeFigureOut">
              <a:rPr lang="tr-TR" smtClean="0"/>
              <a:t>3.08.2022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55829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658A5-05B5-45C0-ABFA-6CA6F219C82D}" type="datetimeFigureOut">
              <a:rPr lang="tr-TR" smtClean="0"/>
              <a:t>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167955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658A5-05B5-45C0-ABFA-6CA6F219C82D}" type="datetimeFigureOut">
              <a:rPr lang="tr-TR" smtClean="0"/>
              <a:t>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88A1B6-1702-44AB-8A7F-3D98B38EA065}" type="slidenum">
              <a:rPr lang="tr-TR" smtClean="0"/>
              <a:t>‹#›</a:t>
            </a:fld>
            <a:endParaRPr lang="tr-TR"/>
          </a:p>
        </p:txBody>
      </p:sp>
    </p:spTree>
    <p:extLst>
      <p:ext uri="{BB962C8B-B14F-4D97-AF65-F5344CB8AC3E}">
        <p14:creationId xmlns:p14="http://schemas.microsoft.com/office/powerpoint/2010/main" val="314850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8658A5-05B5-45C0-ABFA-6CA6F219C82D}" type="datetimeFigureOut">
              <a:rPr lang="tr-TR" smtClean="0"/>
              <a:t>3.08.2022</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88A1B6-1702-44AB-8A7F-3D98B38EA065}" type="slidenum">
              <a:rPr lang="tr-TR" smtClean="0"/>
              <a:t>‹#›</a:t>
            </a:fld>
            <a:endParaRPr lang="tr-TR"/>
          </a:p>
        </p:txBody>
      </p:sp>
    </p:spTree>
    <p:extLst>
      <p:ext uri="{BB962C8B-B14F-4D97-AF65-F5344CB8AC3E}">
        <p14:creationId xmlns:p14="http://schemas.microsoft.com/office/powerpoint/2010/main" val="33787407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2012-08A0-49C8-9B38-D3BF2A334F98}"/>
              </a:ext>
            </a:extLst>
          </p:cNvPr>
          <p:cNvSpPr>
            <a:spLocks noGrp="1"/>
          </p:cNvSpPr>
          <p:nvPr>
            <p:ph type="ctrTitle"/>
          </p:nvPr>
        </p:nvSpPr>
        <p:spPr>
          <a:xfrm>
            <a:off x="649357" y="503583"/>
            <a:ext cx="10840278" cy="3006380"/>
          </a:xfrm>
        </p:spPr>
        <p:txBody>
          <a:bodyPr>
            <a:normAutofit/>
          </a:bodyPr>
          <a:lstStyle/>
          <a:p>
            <a:r>
              <a:rPr lang="tr-TR" dirty="0" err="1"/>
              <a:t>Liskov</a:t>
            </a:r>
            <a:r>
              <a:rPr lang="tr-TR" dirty="0"/>
              <a:t> </a:t>
            </a:r>
            <a:r>
              <a:rPr lang="tr-TR" dirty="0" err="1"/>
              <a:t>Substitution</a:t>
            </a:r>
            <a:r>
              <a:rPr lang="tr-TR" dirty="0"/>
              <a:t> </a:t>
            </a:r>
            <a:r>
              <a:rPr lang="tr-TR" dirty="0" err="1"/>
              <a:t>Principle</a:t>
            </a:r>
            <a:r>
              <a:rPr lang="tr-TR" dirty="0"/>
              <a:t> (LSP) – </a:t>
            </a:r>
            <a:r>
              <a:rPr lang="tr-TR" dirty="0" err="1"/>
              <a:t>Liskov’un</a:t>
            </a:r>
            <a:r>
              <a:rPr lang="tr-TR" dirty="0"/>
              <a:t> Yerine Geçme Prensibi</a:t>
            </a:r>
          </a:p>
        </p:txBody>
      </p:sp>
      <p:sp>
        <p:nvSpPr>
          <p:cNvPr id="3" name="Subtitle 2">
            <a:extLst>
              <a:ext uri="{FF2B5EF4-FFF2-40B4-BE49-F238E27FC236}">
                <a16:creationId xmlns:a16="http://schemas.microsoft.com/office/drawing/2014/main" id="{7A209E85-C604-4E0D-935B-520752732385}"/>
              </a:ext>
            </a:extLst>
          </p:cNvPr>
          <p:cNvSpPr>
            <a:spLocks noGrp="1"/>
          </p:cNvSpPr>
          <p:nvPr>
            <p:ph type="subTitle" idx="1"/>
          </p:nvPr>
        </p:nvSpPr>
        <p:spPr>
          <a:xfrm>
            <a:off x="1524000" y="4277899"/>
            <a:ext cx="9144000" cy="1655762"/>
          </a:xfrm>
        </p:spPr>
        <p:txBody>
          <a:bodyPr/>
          <a:lstStyle/>
          <a:p>
            <a:r>
              <a:rPr lang="tr-TR" dirty="0"/>
              <a:t>EMRE YILDIZ</a:t>
            </a:r>
          </a:p>
          <a:p>
            <a:r>
              <a:rPr lang="tr-TR" dirty="0"/>
              <a:t>FURKAN GÜRÇAY</a:t>
            </a:r>
          </a:p>
          <a:p>
            <a:r>
              <a:rPr lang="tr-TR" dirty="0"/>
              <a:t>DOĞUŞ SAĞLAM</a:t>
            </a:r>
          </a:p>
        </p:txBody>
      </p:sp>
    </p:spTree>
    <p:extLst>
      <p:ext uri="{BB962C8B-B14F-4D97-AF65-F5344CB8AC3E}">
        <p14:creationId xmlns:p14="http://schemas.microsoft.com/office/powerpoint/2010/main" val="35872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37BC6-C463-42E3-8150-6E347866398F}"/>
              </a:ext>
            </a:extLst>
          </p:cNvPr>
          <p:cNvSpPr>
            <a:spLocks noGrp="1"/>
          </p:cNvSpPr>
          <p:nvPr>
            <p:ph idx="1"/>
          </p:nvPr>
        </p:nvSpPr>
        <p:spPr>
          <a:xfrm>
            <a:off x="1" y="-1"/>
            <a:ext cx="4505954" cy="1152207"/>
          </a:xfrm>
        </p:spPr>
        <p:txBody>
          <a:bodyPr>
            <a:normAutofit lnSpcReduction="10000"/>
          </a:bodyPr>
          <a:lstStyle/>
          <a:p>
            <a:pPr marL="0" indent="0">
              <a:buNone/>
            </a:pPr>
            <a:r>
              <a:rPr lang="tr-TR" dirty="0">
                <a:effectLst/>
              </a:rPr>
              <a:t>1 - Kare bir şekildir o halde </a:t>
            </a:r>
            <a:r>
              <a:rPr lang="tr-TR" dirty="0" err="1">
                <a:effectLst/>
              </a:rPr>
              <a:t>Square</a:t>
            </a:r>
            <a:r>
              <a:rPr lang="tr-TR" dirty="0">
                <a:effectLst/>
              </a:rPr>
              <a:t> adlı bir sınıf yaratarak </a:t>
            </a:r>
            <a:r>
              <a:rPr lang="tr-TR" dirty="0" err="1">
                <a:effectLst/>
              </a:rPr>
              <a:t>Shape’den</a:t>
            </a:r>
            <a:r>
              <a:rPr lang="tr-TR" dirty="0">
                <a:effectLst/>
              </a:rPr>
              <a:t> </a:t>
            </a:r>
            <a:r>
              <a:rPr lang="tr-TR" dirty="0" err="1">
                <a:effectLst/>
              </a:rPr>
              <a:t>implement</a:t>
            </a:r>
            <a:r>
              <a:rPr lang="tr-TR" dirty="0">
                <a:effectLst/>
              </a:rPr>
              <a:t> edebiliriz.</a:t>
            </a:r>
            <a:endParaRPr lang="tr-TR" dirty="0"/>
          </a:p>
        </p:txBody>
      </p:sp>
      <p:pic>
        <p:nvPicPr>
          <p:cNvPr id="4" name="Picture 3">
            <a:extLst>
              <a:ext uri="{FF2B5EF4-FFF2-40B4-BE49-F238E27FC236}">
                <a16:creationId xmlns:a16="http://schemas.microsoft.com/office/drawing/2014/main" id="{4FD86359-E823-4BD0-9366-37750908E4A4}"/>
              </a:ext>
            </a:extLst>
          </p:cNvPr>
          <p:cNvPicPr>
            <a:picLocks noChangeAspect="1"/>
          </p:cNvPicPr>
          <p:nvPr/>
        </p:nvPicPr>
        <p:blipFill>
          <a:blip r:embed="rId2"/>
          <a:stretch>
            <a:fillRect/>
          </a:stretch>
        </p:blipFill>
        <p:spPr>
          <a:xfrm>
            <a:off x="1" y="1152207"/>
            <a:ext cx="4505954" cy="4238821"/>
          </a:xfrm>
          <a:prstGeom prst="rect">
            <a:avLst/>
          </a:prstGeom>
        </p:spPr>
      </p:pic>
      <p:sp>
        <p:nvSpPr>
          <p:cNvPr id="5" name="TextBox 4">
            <a:extLst>
              <a:ext uri="{FF2B5EF4-FFF2-40B4-BE49-F238E27FC236}">
                <a16:creationId xmlns:a16="http://schemas.microsoft.com/office/drawing/2014/main" id="{BA5A4D8B-192A-43CA-AB06-0BC10B874712}"/>
              </a:ext>
            </a:extLst>
          </p:cNvPr>
          <p:cNvSpPr txBox="1"/>
          <p:nvPr/>
        </p:nvSpPr>
        <p:spPr>
          <a:xfrm>
            <a:off x="7500947" y="43776"/>
            <a:ext cx="4505954" cy="1245703"/>
          </a:xfrm>
          <a:prstGeom prst="rect">
            <a:avLst/>
          </a:prstGeom>
          <a:noFill/>
        </p:spPr>
        <p:txBody>
          <a:bodyPr wrap="square" rtlCol="0">
            <a:spAutoFit/>
          </a:bodyPr>
          <a:lstStyle/>
          <a:p>
            <a:r>
              <a:rPr lang="tr-TR" dirty="0"/>
              <a:t>2- Dikdörtgen Kare ile farklı davranışlar gösterebiliyor o halde onu ayrı bir şekil olarak </a:t>
            </a:r>
            <a:r>
              <a:rPr lang="tr-TR" dirty="0" err="1"/>
              <a:t>Rectangle</a:t>
            </a:r>
            <a:r>
              <a:rPr lang="tr-TR" dirty="0"/>
              <a:t> adlı bir sınıf yaratıp </a:t>
            </a:r>
            <a:r>
              <a:rPr lang="tr-TR" dirty="0" err="1"/>
              <a:t>Shape’den</a:t>
            </a:r>
            <a:r>
              <a:rPr lang="tr-TR" dirty="0"/>
              <a:t> </a:t>
            </a:r>
            <a:r>
              <a:rPr lang="tr-TR" dirty="0" err="1"/>
              <a:t>implement</a:t>
            </a:r>
            <a:r>
              <a:rPr lang="tr-TR" dirty="0"/>
              <a:t> edebiliriz.</a:t>
            </a:r>
          </a:p>
        </p:txBody>
      </p:sp>
      <p:pic>
        <p:nvPicPr>
          <p:cNvPr id="6" name="Picture 5">
            <a:extLst>
              <a:ext uri="{FF2B5EF4-FFF2-40B4-BE49-F238E27FC236}">
                <a16:creationId xmlns:a16="http://schemas.microsoft.com/office/drawing/2014/main" id="{4F709037-40F9-4202-9247-DBD44FF96713}"/>
              </a:ext>
            </a:extLst>
          </p:cNvPr>
          <p:cNvPicPr>
            <a:picLocks noChangeAspect="1"/>
          </p:cNvPicPr>
          <p:nvPr/>
        </p:nvPicPr>
        <p:blipFill>
          <a:blip r:embed="rId3"/>
          <a:stretch>
            <a:fillRect/>
          </a:stretch>
        </p:blipFill>
        <p:spPr>
          <a:xfrm>
            <a:off x="7291848" y="1289479"/>
            <a:ext cx="4900151" cy="4238822"/>
          </a:xfrm>
          <a:prstGeom prst="rect">
            <a:avLst/>
          </a:prstGeom>
        </p:spPr>
      </p:pic>
      <p:sp>
        <p:nvSpPr>
          <p:cNvPr id="8" name="TextBox 7">
            <a:extLst>
              <a:ext uri="{FF2B5EF4-FFF2-40B4-BE49-F238E27FC236}">
                <a16:creationId xmlns:a16="http://schemas.microsoft.com/office/drawing/2014/main" id="{A25C124F-2FA6-4EE4-9C9A-706CFB49F7AF}"/>
              </a:ext>
            </a:extLst>
          </p:cNvPr>
          <p:cNvSpPr txBox="1"/>
          <p:nvPr/>
        </p:nvSpPr>
        <p:spPr>
          <a:xfrm>
            <a:off x="477078" y="5705794"/>
            <a:ext cx="11529823" cy="646331"/>
          </a:xfrm>
          <a:prstGeom prst="rect">
            <a:avLst/>
          </a:prstGeom>
          <a:noFill/>
        </p:spPr>
        <p:txBody>
          <a:bodyPr wrap="square" rtlCol="0">
            <a:spAutoFit/>
          </a:bodyPr>
          <a:lstStyle/>
          <a:p>
            <a:r>
              <a:rPr lang="tr-TR" dirty="0"/>
              <a:t>3- Artık Kare ve Dikdörtgen kendi davranışlarına sahip oldu. Ve her biri ayrı şekil olarak kabul ediliyor. Böylece alan hesaplama her bir </a:t>
            </a:r>
            <a:r>
              <a:rPr lang="tr-TR" dirty="0" err="1"/>
              <a:t>şekile</a:t>
            </a:r>
            <a:r>
              <a:rPr lang="tr-TR" dirty="0"/>
              <a:t> özgü matematiksel bir işlem içerebiliyor.</a:t>
            </a:r>
          </a:p>
        </p:txBody>
      </p:sp>
    </p:spTree>
    <p:extLst>
      <p:ext uri="{BB962C8B-B14F-4D97-AF65-F5344CB8AC3E}">
        <p14:creationId xmlns:p14="http://schemas.microsoft.com/office/powerpoint/2010/main" val="39744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74ACC-6DDA-4DD4-8BCB-7F4704AE189E}"/>
              </a:ext>
            </a:extLst>
          </p:cNvPr>
          <p:cNvSpPr>
            <a:spLocks noGrp="1"/>
          </p:cNvSpPr>
          <p:nvPr>
            <p:ph idx="1"/>
          </p:nvPr>
        </p:nvSpPr>
        <p:spPr>
          <a:xfrm>
            <a:off x="6305708" y="132522"/>
            <a:ext cx="5886292" cy="5178948"/>
          </a:xfrm>
        </p:spPr>
        <p:txBody>
          <a:bodyPr>
            <a:normAutofit/>
          </a:bodyPr>
          <a:lstStyle/>
          <a:p>
            <a:r>
              <a:rPr lang="tr-TR" sz="3100" dirty="0">
                <a:effectLst/>
              </a:rPr>
              <a:t>Eğer bir ördek ise, ördek gibi ses çıkartır ama bir pile ihtiyacı varsa bu da demek oluyor ki bir yerlerde yanlış </a:t>
            </a:r>
            <a:r>
              <a:rPr lang="tr-TR" sz="3100" dirty="0" err="1">
                <a:effectLst/>
              </a:rPr>
              <a:t>abstraction</a:t>
            </a:r>
            <a:r>
              <a:rPr lang="tr-TR" sz="3100" dirty="0">
                <a:effectLst/>
              </a:rPr>
              <a:t> gerçekleştirmişiz.</a:t>
            </a:r>
            <a:endParaRPr lang="tr-TR" sz="3100" dirty="0"/>
          </a:p>
        </p:txBody>
      </p:sp>
      <p:pic>
        <p:nvPicPr>
          <p:cNvPr id="3074" name="Picture 2" descr="liskov">
            <a:extLst>
              <a:ext uri="{FF2B5EF4-FFF2-40B4-BE49-F238E27FC236}">
                <a16:creationId xmlns:a16="http://schemas.microsoft.com/office/drawing/2014/main" id="{7A54B03F-C68E-448F-A1D4-A321EEAA5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05707" cy="5178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5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4D67F-5820-45DB-8D74-979E74D3D53C}"/>
              </a:ext>
            </a:extLst>
          </p:cNvPr>
          <p:cNvSpPr>
            <a:spLocks noGrp="1"/>
          </p:cNvSpPr>
          <p:nvPr>
            <p:ph idx="1"/>
          </p:nvPr>
        </p:nvSpPr>
        <p:spPr>
          <a:xfrm>
            <a:off x="291548" y="901147"/>
            <a:ext cx="11549269" cy="5671931"/>
          </a:xfrm>
        </p:spPr>
        <p:txBody>
          <a:bodyPr>
            <a:normAutofit/>
          </a:bodyPr>
          <a:lstStyle/>
          <a:p>
            <a:r>
              <a:rPr lang="tr-TR" sz="2100" dirty="0"/>
              <a:t>Barbara </a:t>
            </a:r>
            <a:r>
              <a:rPr lang="tr-TR" sz="2100" dirty="0" err="1"/>
              <a:t>Liskov</a:t>
            </a:r>
            <a:r>
              <a:rPr lang="tr-TR" sz="2100" dirty="0"/>
              <a:t> tarafından </a:t>
            </a:r>
            <a:r>
              <a:rPr lang="tr-TR" sz="2100" dirty="0">
                <a:effectLst/>
              </a:rPr>
              <a:t>1988 yılında ‘Data </a:t>
            </a:r>
            <a:r>
              <a:rPr lang="tr-TR" sz="2100" dirty="0" err="1">
                <a:effectLst/>
              </a:rPr>
              <a:t>Abstraction</a:t>
            </a:r>
            <a:r>
              <a:rPr lang="tr-TR" sz="2100" dirty="0">
                <a:effectLst/>
              </a:rPr>
              <a:t> </a:t>
            </a:r>
            <a:r>
              <a:rPr lang="tr-TR" sz="2100" dirty="0" err="1">
                <a:effectLst/>
              </a:rPr>
              <a:t>and</a:t>
            </a:r>
            <a:r>
              <a:rPr lang="tr-TR" sz="2100" dirty="0">
                <a:effectLst/>
              </a:rPr>
              <a:t> </a:t>
            </a:r>
            <a:r>
              <a:rPr lang="tr-TR" sz="2100" dirty="0" err="1">
                <a:effectLst/>
              </a:rPr>
              <a:t>Hierarchy</a:t>
            </a:r>
            <a:r>
              <a:rPr lang="tr-TR" sz="2100" dirty="0">
                <a:effectLst/>
              </a:rPr>
              <a:t>’ isimli kitabında bu prensip gündeme getirilmiştir.</a:t>
            </a:r>
            <a:endParaRPr lang="tr-TR" sz="2100" dirty="0"/>
          </a:p>
          <a:p>
            <a:r>
              <a:rPr lang="tr-TR" sz="2100" dirty="0">
                <a:effectLst/>
              </a:rPr>
              <a:t>LSP prensibi Open </a:t>
            </a:r>
            <a:r>
              <a:rPr lang="tr-TR" sz="2100" dirty="0" err="1">
                <a:effectLst/>
              </a:rPr>
              <a:t>Closed</a:t>
            </a:r>
            <a:r>
              <a:rPr lang="tr-TR" sz="2100" dirty="0">
                <a:effectLst/>
              </a:rPr>
              <a:t> prensibinin özel bir türüdür desek yanlış olmaz. </a:t>
            </a:r>
            <a:r>
              <a:rPr lang="tr-TR" sz="2100" dirty="0" err="1">
                <a:effectLst/>
              </a:rPr>
              <a:t>OCP’de</a:t>
            </a:r>
            <a:r>
              <a:rPr lang="tr-TR" sz="2100" dirty="0">
                <a:effectLst/>
              </a:rPr>
              <a:t> de olduğu gibi LSP de de genişlemeye açık yapılar söz konusudur. Her ne kadar anlaşılması biraz zor olsa da LSP ilk bakışta, altında yatan ana fikri: </a:t>
            </a:r>
            <a:r>
              <a:rPr lang="tr-TR" sz="2100" b="1" i="1" dirty="0">
                <a:effectLst/>
              </a:rPr>
              <a:t>alt sınıflardan oluşan nesnelerin üst sınıfın nesneleri ile yer değiştirdikleri zaman, aynı davranışı sergilemesini beklemektir</a:t>
            </a:r>
            <a:r>
              <a:rPr lang="tr-TR" sz="2100" dirty="0">
                <a:effectLst/>
              </a:rPr>
              <a:t>.</a:t>
            </a:r>
            <a:endParaRPr lang="tr-TR" sz="2100" dirty="0"/>
          </a:p>
          <a:p>
            <a:r>
              <a:rPr lang="tr-TR" sz="2100" dirty="0"/>
              <a:t>Temel sınıfın(</a:t>
            </a:r>
            <a:r>
              <a:rPr lang="tr-TR" sz="2100" dirty="0" err="1"/>
              <a:t>base</a:t>
            </a:r>
            <a:r>
              <a:rPr lang="tr-TR" sz="2100" dirty="0"/>
              <a:t> </a:t>
            </a:r>
            <a:r>
              <a:rPr lang="tr-TR" sz="2100" dirty="0" err="1"/>
              <a:t>class</a:t>
            </a:r>
            <a:r>
              <a:rPr lang="tr-TR" sz="2100" dirty="0"/>
              <a:t>) işaretçisini(</a:t>
            </a:r>
            <a:r>
              <a:rPr lang="tr-TR" sz="2100" dirty="0" err="1"/>
              <a:t>pointer</a:t>
            </a:r>
            <a:r>
              <a:rPr lang="tr-TR" sz="2100" dirty="0"/>
              <a:t>) ya da referansını kullanan fonksiyonlar, bu sınıftan türemiş olan sınıfları(</a:t>
            </a:r>
            <a:r>
              <a:rPr lang="tr-TR" sz="2100" dirty="0" err="1"/>
              <a:t>derived</a:t>
            </a:r>
            <a:r>
              <a:rPr lang="tr-TR" sz="2100" dirty="0"/>
              <a:t> </a:t>
            </a:r>
            <a:r>
              <a:rPr lang="tr-TR" sz="2100" dirty="0" err="1"/>
              <a:t>class</a:t>
            </a:r>
            <a:r>
              <a:rPr lang="tr-TR" sz="2100" dirty="0"/>
              <a:t>) da ekstra bilgiye ihtiyaç duymaksızın kullanabilmelidir.</a:t>
            </a:r>
          </a:p>
          <a:p>
            <a:r>
              <a:rPr lang="tr-TR" sz="2100" dirty="0"/>
              <a:t>Aynı temel sınıftan türeyen tüm sınıflar, birbirlerinin yerine kullanılabilir olmalıdır. Bu yer değiştirme durumunda, sınıfa özel bir istisna kesinlikle oluşmamalıdır.</a:t>
            </a:r>
          </a:p>
        </p:txBody>
      </p:sp>
    </p:spTree>
    <p:extLst>
      <p:ext uri="{BB962C8B-B14F-4D97-AF65-F5344CB8AC3E}">
        <p14:creationId xmlns:p14="http://schemas.microsoft.com/office/powerpoint/2010/main" val="79417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16F34-D3EB-4336-A5C2-ABA02F07F2AE}"/>
              </a:ext>
            </a:extLst>
          </p:cNvPr>
          <p:cNvSpPr>
            <a:spLocks noGrp="1"/>
          </p:cNvSpPr>
          <p:nvPr>
            <p:ph idx="1"/>
          </p:nvPr>
        </p:nvSpPr>
        <p:spPr>
          <a:xfrm>
            <a:off x="913795" y="808383"/>
            <a:ext cx="10353762" cy="5565913"/>
          </a:xfrm>
        </p:spPr>
        <p:txBody>
          <a:bodyPr>
            <a:normAutofit/>
          </a:bodyPr>
          <a:lstStyle/>
          <a:p>
            <a:pPr marL="0" indent="0">
              <a:buNone/>
            </a:pPr>
            <a:r>
              <a:rPr lang="tr-TR" dirty="0" err="1"/>
              <a:t>LSP’ye</a:t>
            </a:r>
            <a:r>
              <a:rPr lang="tr-TR" dirty="0"/>
              <a:t> göre herhangi bir sınıf kullanıcısı, bu sınıfın alt sınıfları kullanmak için özel bir efor sarf etmek zorunda kalmamalıdır. Onun bakış açısından üst sınıf ve alt sınıf arasında farklılık yoktur. </a:t>
            </a:r>
          </a:p>
          <a:p>
            <a:pPr marL="0" indent="0">
              <a:buNone/>
            </a:pPr>
            <a:r>
              <a:rPr lang="tr-TR" dirty="0"/>
              <a:t>Üst sınıf nesnelerinin kullanıldığı metotlar içinde alt sınıftan olan nesneler aynı davranışı sergilemek zorundadır, çünkü oluşturulan metotlar üst sınıf davranışları örnek alınarak programlanmıştır. </a:t>
            </a:r>
          </a:p>
          <a:p>
            <a:pPr marL="0" indent="0">
              <a:buNone/>
            </a:pPr>
            <a:r>
              <a:rPr lang="tr-TR" dirty="0"/>
              <a:t>Alt sınıflarda meydana gelen davranış değişiklikleri, bu metotların hatalı çalışmasına sebep verebilir. </a:t>
            </a:r>
          </a:p>
          <a:p>
            <a:pPr marL="0" indent="0">
              <a:buNone/>
            </a:pPr>
            <a:r>
              <a:rPr lang="tr-TR" dirty="0"/>
              <a:t>Özellikte bu metotlarda </a:t>
            </a:r>
            <a:r>
              <a:rPr lang="tr-TR" dirty="0" err="1"/>
              <a:t>instanceof</a:t>
            </a:r>
            <a:r>
              <a:rPr lang="tr-TR" dirty="0"/>
              <a:t> gibi nesnelerin tipleri arasında kıyaslama yapılmak zorunda kalındığı zaman, LSP prensibi çiğnenmiş olur ki, bu alt sınıfların varlığından haberdar olunduğu anlamına gelir. Kullanıcı sınıflar ideal durumda alt sınıfların varlığından haberdar bile olmamalıdır.</a:t>
            </a:r>
          </a:p>
        </p:txBody>
      </p:sp>
    </p:spTree>
    <p:extLst>
      <p:ext uri="{BB962C8B-B14F-4D97-AF65-F5344CB8AC3E}">
        <p14:creationId xmlns:p14="http://schemas.microsoft.com/office/powerpoint/2010/main" val="139752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436F-CB16-4D5F-A1D9-3CB979784F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81B733AF-60E7-473C-9FE3-76F9758F8474}"/>
              </a:ext>
            </a:extLst>
          </p:cNvPr>
          <p:cNvSpPr>
            <a:spLocks noGrp="1"/>
          </p:cNvSpPr>
          <p:nvPr>
            <p:ph idx="1"/>
          </p:nvPr>
        </p:nvSpPr>
        <p:spPr/>
        <p:txBody>
          <a:bodyPr/>
          <a:lstStyle/>
          <a:p>
            <a:r>
              <a:rPr lang="tr-TR" dirty="0">
                <a:effectLst/>
              </a:rPr>
              <a:t>Örneğin arabanıza bir klima düğmesi koydunuz ve onu işlevsiz bıraktınız. Yani görüntüden ibaret ama iş yok. İşte bu durum </a:t>
            </a:r>
            <a:r>
              <a:rPr lang="tr-TR" dirty="0" err="1">
                <a:effectLst/>
              </a:rPr>
              <a:t>LSP’ye</a:t>
            </a:r>
            <a:r>
              <a:rPr lang="tr-TR" dirty="0">
                <a:effectLst/>
              </a:rPr>
              <a:t> aykırıdır. LSP, </a:t>
            </a:r>
            <a:r>
              <a:rPr lang="tr-TR" dirty="0" err="1">
                <a:effectLst/>
              </a:rPr>
              <a:t>Dummy</a:t>
            </a:r>
            <a:r>
              <a:rPr lang="tr-TR" dirty="0">
                <a:effectLst/>
              </a:rPr>
              <a:t> </a:t>
            </a:r>
            <a:r>
              <a:rPr lang="tr-TR" dirty="0" err="1">
                <a:effectLst/>
              </a:rPr>
              <a:t>Code</a:t>
            </a:r>
            <a:r>
              <a:rPr lang="tr-TR" dirty="0">
                <a:effectLst/>
              </a:rPr>
              <a:t>(Sahte kod) dediğimiz bu tarz duruma hayır demektedir. Yani bir düğme varsa </a:t>
            </a:r>
            <a:r>
              <a:rPr lang="tr-TR" dirty="0" err="1">
                <a:effectLst/>
              </a:rPr>
              <a:t>işlevide</a:t>
            </a:r>
            <a:r>
              <a:rPr lang="tr-TR" dirty="0">
                <a:effectLst/>
              </a:rPr>
              <a:t> olmalıdır. Buradan yola çıkarsak eğer </a:t>
            </a:r>
            <a:r>
              <a:rPr lang="tr-TR" dirty="0" err="1">
                <a:effectLst/>
              </a:rPr>
              <a:t>base</a:t>
            </a:r>
            <a:r>
              <a:rPr lang="tr-TR" dirty="0">
                <a:effectLst/>
              </a:rPr>
              <a:t> </a:t>
            </a:r>
            <a:r>
              <a:rPr lang="tr-TR" dirty="0" err="1">
                <a:effectLst/>
              </a:rPr>
              <a:t>classların</a:t>
            </a:r>
            <a:r>
              <a:rPr lang="tr-TR" dirty="0">
                <a:effectLst/>
              </a:rPr>
              <a:t>(kalıtım veren sınıfların), </a:t>
            </a:r>
            <a:r>
              <a:rPr lang="tr-TR" dirty="0" err="1">
                <a:effectLst/>
              </a:rPr>
              <a:t>derived</a:t>
            </a:r>
            <a:r>
              <a:rPr lang="tr-TR" dirty="0">
                <a:effectLst/>
              </a:rPr>
              <a:t> </a:t>
            </a:r>
            <a:r>
              <a:rPr lang="tr-TR" dirty="0" err="1">
                <a:effectLst/>
              </a:rPr>
              <a:t>classlardaki</a:t>
            </a:r>
            <a:r>
              <a:rPr lang="tr-TR" dirty="0">
                <a:effectLst/>
              </a:rPr>
              <a:t>(kalıtım alan sınıflardaki) işlevselliği tam olarak yerine getirdiğinden emin olmalıyız.</a:t>
            </a:r>
            <a:endParaRPr lang="tr-TR" dirty="0"/>
          </a:p>
        </p:txBody>
      </p:sp>
    </p:spTree>
    <p:extLst>
      <p:ext uri="{BB962C8B-B14F-4D97-AF65-F5344CB8AC3E}">
        <p14:creationId xmlns:p14="http://schemas.microsoft.com/office/powerpoint/2010/main" val="21930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B0FF3E-EB89-434F-8FC6-338594BC4CD4}"/>
              </a:ext>
            </a:extLst>
          </p:cNvPr>
          <p:cNvSpPr>
            <a:spLocks noGrp="1"/>
          </p:cNvSpPr>
          <p:nvPr>
            <p:ph idx="1"/>
          </p:nvPr>
        </p:nvSpPr>
        <p:spPr>
          <a:xfrm>
            <a:off x="728265" y="969629"/>
            <a:ext cx="10353762" cy="3695136"/>
          </a:xfrm>
        </p:spPr>
        <p:txBody>
          <a:bodyPr/>
          <a:lstStyle/>
          <a:p>
            <a:r>
              <a:rPr lang="tr-TR" dirty="0">
                <a:effectLst/>
              </a:rPr>
              <a:t>Resim 1 de yer alan Client sınıfındaki </a:t>
            </a:r>
            <a:r>
              <a:rPr lang="tr-TR" dirty="0" err="1">
                <a:effectLst/>
              </a:rPr>
              <a:t>print</a:t>
            </a:r>
            <a:r>
              <a:rPr lang="tr-TR" dirty="0">
                <a:effectLst/>
              </a:rPr>
              <a:t>() metodunun nasıl LSP prensibine ters düştüğünü yakından inceleyelim. Bu metot A sınıfından olan nesneler üzerinde işlem yapmaktadır. A sınıfı B ve C sınıfları tarafından genişletilmiştir, yani A sınıfından olan bir parametre nesnesi aynı zamanda B ve C sınıfında da olabilir.</a:t>
            </a:r>
            <a:endParaRPr lang="tr-TR" dirty="0"/>
          </a:p>
        </p:txBody>
      </p:sp>
      <p:pic>
        <p:nvPicPr>
          <p:cNvPr id="1028" name="Picture 4" descr="http://www.kurumsaljava.com/wp-content/uploads/2009/10/y1.jpg">
            <a:extLst>
              <a:ext uri="{FF2B5EF4-FFF2-40B4-BE49-F238E27FC236}">
                <a16:creationId xmlns:a16="http://schemas.microsoft.com/office/drawing/2014/main" id="{8F4217DC-4169-4D6A-B22F-7BDE4745E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949" y="2631556"/>
            <a:ext cx="7938052" cy="423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71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A211B0-F595-4DD0-B96D-7EAD78BE4043}"/>
              </a:ext>
            </a:extLst>
          </p:cNvPr>
          <p:cNvPicPr>
            <a:picLocks noGrp="1" noChangeAspect="1"/>
          </p:cNvPicPr>
          <p:nvPr>
            <p:ph idx="1"/>
          </p:nvPr>
        </p:nvPicPr>
        <p:blipFill>
          <a:blip r:embed="rId2"/>
          <a:stretch>
            <a:fillRect/>
          </a:stretch>
        </p:blipFill>
        <p:spPr>
          <a:xfrm>
            <a:off x="0" y="0"/>
            <a:ext cx="8733183" cy="3949148"/>
          </a:xfrm>
          <a:prstGeom prst="rect">
            <a:avLst/>
          </a:prstGeom>
        </p:spPr>
      </p:pic>
      <p:sp>
        <p:nvSpPr>
          <p:cNvPr id="5" name="TextBox 4">
            <a:extLst>
              <a:ext uri="{FF2B5EF4-FFF2-40B4-BE49-F238E27FC236}">
                <a16:creationId xmlns:a16="http://schemas.microsoft.com/office/drawing/2014/main" id="{FEABC643-9006-44D3-A775-6BBF026F4CCA}"/>
              </a:ext>
            </a:extLst>
          </p:cNvPr>
          <p:cNvSpPr txBox="1"/>
          <p:nvPr/>
        </p:nvSpPr>
        <p:spPr>
          <a:xfrm>
            <a:off x="748748" y="3949148"/>
            <a:ext cx="10694504" cy="2585323"/>
          </a:xfrm>
          <a:prstGeom prst="rect">
            <a:avLst/>
          </a:prstGeom>
          <a:noFill/>
        </p:spPr>
        <p:txBody>
          <a:bodyPr wrap="square" rtlCol="0">
            <a:spAutoFit/>
          </a:bodyPr>
          <a:lstStyle/>
          <a:p>
            <a:r>
              <a:rPr lang="tr-TR" dirty="0"/>
              <a:t>Kodda yer alan </a:t>
            </a:r>
            <a:r>
              <a:rPr lang="tr-TR" dirty="0" err="1"/>
              <a:t>print</a:t>
            </a:r>
            <a:r>
              <a:rPr lang="tr-TR" dirty="0"/>
              <a:t>() metodu LSP ile uyumlu değildir. Bu metodun A sınıfına bağımlılığı vardır ve bu sınıfın nesneleri üzerinde işlem yapacak şekilde </a:t>
            </a:r>
            <a:r>
              <a:rPr lang="tr-TR" dirty="0" err="1"/>
              <a:t>implemente</a:t>
            </a:r>
            <a:r>
              <a:rPr lang="tr-TR" dirty="0"/>
              <a:t> edilmiş olması gerekir. Lakin </a:t>
            </a:r>
            <a:r>
              <a:rPr lang="tr-TR" dirty="0" err="1"/>
              <a:t>print</a:t>
            </a:r>
            <a:r>
              <a:rPr lang="tr-TR" dirty="0"/>
              <a:t>() metodu </a:t>
            </a:r>
            <a:r>
              <a:rPr lang="tr-TR" dirty="0" err="1"/>
              <a:t>instanceof</a:t>
            </a:r>
            <a:r>
              <a:rPr lang="tr-TR" dirty="0"/>
              <a:t> komutuyla parametre olarak verilen nesnenin hangi tipte olduğunu tespit etmeye çalışmakta ve tipe bağımlı olarak nesne üzerinde işlemi gerçekleştirmektedir. Bu durum hem </a:t>
            </a:r>
            <a:r>
              <a:rPr lang="tr-TR" dirty="0" err="1"/>
              <a:t>OCP’ye</a:t>
            </a:r>
            <a:r>
              <a:rPr lang="tr-TR" dirty="0"/>
              <a:t> (Open </a:t>
            </a:r>
            <a:r>
              <a:rPr lang="tr-TR" dirty="0" err="1"/>
              <a:t>Closed</a:t>
            </a:r>
            <a:r>
              <a:rPr lang="tr-TR" dirty="0"/>
              <a:t> </a:t>
            </a:r>
            <a:r>
              <a:rPr lang="tr-TR" dirty="0" err="1"/>
              <a:t>Principle</a:t>
            </a:r>
            <a:r>
              <a:rPr lang="tr-TR" dirty="0"/>
              <a:t>) </a:t>
            </a:r>
            <a:r>
              <a:rPr lang="tr-TR" dirty="0" err="1"/>
              <a:t>hemde</a:t>
            </a:r>
            <a:r>
              <a:rPr lang="tr-TR" dirty="0"/>
              <a:t> </a:t>
            </a:r>
            <a:r>
              <a:rPr lang="tr-TR" dirty="0" err="1"/>
              <a:t>LSP’ye</a:t>
            </a:r>
            <a:r>
              <a:rPr lang="tr-TR" dirty="0"/>
              <a:t> ters düşmektedir. OCP uyumlu değildir, çünkü </a:t>
            </a:r>
            <a:r>
              <a:rPr lang="tr-TR" dirty="0" err="1"/>
              <a:t>print</a:t>
            </a:r>
            <a:r>
              <a:rPr lang="tr-TR" dirty="0"/>
              <a:t>() metodu </a:t>
            </a:r>
            <a:r>
              <a:rPr lang="tr-TR" dirty="0" err="1"/>
              <a:t>A’nin</a:t>
            </a:r>
            <a:r>
              <a:rPr lang="tr-TR" dirty="0"/>
              <a:t> her yeni alt sınıfı için değişikliğe uğramak zorundadır. </a:t>
            </a:r>
            <a:r>
              <a:rPr lang="tr-TR" dirty="0" err="1"/>
              <a:t>LSP’ye</a:t>
            </a:r>
            <a:r>
              <a:rPr lang="tr-TR" dirty="0"/>
              <a:t> uyumlu değildir, çünkü B ya da C sınıfından olan nesneler A sınıfından olan bir nesnenin yerini alamadığı için </a:t>
            </a:r>
            <a:r>
              <a:rPr lang="tr-TR" dirty="0" err="1"/>
              <a:t>print</a:t>
            </a:r>
            <a:r>
              <a:rPr lang="tr-TR" dirty="0"/>
              <a:t>() metodu </a:t>
            </a:r>
            <a:r>
              <a:rPr lang="tr-TR" dirty="0" err="1"/>
              <a:t>instanceof</a:t>
            </a:r>
            <a:r>
              <a:rPr lang="tr-TR" dirty="0"/>
              <a:t> ile nesnenin tipini tespit etmek zorunda bırakılmaktadır. Buradan genel bir sonuç çıkartabiliriz: </a:t>
            </a:r>
            <a:r>
              <a:rPr lang="tr-TR" dirty="0" err="1"/>
              <a:t>LSP’ye</a:t>
            </a:r>
            <a:r>
              <a:rPr lang="tr-TR" dirty="0"/>
              <a:t> ters düşen bir </a:t>
            </a:r>
            <a:r>
              <a:rPr lang="tr-TR" dirty="0" err="1"/>
              <a:t>implementasyon</a:t>
            </a:r>
            <a:r>
              <a:rPr lang="tr-TR" dirty="0"/>
              <a:t> aynı zamanda </a:t>
            </a:r>
            <a:r>
              <a:rPr lang="tr-TR" dirty="0" err="1"/>
              <a:t>OCP’ye</a:t>
            </a:r>
            <a:r>
              <a:rPr lang="tr-TR" dirty="0"/>
              <a:t> de ters düşer.</a:t>
            </a:r>
          </a:p>
        </p:txBody>
      </p:sp>
    </p:spTree>
    <p:extLst>
      <p:ext uri="{BB962C8B-B14F-4D97-AF65-F5344CB8AC3E}">
        <p14:creationId xmlns:p14="http://schemas.microsoft.com/office/powerpoint/2010/main" val="168496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83741-06D7-4738-8AC5-E157D5BA3090}"/>
              </a:ext>
            </a:extLst>
          </p:cNvPr>
          <p:cNvSpPr>
            <a:spLocks noGrp="1"/>
          </p:cNvSpPr>
          <p:nvPr>
            <p:ph idx="1"/>
          </p:nvPr>
        </p:nvSpPr>
        <p:spPr>
          <a:xfrm>
            <a:off x="0" y="360029"/>
            <a:ext cx="10411490" cy="5775727"/>
          </a:xfrm>
        </p:spPr>
        <p:txBody>
          <a:bodyPr/>
          <a:lstStyle/>
          <a:p>
            <a:r>
              <a:rPr lang="tr-TR" dirty="0" err="1">
                <a:effectLst/>
              </a:rPr>
              <a:t>LSP’ye</a:t>
            </a:r>
            <a:r>
              <a:rPr lang="tr-TR" dirty="0">
                <a:effectLst/>
              </a:rPr>
              <a:t> uymayan Kare ve dikdörtgen örneği</a:t>
            </a:r>
          </a:p>
          <a:p>
            <a:endParaRPr lang="tr-TR" dirty="0"/>
          </a:p>
        </p:txBody>
      </p:sp>
      <p:pic>
        <p:nvPicPr>
          <p:cNvPr id="5" name="Picture 4">
            <a:extLst>
              <a:ext uri="{FF2B5EF4-FFF2-40B4-BE49-F238E27FC236}">
                <a16:creationId xmlns:a16="http://schemas.microsoft.com/office/drawing/2014/main" id="{2FFBB4A2-8E57-4509-87F4-DB43445BF007}"/>
              </a:ext>
            </a:extLst>
          </p:cNvPr>
          <p:cNvPicPr>
            <a:picLocks noChangeAspect="1"/>
          </p:cNvPicPr>
          <p:nvPr/>
        </p:nvPicPr>
        <p:blipFill>
          <a:blip r:embed="rId2"/>
          <a:stretch>
            <a:fillRect/>
          </a:stretch>
        </p:blipFill>
        <p:spPr>
          <a:xfrm>
            <a:off x="0" y="933800"/>
            <a:ext cx="4896533" cy="3877216"/>
          </a:xfrm>
          <a:prstGeom prst="rect">
            <a:avLst/>
          </a:prstGeom>
        </p:spPr>
      </p:pic>
      <p:sp>
        <p:nvSpPr>
          <p:cNvPr id="6" name="TextBox 5">
            <a:extLst>
              <a:ext uri="{FF2B5EF4-FFF2-40B4-BE49-F238E27FC236}">
                <a16:creationId xmlns:a16="http://schemas.microsoft.com/office/drawing/2014/main" id="{14EA2CB9-3D48-4D2B-9322-FF487C201C94}"/>
              </a:ext>
            </a:extLst>
          </p:cNvPr>
          <p:cNvSpPr txBox="1"/>
          <p:nvPr/>
        </p:nvSpPr>
        <p:spPr>
          <a:xfrm>
            <a:off x="0" y="4827054"/>
            <a:ext cx="4896533" cy="1200329"/>
          </a:xfrm>
          <a:prstGeom prst="rect">
            <a:avLst/>
          </a:prstGeom>
          <a:noFill/>
        </p:spPr>
        <p:txBody>
          <a:bodyPr wrap="square" rtlCol="0">
            <a:spAutoFit/>
          </a:bodyPr>
          <a:lstStyle/>
          <a:p>
            <a:r>
              <a:rPr lang="tr-TR" dirty="0"/>
              <a:t>Matematiksel olarak bir kareyi de bir dikdörtgen olarak kabul edebiliriz. Ama yazılım dünyasında da böyle kabul etmeli miydik ?</a:t>
            </a:r>
          </a:p>
        </p:txBody>
      </p:sp>
      <p:pic>
        <p:nvPicPr>
          <p:cNvPr id="7" name="Picture 6">
            <a:extLst>
              <a:ext uri="{FF2B5EF4-FFF2-40B4-BE49-F238E27FC236}">
                <a16:creationId xmlns:a16="http://schemas.microsoft.com/office/drawing/2014/main" id="{01217842-35FB-4C12-A35E-37F7A11467E6}"/>
              </a:ext>
            </a:extLst>
          </p:cNvPr>
          <p:cNvPicPr>
            <a:picLocks noChangeAspect="1"/>
          </p:cNvPicPr>
          <p:nvPr/>
        </p:nvPicPr>
        <p:blipFill>
          <a:blip r:embed="rId3"/>
          <a:stretch>
            <a:fillRect/>
          </a:stretch>
        </p:blipFill>
        <p:spPr>
          <a:xfrm>
            <a:off x="6210736" y="1285468"/>
            <a:ext cx="5782482" cy="1962424"/>
          </a:xfrm>
          <a:prstGeom prst="rect">
            <a:avLst/>
          </a:prstGeom>
        </p:spPr>
      </p:pic>
      <p:sp>
        <p:nvSpPr>
          <p:cNvPr id="8" name="TextBox 7">
            <a:extLst>
              <a:ext uri="{FF2B5EF4-FFF2-40B4-BE49-F238E27FC236}">
                <a16:creationId xmlns:a16="http://schemas.microsoft.com/office/drawing/2014/main" id="{C480BE37-251D-4624-9E9A-100D5906F09C}"/>
              </a:ext>
            </a:extLst>
          </p:cNvPr>
          <p:cNvSpPr txBox="1"/>
          <p:nvPr/>
        </p:nvSpPr>
        <p:spPr>
          <a:xfrm>
            <a:off x="6245774" y="3606796"/>
            <a:ext cx="5782482" cy="2862322"/>
          </a:xfrm>
          <a:prstGeom prst="rect">
            <a:avLst/>
          </a:prstGeom>
          <a:noFill/>
        </p:spPr>
        <p:txBody>
          <a:bodyPr wrap="square" rtlCol="0">
            <a:spAutoFit/>
          </a:bodyPr>
          <a:lstStyle/>
          <a:p>
            <a:r>
              <a:rPr lang="tr-TR" dirty="0"/>
              <a:t>Kareyi de beklendiği yerde dikdörtgen olarak kullanılabilir hale getirmiş olduk. Ancak böyle yaparak dikdörtgen davranışındaki beklentiyi bozuyoruz. Çünkü karenin sadece tek bir kenar bilgisi yeterlidir yada uzunluk ve en bilgisi aynı olmak durumundadır.</a:t>
            </a:r>
          </a:p>
          <a:p>
            <a:r>
              <a:rPr lang="tr-TR" dirty="0"/>
              <a:t>Matematiksel olarak karenin dikdörtgenden türediğini varsayabiliriz. Ama davranışsal olarak Kare Dikdörtgenin yerine geçmez, bu hiyerarşi </a:t>
            </a:r>
            <a:r>
              <a:rPr lang="tr-TR" dirty="0" err="1"/>
              <a:t>Liskov</a:t>
            </a:r>
            <a:r>
              <a:rPr lang="tr-TR" dirty="0"/>
              <a:t> prensibini (LSP) ihlal eder.</a:t>
            </a:r>
          </a:p>
        </p:txBody>
      </p:sp>
    </p:spTree>
    <p:extLst>
      <p:ext uri="{BB962C8B-B14F-4D97-AF65-F5344CB8AC3E}">
        <p14:creationId xmlns:p14="http://schemas.microsoft.com/office/powerpoint/2010/main" val="105978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CA663-942C-40D7-B839-D43A3EE09234}"/>
              </a:ext>
            </a:extLst>
          </p:cNvPr>
          <p:cNvSpPr>
            <a:spLocks noGrp="1"/>
          </p:cNvSpPr>
          <p:nvPr>
            <p:ph idx="1"/>
          </p:nvPr>
        </p:nvSpPr>
        <p:spPr>
          <a:xfrm>
            <a:off x="529784" y="830481"/>
            <a:ext cx="11132431" cy="6027519"/>
          </a:xfrm>
        </p:spPr>
        <p:txBody>
          <a:bodyPr/>
          <a:lstStyle/>
          <a:p>
            <a:r>
              <a:rPr lang="tr-TR" dirty="0">
                <a:effectLst/>
              </a:rPr>
              <a:t> Kareyi ve </a:t>
            </a:r>
            <a:r>
              <a:rPr lang="tr-TR" dirty="0" err="1">
                <a:effectLst/>
              </a:rPr>
              <a:t>dikdörtgen’i</a:t>
            </a:r>
            <a:r>
              <a:rPr lang="tr-TR" dirty="0">
                <a:effectLst/>
              </a:rPr>
              <a:t> </a:t>
            </a:r>
            <a:r>
              <a:rPr lang="tr-TR" dirty="0" err="1">
                <a:effectLst/>
              </a:rPr>
              <a:t>LSP’ye</a:t>
            </a:r>
            <a:r>
              <a:rPr lang="tr-TR" dirty="0">
                <a:effectLst/>
              </a:rPr>
              <a:t> prensibe uygun hale getirelim. Bu prensip, Open/</a:t>
            </a:r>
            <a:r>
              <a:rPr lang="tr-TR" dirty="0" err="1">
                <a:effectLst/>
              </a:rPr>
              <a:t>Closed</a:t>
            </a:r>
            <a:r>
              <a:rPr lang="tr-TR" dirty="0">
                <a:effectLst/>
              </a:rPr>
              <a:t> prensibine benzer ve </a:t>
            </a:r>
            <a:r>
              <a:rPr lang="tr-TR" dirty="0" err="1">
                <a:effectLst/>
              </a:rPr>
              <a:t>open</a:t>
            </a:r>
            <a:r>
              <a:rPr lang="tr-TR" dirty="0">
                <a:effectLst/>
              </a:rPr>
              <a:t>/</a:t>
            </a:r>
            <a:r>
              <a:rPr lang="tr-TR" dirty="0" err="1">
                <a:effectLst/>
              </a:rPr>
              <a:t>closed</a:t>
            </a:r>
            <a:r>
              <a:rPr lang="tr-TR" dirty="0">
                <a:effectLst/>
              </a:rPr>
              <a:t> prensibine uymak </a:t>
            </a:r>
            <a:r>
              <a:rPr lang="tr-TR" dirty="0" err="1">
                <a:effectLst/>
              </a:rPr>
              <a:t>liskov</a:t>
            </a:r>
            <a:r>
              <a:rPr lang="tr-TR" dirty="0">
                <a:effectLst/>
              </a:rPr>
              <a:t> prensibinin uygulanmasını kolaylaştırmaktadır.</a:t>
            </a:r>
          </a:p>
          <a:p>
            <a:r>
              <a:rPr lang="tr-TR" dirty="0">
                <a:effectLst/>
              </a:rPr>
              <a:t>Bir karenin yüksekliğinin / genişliğinin değiştirilmesi, bir dikdörtgenin yüksekliğinin / genişliğinin değiştirilmesinden daha farklı davranır. Her </a:t>
            </a:r>
            <a:r>
              <a:rPr lang="tr-TR" dirty="0" err="1">
                <a:effectLst/>
              </a:rPr>
              <a:t>ikiside</a:t>
            </a:r>
            <a:r>
              <a:rPr lang="tr-TR" dirty="0">
                <a:effectLst/>
              </a:rPr>
              <a:t> birer şekli temsil eder. Buradan yola çıkarak şekil </a:t>
            </a:r>
            <a:r>
              <a:rPr lang="tr-TR" dirty="0" err="1">
                <a:effectLst/>
              </a:rPr>
              <a:t>interface’ini</a:t>
            </a:r>
            <a:r>
              <a:rPr lang="tr-TR" dirty="0">
                <a:effectLst/>
              </a:rPr>
              <a:t> oluşturalım.</a:t>
            </a:r>
          </a:p>
          <a:p>
            <a:endParaRPr lang="tr-TR" dirty="0">
              <a:effectLst/>
            </a:endParaRPr>
          </a:p>
          <a:p>
            <a:endParaRPr lang="tr-TR" dirty="0">
              <a:effectLst/>
            </a:endParaRPr>
          </a:p>
          <a:p>
            <a:endParaRPr lang="tr-TR" dirty="0">
              <a:effectLst/>
            </a:endParaRPr>
          </a:p>
        </p:txBody>
      </p:sp>
      <p:pic>
        <p:nvPicPr>
          <p:cNvPr id="4" name="Picture 3">
            <a:extLst>
              <a:ext uri="{FF2B5EF4-FFF2-40B4-BE49-F238E27FC236}">
                <a16:creationId xmlns:a16="http://schemas.microsoft.com/office/drawing/2014/main" id="{0D8CA083-CDA6-4854-87B0-50AD0A74532C}"/>
              </a:ext>
            </a:extLst>
          </p:cNvPr>
          <p:cNvPicPr>
            <a:picLocks noChangeAspect="1"/>
          </p:cNvPicPr>
          <p:nvPr/>
        </p:nvPicPr>
        <p:blipFill>
          <a:blip r:embed="rId2"/>
          <a:stretch>
            <a:fillRect/>
          </a:stretch>
        </p:blipFill>
        <p:spPr>
          <a:xfrm>
            <a:off x="2708106" y="3656489"/>
            <a:ext cx="6449146" cy="2271640"/>
          </a:xfrm>
          <a:prstGeom prst="rect">
            <a:avLst/>
          </a:prstGeom>
        </p:spPr>
      </p:pic>
    </p:spTree>
    <p:extLst>
      <p:ext uri="{BB962C8B-B14F-4D97-AF65-F5344CB8AC3E}">
        <p14:creationId xmlns:p14="http://schemas.microsoft.com/office/powerpoint/2010/main" val="3826958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902</TotalTime>
  <Words>771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Liskov Substitution Principle (LSP) – Liskov’un Yerine Geçme Prensibi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Liskov Substitution Principle (LSP) – Liskov’un Yerine Geçme Prensibi</dc:title>
  <dc:creator>EMRE YILDIZ</dc:creator>
  <cp:lastModifiedBy>EMRE YILDIZ</cp:lastModifiedBy>
  <cp:revision>8</cp:revision>
  <dcterms:created xsi:type="dcterms:W3CDTF">2022-08-03T06:30:59Z</dcterms:created>
  <dcterms:modified xsi:type="dcterms:W3CDTF">2022-08-03T21:33:08Z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668413b1-0e33-46b8-898e-cb82a94759b2</vt:lpwstr>
  </property>
  <property fmtid="{D5CDD505-2E9C-101B-9397-08002B2CF9AE}" pid="3" name="TURKCELLCLASSIFICATION">
    <vt:lpwstr>TURKCELL DAHİLİ</vt:lpwstr>
  </property>
</Properties>
</file>