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269509-318B-1FDB-D616-AF64A06C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B0AAA2-560F-4CD3-BA46-11E1725B5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E59301-E5F0-94BD-C191-27428C3A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A4CF57-967A-0DE5-63F8-6207D0A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877B3D-1A52-B2F6-C5A4-4DA67B49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62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F097D4-C08A-9ED3-85B7-2D105753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DC2DED-065C-B061-338D-59592142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7FE817-7BCE-8F30-5897-6A6F69F6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ECC72D-1F40-205B-6FE2-24280809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5D2B90-55C4-352D-DCFC-727A9B93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25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EF5E938-285B-2F25-D2D6-1D1BEFB5E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1D3B27-CEBD-101A-8A68-F9B545D3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B3EBBE-7349-BCC0-3FAD-F9FCEDD3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B1286D-C415-2BEB-280F-2C3F7814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A12867-E8C2-CAA7-A5EB-781F79DA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38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539EB-F25C-3581-D337-6DB0F88B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A60255-424C-4B1F-3CCD-3F2EBD82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75D5DC-866E-515A-0C2A-F025CC7D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231528-690A-77E7-30EA-9BA1DA9A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3C7616-FE4C-D6AA-9ED8-EC8CD7D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55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C7813-7B9D-7D5C-9BBC-09247F23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A21F8-1775-10E9-8B0E-2FAA28BB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1F29D4-288C-A2A4-C9FF-25C94E9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3F7709-E2A4-ACEF-F19A-0D57E980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79D3E4-E322-FA63-A0CF-30A557FD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0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05EE5C-B7E9-A111-5FB5-544B3845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EC9198-4FE1-06E7-88BD-B34AA2F0A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62674C-C8C1-9B29-FC0B-2DB5CF6F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D0E8C0-7A1C-C3F6-5825-239DC127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0D9573-E026-401A-E032-F4B98984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CA9237-D78C-4702-E55D-18EE9D4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19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E33BC-2E1F-60E5-C261-7DCF69E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3E4A97-0C63-D53A-503F-311865D9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03699F7-7892-B769-66A3-71B85A61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0D5A877-2AC1-4DAD-30BF-EA9811A6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4139D9-29DB-3D45-65A0-B32D66A1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A34D91-3F83-1B4B-3F6D-876B925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A7DEFF-9200-E0C0-7CFD-C0807DD8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818E848-BE7F-613B-7336-5F74F040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985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A483A-E1CA-BDB7-18C7-E71593E0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B8E590A-FD4C-15F6-0B97-5B5DB846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161ACB-5373-5734-0BD4-43FFEE3D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E93854-E038-AAF2-A054-76DDD6A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7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F5D0F2-E264-D1DF-C105-1144738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A1979F-99D9-00E9-8603-65695175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425742B-960B-BB59-4026-8F718445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2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5A6B73-1B31-3B7B-FBB3-D440AF6F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1ADD0-97E2-F62C-7759-63BA1994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1786D3-C7B1-D0C7-7608-856D8EC2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2BB404-0B6E-7A0E-34B3-AC872697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90F042-529E-A920-C727-C2BB4C2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85DD6D-133B-2E68-8501-E4450D7E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21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786D7-FCAE-F771-E416-4DA108AF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76E4F4-0FE0-E758-773D-374B0DEF7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E09032A-AC68-A655-B1A9-E5F3FA5BF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FB764B-81E8-3A5A-59E7-C30CFD6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C090AE-64F0-5167-500D-57774DF9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42DCCA-DC87-72A1-5571-DADEF553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15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0EEDCF4-AD04-F8B2-059D-FA5B5DDC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7C8ADA-983A-833F-FB0D-22D799D9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F95867-95A5-B7D8-F49E-C3C62476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5C3F-0984-4EB2-A599-425231D102D3}" type="datetimeFigureOut">
              <a:rPr lang="tr-TR" smtClean="0"/>
              <a:t>11.08.2022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FC2CD0-1B64-BD32-D0D3-43F609705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B5784F-5740-5EE7-FED1-355C7825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5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A49E26-5FA1-4899-89BE-C6E07FB6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5626"/>
            <a:ext cx="9144000" cy="4122174"/>
          </a:xfrm>
        </p:spPr>
        <p:txBody>
          <a:bodyPr>
            <a:normAutofit/>
          </a:bodyPr>
          <a:lstStyle/>
          <a:p>
            <a:r>
              <a:rPr lang="tr-TR" sz="4000" b="1" dirty="0"/>
              <a:t>Hazırlayanlar</a:t>
            </a:r>
          </a:p>
          <a:p>
            <a:endParaRPr lang="tr-TR" sz="3000" b="1" dirty="0"/>
          </a:p>
          <a:p>
            <a:endParaRPr lang="tr-TR" sz="3000" b="1" dirty="0"/>
          </a:p>
          <a:p>
            <a:r>
              <a:rPr lang="tr-TR" sz="3000" b="1" dirty="0"/>
              <a:t>İbrahim Bayramlı</a:t>
            </a:r>
          </a:p>
          <a:p>
            <a:r>
              <a:rPr lang="tr-TR" sz="3000" b="1" dirty="0"/>
              <a:t>Kadir </a:t>
            </a:r>
            <a:r>
              <a:rPr lang="tr-TR" sz="3000" b="1" dirty="0" err="1"/>
              <a:t>İrpik</a:t>
            </a:r>
            <a:endParaRPr lang="tr-TR" sz="3000" b="1" dirty="0"/>
          </a:p>
        </p:txBody>
      </p:sp>
    </p:spTree>
    <p:extLst>
      <p:ext uri="{BB962C8B-B14F-4D97-AF65-F5344CB8AC3E}">
        <p14:creationId xmlns:p14="http://schemas.microsoft.com/office/powerpoint/2010/main" val="32363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  <p:sp>
        <p:nvSpPr>
          <p:cNvPr id="8" name="Metin kutusu 5">
            <a:extLst>
              <a:ext uri="{FF2B5EF4-FFF2-40B4-BE49-F238E27FC236}">
                <a16:creationId xmlns:a16="http://schemas.microsoft.com/office/drawing/2014/main" id="{968D3D8B-8EAD-42FA-8148-82F73A35119D}"/>
              </a:ext>
            </a:extLst>
          </p:cNvPr>
          <p:cNvSpPr txBox="1"/>
          <p:nvPr/>
        </p:nvSpPr>
        <p:spPr>
          <a:xfrm>
            <a:off x="4824575" y="2156858"/>
            <a:ext cx="71890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Bird</a:t>
            </a:r>
            <a:r>
              <a:rPr lang="tr-TR" dirty="0"/>
              <a:t> (kuş) sınıfı için </a:t>
            </a:r>
            <a:r>
              <a:rPr lang="tr-TR" dirty="0" err="1"/>
              <a:t>Flyable</a:t>
            </a:r>
            <a:r>
              <a:rPr lang="tr-TR" dirty="0"/>
              <a:t> ve </a:t>
            </a:r>
            <a:r>
              <a:rPr lang="tr-TR" dirty="0" err="1"/>
              <a:t>Runnable</a:t>
            </a:r>
            <a:r>
              <a:rPr lang="tr-TR" dirty="0"/>
              <a:t> </a:t>
            </a:r>
            <a:r>
              <a:rPr lang="tr-TR" dirty="0" err="1"/>
              <a:t>arayüzlerini</a:t>
            </a:r>
            <a:r>
              <a:rPr lang="tr-TR" dirty="0"/>
              <a:t> </a:t>
            </a:r>
            <a:r>
              <a:rPr lang="tr-TR" dirty="0" err="1"/>
              <a:t>implemente</a:t>
            </a:r>
            <a:r>
              <a:rPr lang="tr-TR" dirty="0"/>
              <a:t> ederek IS prensibine uygun kod yazmış olduk.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BB7C69-FC50-4CC4-828E-6BCC5FCA0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21" y="2119129"/>
            <a:ext cx="432495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  <p:sp>
        <p:nvSpPr>
          <p:cNvPr id="8" name="Metin kutusu 5">
            <a:extLst>
              <a:ext uri="{FF2B5EF4-FFF2-40B4-BE49-F238E27FC236}">
                <a16:creationId xmlns:a16="http://schemas.microsoft.com/office/drawing/2014/main" id="{968D3D8B-8EAD-42FA-8148-82F73A35119D}"/>
              </a:ext>
            </a:extLst>
          </p:cNvPr>
          <p:cNvSpPr txBox="1"/>
          <p:nvPr/>
        </p:nvSpPr>
        <p:spPr>
          <a:xfrm>
            <a:off x="4592542" y="2023487"/>
            <a:ext cx="71890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Cat</a:t>
            </a:r>
            <a:r>
              <a:rPr lang="tr-TR" dirty="0"/>
              <a:t> (kedi) sınıfı için </a:t>
            </a:r>
            <a:r>
              <a:rPr lang="tr-TR" dirty="0" err="1"/>
              <a:t>Runnable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</a:t>
            </a:r>
            <a:r>
              <a:rPr lang="tr-TR" dirty="0" err="1"/>
              <a:t>implemente</a:t>
            </a:r>
            <a:r>
              <a:rPr lang="tr-TR" dirty="0"/>
              <a:t> ederek IS prensibine uygun kod yazmış olduk.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DE8576-242E-4EDE-AA9D-96502BDF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5" y="1897430"/>
            <a:ext cx="401058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DC7DB-F4B2-4DA9-BAB5-D558B2BB6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1" y="2023487"/>
            <a:ext cx="3418666" cy="1809882"/>
          </a:xfrm>
          <a:prstGeom prst="rect">
            <a:avLst/>
          </a:prstGeom>
        </p:spPr>
      </p:pic>
      <p:sp>
        <p:nvSpPr>
          <p:cNvPr id="8" name="Metin kutusu 5">
            <a:extLst>
              <a:ext uri="{FF2B5EF4-FFF2-40B4-BE49-F238E27FC236}">
                <a16:creationId xmlns:a16="http://schemas.microsoft.com/office/drawing/2014/main" id="{968D3D8B-8EAD-42FA-8148-82F73A35119D}"/>
              </a:ext>
            </a:extLst>
          </p:cNvPr>
          <p:cNvSpPr txBox="1"/>
          <p:nvPr/>
        </p:nvSpPr>
        <p:spPr>
          <a:xfrm>
            <a:off x="3918287" y="2023487"/>
            <a:ext cx="71890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Fish</a:t>
            </a:r>
            <a:r>
              <a:rPr lang="tr-TR" dirty="0"/>
              <a:t> (balık) sınıfı için </a:t>
            </a:r>
            <a:r>
              <a:rPr lang="tr-TR" dirty="0" err="1"/>
              <a:t>CanSwim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</a:t>
            </a:r>
            <a:r>
              <a:rPr lang="tr-TR" dirty="0" err="1"/>
              <a:t>implemente</a:t>
            </a:r>
            <a:r>
              <a:rPr lang="tr-TR" dirty="0"/>
              <a:t> ederek IS prensibine uygun kod yazmış olduk.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756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Animal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</a:t>
            </a:r>
            <a:r>
              <a:rPr lang="tr-TR" dirty="0" err="1"/>
              <a:t>CanSwim</a:t>
            </a:r>
            <a:r>
              <a:rPr lang="tr-TR" dirty="0"/>
              <a:t>, </a:t>
            </a:r>
            <a:r>
              <a:rPr lang="tr-TR" dirty="0" err="1"/>
              <a:t>Runnable</a:t>
            </a:r>
            <a:r>
              <a:rPr lang="tr-TR" dirty="0"/>
              <a:t> ve </a:t>
            </a:r>
            <a:r>
              <a:rPr lang="tr-TR" dirty="0" err="1"/>
              <a:t>Flyable</a:t>
            </a:r>
            <a:r>
              <a:rPr lang="tr-TR" dirty="0"/>
              <a:t> </a:t>
            </a:r>
            <a:r>
              <a:rPr lang="tr-TR" dirty="0" err="1"/>
              <a:t>arayüzlerine</a:t>
            </a:r>
            <a:r>
              <a:rPr lang="tr-TR" dirty="0"/>
              <a:t> bölerek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Segregation</a:t>
            </a:r>
            <a:r>
              <a:rPr lang="tr-TR" b="1" dirty="0"/>
              <a:t> prensibine </a:t>
            </a:r>
            <a:r>
              <a:rPr lang="tr-TR" dirty="0"/>
              <a:t>uygun kod yazmış olduk. </a:t>
            </a: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278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Sorumlulukların hepsini tek bir </a:t>
            </a:r>
            <a:r>
              <a:rPr lang="tr-TR" dirty="0" err="1"/>
              <a:t>arayüze</a:t>
            </a:r>
            <a:r>
              <a:rPr lang="tr-TR" dirty="0"/>
              <a:t> toplamak yerine daha özelleştirilmiş birden fazla </a:t>
            </a:r>
            <a:r>
              <a:rPr lang="tr-TR" dirty="0" err="1"/>
              <a:t>arayüz</a:t>
            </a:r>
            <a:r>
              <a:rPr lang="tr-TR" dirty="0"/>
              <a:t> oluşturmayı tercih etmemizi söyleyen prensiptir.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Tek bir </a:t>
            </a:r>
            <a:r>
              <a:rPr lang="tr-TR" dirty="0" err="1"/>
              <a:t>interface</a:t>
            </a:r>
            <a:r>
              <a:rPr lang="tr-TR" dirty="0"/>
              <a:t> yerine kullanımlarına göre parçalanmış birden fazla </a:t>
            </a:r>
            <a:r>
              <a:rPr lang="tr-TR" dirty="0" err="1"/>
              <a:t>interface</a:t>
            </a:r>
            <a:r>
              <a:rPr lang="tr-TR" dirty="0"/>
              <a:t> ile işlemleri yürütmeliyiz.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Yani her farklı sorumluluğun kendine özgü bir </a:t>
            </a:r>
            <a:r>
              <a:rPr lang="tr-TR" dirty="0" err="1"/>
              <a:t>interface</a:t>
            </a:r>
            <a:r>
              <a:rPr lang="tr-TR" dirty="0"/>
              <a:t> ile olması gerekmektedir.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Böylece </a:t>
            </a:r>
            <a:r>
              <a:rPr lang="tr-TR" dirty="0" err="1"/>
              <a:t>interface’i</a:t>
            </a:r>
            <a:r>
              <a:rPr lang="tr-TR" dirty="0"/>
              <a:t> kullanan kişide sadece ihtiyacı olanlarla ilgilenmiş olur. Birden fazla amaç için yalnızca bir </a:t>
            </a:r>
            <a:r>
              <a:rPr lang="tr-TR" dirty="0" err="1"/>
              <a:t>arayüzümüz</a:t>
            </a:r>
            <a:r>
              <a:rPr lang="tr-TR" dirty="0"/>
              <a:t> var ise buna gerektiğinden fazla </a:t>
            </a:r>
            <a:r>
              <a:rPr lang="tr-TR" dirty="0" err="1"/>
              <a:t>method</a:t>
            </a:r>
            <a:r>
              <a:rPr lang="tr-TR" dirty="0"/>
              <a:t> ya da özellik ekliyoruz demektir, bu da IS prensibine aykırı davrandığınız anlamına gelir.</a:t>
            </a:r>
            <a:endParaRPr lang="tr-TR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87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Nesneler asla ihtiyacı olmayan </a:t>
            </a:r>
            <a:r>
              <a:rPr lang="tr-TR" dirty="0" err="1"/>
              <a:t>property</a:t>
            </a:r>
            <a:r>
              <a:rPr lang="tr-TR" dirty="0"/>
              <a:t>/metot </a:t>
            </a:r>
            <a:r>
              <a:rPr lang="tr-TR" dirty="0" err="1"/>
              <a:t>vs</a:t>
            </a:r>
            <a:r>
              <a:rPr lang="tr-TR" dirty="0"/>
              <a:t> içeren </a:t>
            </a:r>
            <a:r>
              <a:rPr lang="tr-TR" dirty="0" err="1"/>
              <a:t>interfaceleri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etmeye zorlanmamalıdır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responsibility</a:t>
            </a:r>
            <a:r>
              <a:rPr lang="tr-TR" dirty="0"/>
              <a:t> ve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segregation</a:t>
            </a:r>
            <a:r>
              <a:rPr lang="tr-TR" dirty="0"/>
              <a:t> prensipleri birbirine oldukça yakın ve aynı amaca hizmet eden prensiplerdir. Tek fark ise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segregation</a:t>
            </a:r>
            <a:r>
              <a:rPr lang="tr-TR" dirty="0"/>
              <a:t> </a:t>
            </a:r>
            <a:r>
              <a:rPr lang="tr-TR" dirty="0" err="1"/>
              <a:t>arayüz</a:t>
            </a:r>
            <a:r>
              <a:rPr lang="tr-TR" dirty="0"/>
              <a:t>(</a:t>
            </a:r>
            <a:r>
              <a:rPr lang="tr-TR" dirty="0" err="1"/>
              <a:t>interface</a:t>
            </a:r>
            <a:r>
              <a:rPr lang="tr-TR" dirty="0"/>
              <a:t>)</a:t>
            </a:r>
            <a:r>
              <a:rPr lang="tr-TR" dirty="0" err="1"/>
              <a:t>ler</a:t>
            </a:r>
            <a:r>
              <a:rPr lang="tr-TR" dirty="0"/>
              <a:t> ile ilgilenirken,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responsibility</a:t>
            </a:r>
            <a:r>
              <a:rPr lang="tr-TR" dirty="0"/>
              <a:t> sınıflarla ilgilenmektedir.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</a:t>
            </a:r>
            <a:r>
              <a:rPr lang="tr-TR" dirty="0" err="1"/>
              <a:t>methodun</a:t>
            </a:r>
            <a:r>
              <a:rPr lang="tr-TR" dirty="0"/>
              <a:t> IS prensibine uymayan </a:t>
            </a:r>
            <a:r>
              <a:rPr lang="tr-TR" dirty="0" err="1"/>
              <a:t>interface’e</a:t>
            </a:r>
            <a:r>
              <a:rPr lang="tr-TR" dirty="0"/>
              <a:t> eklenmesi veya bir </a:t>
            </a:r>
            <a:r>
              <a:rPr lang="tr-TR" dirty="0" err="1"/>
              <a:t>method</a:t>
            </a:r>
            <a:r>
              <a:rPr lang="tr-TR" dirty="0"/>
              <a:t> üzerindeki değişiklik, bu </a:t>
            </a:r>
            <a:r>
              <a:rPr lang="tr-TR" dirty="0" err="1"/>
              <a:t>interface’i</a:t>
            </a:r>
            <a:r>
              <a:rPr lang="tr-TR" dirty="0"/>
              <a:t> kullanan(</a:t>
            </a:r>
            <a:r>
              <a:rPr lang="tr-TR" dirty="0" err="1"/>
              <a:t>implement</a:t>
            </a:r>
            <a:r>
              <a:rPr lang="tr-TR" dirty="0"/>
              <a:t> etmiş) tüm sınıfları değiştirmemizi gerektirir. Bir </a:t>
            </a:r>
            <a:r>
              <a:rPr lang="tr-TR" dirty="0" err="1"/>
              <a:t>arayüz</a:t>
            </a:r>
            <a:r>
              <a:rPr lang="tr-TR" dirty="0"/>
              <a:t> yazarken, farklı sorumlulukları ya da farklı davranış gruplarını her zaman farklı </a:t>
            </a:r>
            <a:r>
              <a:rPr lang="tr-TR" dirty="0" err="1"/>
              <a:t>arayüzlere</a:t>
            </a:r>
            <a:r>
              <a:rPr lang="tr-TR" dirty="0"/>
              <a:t> ayırmak önemlidir.</a:t>
            </a: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89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segregation</a:t>
            </a:r>
            <a:r>
              <a:rPr lang="tr-TR" dirty="0"/>
              <a:t> prensibine uymayan bir örnekle başlayabiliriz. </a:t>
            </a:r>
            <a:r>
              <a:rPr lang="tr-TR" i="1" dirty="0" err="1"/>
              <a:t>Animal</a:t>
            </a:r>
            <a:r>
              <a:rPr lang="tr-TR" dirty="0"/>
              <a:t> </a:t>
            </a:r>
            <a:r>
              <a:rPr lang="tr-TR" dirty="0" err="1"/>
              <a:t>interface’ini</a:t>
            </a:r>
            <a:r>
              <a:rPr lang="tr-TR" dirty="0"/>
              <a:t> ele alalım ve hayvanlara ait özellikleri barındırsın. Uçmak, koşmak, yüzmek gibi özellikler olduğunu düşünelim.</a:t>
            </a: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85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DC7DB-F4B2-4DA9-BAB5-D558B2BB6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1" y="2023487"/>
            <a:ext cx="3524964" cy="2977768"/>
          </a:xfrm>
          <a:prstGeom prst="rect">
            <a:avLst/>
          </a:prstGeom>
        </p:spPr>
      </p:pic>
      <p:sp>
        <p:nvSpPr>
          <p:cNvPr id="8" name="Metin kutusu 5">
            <a:extLst>
              <a:ext uri="{FF2B5EF4-FFF2-40B4-BE49-F238E27FC236}">
                <a16:creationId xmlns:a16="http://schemas.microsoft.com/office/drawing/2014/main" id="{968D3D8B-8EAD-42FA-8148-82F73A35119D}"/>
              </a:ext>
            </a:extLst>
          </p:cNvPr>
          <p:cNvSpPr txBox="1"/>
          <p:nvPr/>
        </p:nvSpPr>
        <p:spPr>
          <a:xfrm>
            <a:off x="3918287" y="2023487"/>
            <a:ext cx="71890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Animal</a:t>
            </a:r>
            <a:r>
              <a:rPr lang="tr-TR" dirty="0"/>
              <a:t> isminde oluşturduğumuz </a:t>
            </a:r>
            <a:r>
              <a:rPr lang="tr-TR" dirty="0" err="1"/>
              <a:t>inteface</a:t>
            </a:r>
            <a:r>
              <a:rPr lang="tr-TR" dirty="0"/>
              <a:t> içerisinde </a:t>
            </a:r>
            <a:r>
              <a:rPr lang="tr-TR" dirty="0" err="1"/>
              <a:t>fly</a:t>
            </a:r>
            <a:r>
              <a:rPr lang="tr-TR" dirty="0"/>
              <a:t> (uçmak), </a:t>
            </a:r>
            <a:r>
              <a:rPr lang="tr-TR" dirty="0" err="1"/>
              <a:t>run</a:t>
            </a:r>
            <a:r>
              <a:rPr lang="tr-TR" dirty="0"/>
              <a:t> (koşmak) ve </a:t>
            </a:r>
            <a:r>
              <a:rPr lang="tr-TR" dirty="0" err="1"/>
              <a:t>swim</a:t>
            </a:r>
            <a:r>
              <a:rPr lang="tr-TR" dirty="0"/>
              <a:t> (yüzmek) isimli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metodlarımızı</a:t>
            </a:r>
            <a:r>
              <a:rPr lang="tr-TR" dirty="0"/>
              <a:t> oluşturduk.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367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DC7DB-F4B2-4DA9-BAB5-D558B2BB6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7" y="2023487"/>
            <a:ext cx="3198510" cy="3313623"/>
          </a:xfrm>
          <a:prstGeom prst="rect">
            <a:avLst/>
          </a:prstGeom>
        </p:spPr>
      </p:pic>
      <p:sp>
        <p:nvSpPr>
          <p:cNvPr id="8" name="Metin kutusu 5">
            <a:extLst>
              <a:ext uri="{FF2B5EF4-FFF2-40B4-BE49-F238E27FC236}">
                <a16:creationId xmlns:a16="http://schemas.microsoft.com/office/drawing/2014/main" id="{968D3D8B-8EAD-42FA-8148-82F73A35119D}"/>
              </a:ext>
            </a:extLst>
          </p:cNvPr>
          <p:cNvSpPr txBox="1"/>
          <p:nvPr/>
        </p:nvSpPr>
        <p:spPr>
          <a:xfrm>
            <a:off x="3918287" y="2023487"/>
            <a:ext cx="71890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Bird</a:t>
            </a:r>
            <a:r>
              <a:rPr lang="tr-TR" dirty="0"/>
              <a:t> (kuş) sınıfı için </a:t>
            </a:r>
            <a:r>
              <a:rPr lang="tr-TR" dirty="0" err="1"/>
              <a:t>Animal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</a:t>
            </a:r>
            <a:r>
              <a:rPr lang="tr-TR" dirty="0" err="1"/>
              <a:t>implemente</a:t>
            </a:r>
            <a:r>
              <a:rPr lang="tr-TR" dirty="0"/>
              <a:t> ettik. Kuşlar uçabilir ve koşabilir ancak yüzemezler. 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96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DC7DB-F4B2-4DA9-BAB5-D558B2BB6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" y="2023487"/>
            <a:ext cx="3046063" cy="3497331"/>
          </a:xfrm>
          <a:prstGeom prst="rect">
            <a:avLst/>
          </a:prstGeom>
        </p:spPr>
      </p:pic>
      <p:sp>
        <p:nvSpPr>
          <p:cNvPr id="8" name="Metin kutusu 5">
            <a:extLst>
              <a:ext uri="{FF2B5EF4-FFF2-40B4-BE49-F238E27FC236}">
                <a16:creationId xmlns:a16="http://schemas.microsoft.com/office/drawing/2014/main" id="{968D3D8B-8EAD-42FA-8148-82F73A35119D}"/>
              </a:ext>
            </a:extLst>
          </p:cNvPr>
          <p:cNvSpPr txBox="1"/>
          <p:nvPr/>
        </p:nvSpPr>
        <p:spPr>
          <a:xfrm>
            <a:off x="3918287" y="2023487"/>
            <a:ext cx="71890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Cat</a:t>
            </a:r>
            <a:r>
              <a:rPr lang="tr-TR" dirty="0"/>
              <a:t> (kedi) sınıfı için </a:t>
            </a:r>
            <a:r>
              <a:rPr lang="tr-TR" dirty="0" err="1"/>
              <a:t>Animal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</a:t>
            </a:r>
            <a:r>
              <a:rPr lang="tr-TR" dirty="0" err="1"/>
              <a:t>implemente</a:t>
            </a:r>
            <a:r>
              <a:rPr lang="tr-TR" dirty="0"/>
              <a:t> ettik. Kediler uçamaz ve yüzemez. Sadece koşabilirler.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953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DC7DB-F4B2-4DA9-BAB5-D558B2BB6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" y="2214243"/>
            <a:ext cx="3046063" cy="3115819"/>
          </a:xfrm>
          <a:prstGeom prst="rect">
            <a:avLst/>
          </a:prstGeom>
        </p:spPr>
      </p:pic>
      <p:sp>
        <p:nvSpPr>
          <p:cNvPr id="8" name="Metin kutusu 5">
            <a:extLst>
              <a:ext uri="{FF2B5EF4-FFF2-40B4-BE49-F238E27FC236}">
                <a16:creationId xmlns:a16="http://schemas.microsoft.com/office/drawing/2014/main" id="{968D3D8B-8EAD-42FA-8148-82F73A35119D}"/>
              </a:ext>
            </a:extLst>
          </p:cNvPr>
          <p:cNvSpPr txBox="1"/>
          <p:nvPr/>
        </p:nvSpPr>
        <p:spPr>
          <a:xfrm>
            <a:off x="3918287" y="2023487"/>
            <a:ext cx="71890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Fish</a:t>
            </a:r>
            <a:r>
              <a:rPr lang="tr-TR" dirty="0"/>
              <a:t> (balık) sınıfı için </a:t>
            </a:r>
            <a:r>
              <a:rPr lang="tr-TR" dirty="0" err="1"/>
              <a:t>Animal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</a:t>
            </a:r>
            <a:r>
              <a:rPr lang="tr-TR" dirty="0" err="1"/>
              <a:t>implemente</a:t>
            </a:r>
            <a:r>
              <a:rPr lang="tr-TR" dirty="0"/>
              <a:t> ettik. balıklar uçamaz ve koşamazlar. Sadece yüzebilirler.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512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Interface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Segregation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 Prensibi Nedir ? (SOL</a:t>
            </a:r>
            <a:r>
              <a:rPr lang="tr-TR" sz="2400" b="1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D)</a:t>
            </a:r>
          </a:p>
          <a:p>
            <a:endParaRPr lang="tr-TR" sz="2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Uygulamamızı </a:t>
            </a:r>
            <a:r>
              <a:rPr lang="tr-TR" dirty="0" err="1"/>
              <a:t>Inteface</a:t>
            </a:r>
            <a:r>
              <a:rPr lang="tr-TR" dirty="0"/>
              <a:t> </a:t>
            </a:r>
            <a:r>
              <a:rPr lang="tr-TR" dirty="0" err="1"/>
              <a:t>Segregation</a:t>
            </a:r>
            <a:r>
              <a:rPr lang="tr-TR" dirty="0"/>
              <a:t> prensibine göre düzenlediğimizde 3 tane </a:t>
            </a:r>
            <a:r>
              <a:rPr lang="tr-TR" dirty="0" err="1"/>
              <a:t>arayüz</a:t>
            </a:r>
            <a:r>
              <a:rPr lang="tr-TR" dirty="0"/>
              <a:t> oluşturmamız uygun olan yöntemdir.</a:t>
            </a:r>
          </a:p>
          <a:p>
            <a:br>
              <a:rPr lang="tr-TR" dirty="0"/>
            </a:b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FFCF9-A4F6-4993-92E1-19FCAB4AE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3" y="4028033"/>
            <a:ext cx="3677997" cy="1421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6F190-55AD-4798-86F8-EC2A7C702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12" y="4028033"/>
            <a:ext cx="3883247" cy="14210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88D0F4-E1DB-4BE2-A51C-3CE3E83C2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459" y="3954142"/>
            <a:ext cx="3292691" cy="16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7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508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ibrahim bayramlı</dc:creator>
  <cp:lastModifiedBy>KADIR IRPIK</cp:lastModifiedBy>
  <cp:revision>18</cp:revision>
  <dcterms:created xsi:type="dcterms:W3CDTF">2022-05-23T20:55:31Z</dcterms:created>
  <dcterms:modified xsi:type="dcterms:W3CDTF">2022-08-11T06:55:03Z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62afca77-4cbc-4c93-ba94-dbeb1fabb4be</vt:lpwstr>
  </property>
  <property fmtid="{D5CDD505-2E9C-101B-9397-08002B2CF9AE}" pid="3" name="TURKCELLCLASSIFICATION">
    <vt:lpwstr>TURKCELL DAHİLİ</vt:lpwstr>
  </property>
</Properties>
</file>