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0" r:id="rId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32" y="17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E1344-81F3-43D3-91E1-D66939143F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ED9D38B2-5CDE-4B39-90E0-FF38565415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A2373075-2838-481C-ADE5-04468409D925}"/>
              </a:ext>
            </a:extLst>
          </p:cNvPr>
          <p:cNvSpPr>
            <a:spLocks noGrp="1"/>
          </p:cNvSpPr>
          <p:nvPr>
            <p:ph type="dt" sz="half" idx="10"/>
          </p:nvPr>
        </p:nvSpPr>
        <p:spPr/>
        <p:txBody>
          <a:bodyPr/>
          <a:lstStyle/>
          <a:p>
            <a:fld id="{13CB9B56-8A84-4476-8E5A-027BC973220B}" type="datetimeFigureOut">
              <a:rPr lang="tr-TR" smtClean="0"/>
              <a:t>11.08.2022</a:t>
            </a:fld>
            <a:endParaRPr lang="tr-TR"/>
          </a:p>
        </p:txBody>
      </p:sp>
      <p:sp>
        <p:nvSpPr>
          <p:cNvPr id="5" name="Footer Placeholder 4">
            <a:extLst>
              <a:ext uri="{FF2B5EF4-FFF2-40B4-BE49-F238E27FC236}">
                <a16:creationId xmlns:a16="http://schemas.microsoft.com/office/drawing/2014/main" id="{CFB69437-79EB-40EA-BF61-50EFB80F7E79}"/>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62B83876-BCE4-4441-9ABC-73FB1A8A84C4}"/>
              </a:ext>
            </a:extLst>
          </p:cNvPr>
          <p:cNvSpPr>
            <a:spLocks noGrp="1"/>
          </p:cNvSpPr>
          <p:nvPr>
            <p:ph type="sldNum" sz="quarter" idx="12"/>
          </p:nvPr>
        </p:nvSpPr>
        <p:spPr/>
        <p:txBody>
          <a:bodyPr/>
          <a:lstStyle/>
          <a:p>
            <a:fld id="{80326E33-3697-411B-BE46-BC885096B2BC}" type="slidenum">
              <a:rPr lang="tr-TR" smtClean="0"/>
              <a:t>‹#›</a:t>
            </a:fld>
            <a:endParaRPr lang="tr-TR"/>
          </a:p>
        </p:txBody>
      </p:sp>
      <p:sp>
        <p:nvSpPr>
          <p:cNvPr id="7" name="hrSlideMaster.Title SlideHeader">
            <a:extLst>
              <a:ext uri="{FF2B5EF4-FFF2-40B4-BE49-F238E27FC236}">
                <a16:creationId xmlns:a16="http://schemas.microsoft.com/office/drawing/2014/main" id="{9B2ED49F-B05E-4852-B69F-E96A9197A952}"/>
              </a:ext>
            </a:extLst>
          </p:cNvPr>
          <p:cNvSpPr txBox="1"/>
          <p:nvPr userDrawn="1"/>
        </p:nvSpPr>
        <p:spPr>
          <a:xfrm>
            <a:off x="0" y="0"/>
            <a:ext cx="12192000" cy="369332"/>
          </a:xfrm>
          <a:prstGeom prst="rect">
            <a:avLst/>
          </a:prstGeom>
          <a:noFill/>
        </p:spPr>
        <p:txBody>
          <a:bodyPr vert="horz" rtlCol="0">
            <a:spAutoFit/>
          </a:bodyPr>
          <a:lstStyle/>
          <a:p>
            <a:endParaRPr lang="tr-TR"/>
          </a:p>
        </p:txBody>
      </p:sp>
    </p:spTree>
    <p:extLst>
      <p:ext uri="{BB962C8B-B14F-4D97-AF65-F5344CB8AC3E}">
        <p14:creationId xmlns:p14="http://schemas.microsoft.com/office/powerpoint/2010/main" val="795157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90B8E-B9DE-4097-8F97-B6FF7A39779A}"/>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7F03A69F-5A4D-4FE9-96A2-343A6D02D9A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91CAEB8-325A-46F8-A630-0802D8EA2D0A}"/>
              </a:ext>
            </a:extLst>
          </p:cNvPr>
          <p:cNvSpPr>
            <a:spLocks noGrp="1"/>
          </p:cNvSpPr>
          <p:nvPr>
            <p:ph type="dt" sz="half" idx="10"/>
          </p:nvPr>
        </p:nvSpPr>
        <p:spPr/>
        <p:txBody>
          <a:bodyPr/>
          <a:lstStyle/>
          <a:p>
            <a:fld id="{13CB9B56-8A84-4476-8E5A-027BC973220B}" type="datetimeFigureOut">
              <a:rPr lang="tr-TR" smtClean="0"/>
              <a:t>11.08.2022</a:t>
            </a:fld>
            <a:endParaRPr lang="tr-TR"/>
          </a:p>
        </p:txBody>
      </p:sp>
      <p:sp>
        <p:nvSpPr>
          <p:cNvPr id="5" name="Footer Placeholder 4">
            <a:extLst>
              <a:ext uri="{FF2B5EF4-FFF2-40B4-BE49-F238E27FC236}">
                <a16:creationId xmlns:a16="http://schemas.microsoft.com/office/drawing/2014/main" id="{2BE804A8-31D1-462C-8A26-F158C1D836DA}"/>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6EB9C0A6-7D60-4E42-90C2-8AF0A46CFCCF}"/>
              </a:ext>
            </a:extLst>
          </p:cNvPr>
          <p:cNvSpPr>
            <a:spLocks noGrp="1"/>
          </p:cNvSpPr>
          <p:nvPr>
            <p:ph type="sldNum" sz="quarter" idx="12"/>
          </p:nvPr>
        </p:nvSpPr>
        <p:spPr/>
        <p:txBody>
          <a:bodyPr/>
          <a:lstStyle/>
          <a:p>
            <a:fld id="{80326E33-3697-411B-BE46-BC885096B2BC}" type="slidenum">
              <a:rPr lang="tr-TR" smtClean="0"/>
              <a:t>‹#›</a:t>
            </a:fld>
            <a:endParaRPr lang="tr-TR"/>
          </a:p>
        </p:txBody>
      </p:sp>
      <p:sp>
        <p:nvSpPr>
          <p:cNvPr id="7" name="hrSlideMaster.Title and Vertical TextHeader">
            <a:extLst>
              <a:ext uri="{FF2B5EF4-FFF2-40B4-BE49-F238E27FC236}">
                <a16:creationId xmlns:a16="http://schemas.microsoft.com/office/drawing/2014/main" id="{E48DE090-D3E1-4E97-AFF2-580A3FB237F3}"/>
              </a:ext>
            </a:extLst>
          </p:cNvPr>
          <p:cNvSpPr txBox="1"/>
          <p:nvPr userDrawn="1"/>
        </p:nvSpPr>
        <p:spPr>
          <a:xfrm>
            <a:off x="0" y="0"/>
            <a:ext cx="12192000" cy="369332"/>
          </a:xfrm>
          <a:prstGeom prst="rect">
            <a:avLst/>
          </a:prstGeom>
          <a:noFill/>
        </p:spPr>
        <p:txBody>
          <a:bodyPr vert="horz" rtlCol="0">
            <a:spAutoFit/>
          </a:bodyPr>
          <a:lstStyle/>
          <a:p>
            <a:endParaRPr lang="tr-TR"/>
          </a:p>
        </p:txBody>
      </p:sp>
    </p:spTree>
    <p:extLst>
      <p:ext uri="{BB962C8B-B14F-4D97-AF65-F5344CB8AC3E}">
        <p14:creationId xmlns:p14="http://schemas.microsoft.com/office/powerpoint/2010/main" val="1034871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23AB19-00A3-4E2F-B321-1A39201D52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D4B3ABCB-6475-4EDE-BAF8-68D7B15BF35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0E0D9EFD-5D9F-4E9A-A954-2D0CFFF65699}"/>
              </a:ext>
            </a:extLst>
          </p:cNvPr>
          <p:cNvSpPr>
            <a:spLocks noGrp="1"/>
          </p:cNvSpPr>
          <p:nvPr>
            <p:ph type="dt" sz="half" idx="10"/>
          </p:nvPr>
        </p:nvSpPr>
        <p:spPr/>
        <p:txBody>
          <a:bodyPr/>
          <a:lstStyle/>
          <a:p>
            <a:fld id="{13CB9B56-8A84-4476-8E5A-027BC973220B}" type="datetimeFigureOut">
              <a:rPr lang="tr-TR" smtClean="0"/>
              <a:t>11.08.2022</a:t>
            </a:fld>
            <a:endParaRPr lang="tr-TR"/>
          </a:p>
        </p:txBody>
      </p:sp>
      <p:sp>
        <p:nvSpPr>
          <p:cNvPr id="5" name="Footer Placeholder 4">
            <a:extLst>
              <a:ext uri="{FF2B5EF4-FFF2-40B4-BE49-F238E27FC236}">
                <a16:creationId xmlns:a16="http://schemas.microsoft.com/office/drawing/2014/main" id="{B20CC62E-2D6B-47B0-93B9-298043E218BF}"/>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D728E083-6885-4936-A496-69946BBD1106}"/>
              </a:ext>
            </a:extLst>
          </p:cNvPr>
          <p:cNvSpPr>
            <a:spLocks noGrp="1"/>
          </p:cNvSpPr>
          <p:nvPr>
            <p:ph type="sldNum" sz="quarter" idx="12"/>
          </p:nvPr>
        </p:nvSpPr>
        <p:spPr/>
        <p:txBody>
          <a:bodyPr/>
          <a:lstStyle/>
          <a:p>
            <a:fld id="{80326E33-3697-411B-BE46-BC885096B2BC}" type="slidenum">
              <a:rPr lang="tr-TR" smtClean="0"/>
              <a:t>‹#›</a:t>
            </a:fld>
            <a:endParaRPr lang="tr-TR"/>
          </a:p>
        </p:txBody>
      </p:sp>
    </p:spTree>
    <p:extLst>
      <p:ext uri="{BB962C8B-B14F-4D97-AF65-F5344CB8AC3E}">
        <p14:creationId xmlns:p14="http://schemas.microsoft.com/office/powerpoint/2010/main" val="2016826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02A12-AB3B-48F1-93D7-C642C11CC88F}"/>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8CD0DD4E-259C-46DB-8016-850A3A79F2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FD5B72DE-DE62-48E0-98DC-9AEF47A1DD15}"/>
              </a:ext>
            </a:extLst>
          </p:cNvPr>
          <p:cNvSpPr>
            <a:spLocks noGrp="1"/>
          </p:cNvSpPr>
          <p:nvPr>
            <p:ph type="dt" sz="half" idx="10"/>
          </p:nvPr>
        </p:nvSpPr>
        <p:spPr/>
        <p:txBody>
          <a:bodyPr/>
          <a:lstStyle/>
          <a:p>
            <a:fld id="{13CB9B56-8A84-4476-8E5A-027BC973220B}" type="datetimeFigureOut">
              <a:rPr lang="tr-TR" smtClean="0"/>
              <a:t>11.08.2022</a:t>
            </a:fld>
            <a:endParaRPr lang="tr-TR"/>
          </a:p>
        </p:txBody>
      </p:sp>
      <p:sp>
        <p:nvSpPr>
          <p:cNvPr id="5" name="Footer Placeholder 4">
            <a:extLst>
              <a:ext uri="{FF2B5EF4-FFF2-40B4-BE49-F238E27FC236}">
                <a16:creationId xmlns:a16="http://schemas.microsoft.com/office/drawing/2014/main" id="{C634EC91-00F1-47CA-B53F-CDDF3DE6596D}"/>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0B7411CD-74D6-4538-9686-F06FB2CEC355}"/>
              </a:ext>
            </a:extLst>
          </p:cNvPr>
          <p:cNvSpPr>
            <a:spLocks noGrp="1"/>
          </p:cNvSpPr>
          <p:nvPr>
            <p:ph type="sldNum" sz="quarter" idx="12"/>
          </p:nvPr>
        </p:nvSpPr>
        <p:spPr/>
        <p:txBody>
          <a:bodyPr/>
          <a:lstStyle/>
          <a:p>
            <a:fld id="{80326E33-3697-411B-BE46-BC885096B2BC}" type="slidenum">
              <a:rPr lang="tr-TR" smtClean="0"/>
              <a:t>‹#›</a:t>
            </a:fld>
            <a:endParaRPr lang="tr-TR"/>
          </a:p>
        </p:txBody>
      </p:sp>
      <p:sp>
        <p:nvSpPr>
          <p:cNvPr id="7" name="hrSlideMaster.Title and ContentHeader">
            <a:extLst>
              <a:ext uri="{FF2B5EF4-FFF2-40B4-BE49-F238E27FC236}">
                <a16:creationId xmlns:a16="http://schemas.microsoft.com/office/drawing/2014/main" id="{75F290A9-1D2D-4257-96B5-1E93928C8994}"/>
              </a:ext>
            </a:extLst>
          </p:cNvPr>
          <p:cNvSpPr txBox="1"/>
          <p:nvPr userDrawn="1"/>
        </p:nvSpPr>
        <p:spPr>
          <a:xfrm>
            <a:off x="0" y="0"/>
            <a:ext cx="12192000" cy="369332"/>
          </a:xfrm>
          <a:prstGeom prst="rect">
            <a:avLst/>
          </a:prstGeom>
          <a:noFill/>
        </p:spPr>
        <p:txBody>
          <a:bodyPr vert="horz" rtlCol="0">
            <a:spAutoFit/>
          </a:bodyPr>
          <a:lstStyle/>
          <a:p>
            <a:endParaRPr lang="tr-TR"/>
          </a:p>
        </p:txBody>
      </p:sp>
    </p:spTree>
    <p:extLst>
      <p:ext uri="{BB962C8B-B14F-4D97-AF65-F5344CB8AC3E}">
        <p14:creationId xmlns:p14="http://schemas.microsoft.com/office/powerpoint/2010/main" val="3358953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B9F3A-712F-4516-802D-4D28131803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618D00E4-2A1D-478A-B490-AE5B7AB98E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451A5FB-9D3A-4295-B252-90FBA66081A7}"/>
              </a:ext>
            </a:extLst>
          </p:cNvPr>
          <p:cNvSpPr>
            <a:spLocks noGrp="1"/>
          </p:cNvSpPr>
          <p:nvPr>
            <p:ph type="dt" sz="half" idx="10"/>
          </p:nvPr>
        </p:nvSpPr>
        <p:spPr/>
        <p:txBody>
          <a:bodyPr/>
          <a:lstStyle/>
          <a:p>
            <a:fld id="{13CB9B56-8A84-4476-8E5A-027BC973220B}" type="datetimeFigureOut">
              <a:rPr lang="tr-TR" smtClean="0"/>
              <a:t>11.08.2022</a:t>
            </a:fld>
            <a:endParaRPr lang="tr-TR"/>
          </a:p>
        </p:txBody>
      </p:sp>
      <p:sp>
        <p:nvSpPr>
          <p:cNvPr id="5" name="Footer Placeholder 4">
            <a:extLst>
              <a:ext uri="{FF2B5EF4-FFF2-40B4-BE49-F238E27FC236}">
                <a16:creationId xmlns:a16="http://schemas.microsoft.com/office/drawing/2014/main" id="{EA62294A-1451-42EE-BB66-AD3D68B7018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0ED12C3A-302C-4120-9B99-15682D6AF944}"/>
              </a:ext>
            </a:extLst>
          </p:cNvPr>
          <p:cNvSpPr>
            <a:spLocks noGrp="1"/>
          </p:cNvSpPr>
          <p:nvPr>
            <p:ph type="sldNum" sz="quarter" idx="12"/>
          </p:nvPr>
        </p:nvSpPr>
        <p:spPr/>
        <p:txBody>
          <a:bodyPr/>
          <a:lstStyle/>
          <a:p>
            <a:fld id="{80326E33-3697-411B-BE46-BC885096B2BC}" type="slidenum">
              <a:rPr lang="tr-TR" smtClean="0"/>
              <a:t>‹#›</a:t>
            </a:fld>
            <a:endParaRPr lang="tr-TR"/>
          </a:p>
        </p:txBody>
      </p:sp>
      <p:sp>
        <p:nvSpPr>
          <p:cNvPr id="7" name="hrSlideMaster.Section HeaderHeader">
            <a:extLst>
              <a:ext uri="{FF2B5EF4-FFF2-40B4-BE49-F238E27FC236}">
                <a16:creationId xmlns:a16="http://schemas.microsoft.com/office/drawing/2014/main" id="{53379D2F-84BB-4885-AA4C-7D790A3A728E}"/>
              </a:ext>
            </a:extLst>
          </p:cNvPr>
          <p:cNvSpPr txBox="1"/>
          <p:nvPr userDrawn="1"/>
        </p:nvSpPr>
        <p:spPr>
          <a:xfrm>
            <a:off x="0" y="0"/>
            <a:ext cx="12192000" cy="369332"/>
          </a:xfrm>
          <a:prstGeom prst="rect">
            <a:avLst/>
          </a:prstGeom>
          <a:noFill/>
        </p:spPr>
        <p:txBody>
          <a:bodyPr vert="horz" rtlCol="0">
            <a:spAutoFit/>
          </a:bodyPr>
          <a:lstStyle/>
          <a:p>
            <a:endParaRPr lang="tr-TR"/>
          </a:p>
        </p:txBody>
      </p:sp>
    </p:spTree>
    <p:extLst>
      <p:ext uri="{BB962C8B-B14F-4D97-AF65-F5344CB8AC3E}">
        <p14:creationId xmlns:p14="http://schemas.microsoft.com/office/powerpoint/2010/main" val="3205849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572F6-A50F-45E1-930D-3C100894A58A}"/>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017A6F94-6350-4ED4-866F-E39624B3EF7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1F437626-53B4-491E-B40C-1082ED1A453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EEC21985-C43A-4DCA-8AD9-8C880D664EEF}"/>
              </a:ext>
            </a:extLst>
          </p:cNvPr>
          <p:cNvSpPr>
            <a:spLocks noGrp="1"/>
          </p:cNvSpPr>
          <p:nvPr>
            <p:ph type="dt" sz="half" idx="10"/>
          </p:nvPr>
        </p:nvSpPr>
        <p:spPr/>
        <p:txBody>
          <a:bodyPr/>
          <a:lstStyle/>
          <a:p>
            <a:fld id="{13CB9B56-8A84-4476-8E5A-027BC973220B}" type="datetimeFigureOut">
              <a:rPr lang="tr-TR" smtClean="0"/>
              <a:t>11.08.2022</a:t>
            </a:fld>
            <a:endParaRPr lang="tr-TR"/>
          </a:p>
        </p:txBody>
      </p:sp>
      <p:sp>
        <p:nvSpPr>
          <p:cNvPr id="6" name="Footer Placeholder 5">
            <a:extLst>
              <a:ext uri="{FF2B5EF4-FFF2-40B4-BE49-F238E27FC236}">
                <a16:creationId xmlns:a16="http://schemas.microsoft.com/office/drawing/2014/main" id="{ECD0B2B6-C725-45FF-91E4-372891247D4A}"/>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862BF852-E2B7-4937-9154-0D08E358677F}"/>
              </a:ext>
            </a:extLst>
          </p:cNvPr>
          <p:cNvSpPr>
            <a:spLocks noGrp="1"/>
          </p:cNvSpPr>
          <p:nvPr>
            <p:ph type="sldNum" sz="quarter" idx="12"/>
          </p:nvPr>
        </p:nvSpPr>
        <p:spPr/>
        <p:txBody>
          <a:bodyPr/>
          <a:lstStyle/>
          <a:p>
            <a:fld id="{80326E33-3697-411B-BE46-BC885096B2BC}" type="slidenum">
              <a:rPr lang="tr-TR" smtClean="0"/>
              <a:t>‹#›</a:t>
            </a:fld>
            <a:endParaRPr lang="tr-TR"/>
          </a:p>
        </p:txBody>
      </p:sp>
      <p:sp>
        <p:nvSpPr>
          <p:cNvPr id="8" name="hrSlideMaster.Two ContentHeader">
            <a:extLst>
              <a:ext uri="{FF2B5EF4-FFF2-40B4-BE49-F238E27FC236}">
                <a16:creationId xmlns:a16="http://schemas.microsoft.com/office/drawing/2014/main" id="{0B09C7B9-FD32-43A5-A5E8-5CB4D6FADED9}"/>
              </a:ext>
            </a:extLst>
          </p:cNvPr>
          <p:cNvSpPr txBox="1"/>
          <p:nvPr userDrawn="1"/>
        </p:nvSpPr>
        <p:spPr>
          <a:xfrm>
            <a:off x="0" y="0"/>
            <a:ext cx="12192000" cy="369332"/>
          </a:xfrm>
          <a:prstGeom prst="rect">
            <a:avLst/>
          </a:prstGeom>
          <a:noFill/>
        </p:spPr>
        <p:txBody>
          <a:bodyPr vert="horz" rtlCol="0">
            <a:spAutoFit/>
          </a:bodyPr>
          <a:lstStyle/>
          <a:p>
            <a:endParaRPr lang="tr-TR"/>
          </a:p>
        </p:txBody>
      </p:sp>
    </p:spTree>
    <p:extLst>
      <p:ext uri="{BB962C8B-B14F-4D97-AF65-F5344CB8AC3E}">
        <p14:creationId xmlns:p14="http://schemas.microsoft.com/office/powerpoint/2010/main" val="1607839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348A7-C765-4DCC-9063-128CD07580B0}"/>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14B904F3-71C2-4E45-A866-3DF8E45D9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A0AEF9A-DBA3-412C-BE7A-6F4EE30B1B1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810F1449-2343-4668-896B-685BCF24BE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A2D4EE8-92E2-4544-959A-C0D0E0DA9EB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41195D41-BF1A-4FD8-9B09-10EA4A6AD57D}"/>
              </a:ext>
            </a:extLst>
          </p:cNvPr>
          <p:cNvSpPr>
            <a:spLocks noGrp="1"/>
          </p:cNvSpPr>
          <p:nvPr>
            <p:ph type="dt" sz="half" idx="10"/>
          </p:nvPr>
        </p:nvSpPr>
        <p:spPr/>
        <p:txBody>
          <a:bodyPr/>
          <a:lstStyle/>
          <a:p>
            <a:fld id="{13CB9B56-8A84-4476-8E5A-027BC973220B}" type="datetimeFigureOut">
              <a:rPr lang="tr-TR" smtClean="0"/>
              <a:t>11.08.2022</a:t>
            </a:fld>
            <a:endParaRPr lang="tr-TR"/>
          </a:p>
        </p:txBody>
      </p:sp>
      <p:sp>
        <p:nvSpPr>
          <p:cNvPr id="8" name="Footer Placeholder 7">
            <a:extLst>
              <a:ext uri="{FF2B5EF4-FFF2-40B4-BE49-F238E27FC236}">
                <a16:creationId xmlns:a16="http://schemas.microsoft.com/office/drawing/2014/main" id="{1126D0EC-36CE-4E47-9E5E-BEC535A913C2}"/>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E6A4D434-8C15-4C0D-AFE4-613E0D910025}"/>
              </a:ext>
            </a:extLst>
          </p:cNvPr>
          <p:cNvSpPr>
            <a:spLocks noGrp="1"/>
          </p:cNvSpPr>
          <p:nvPr>
            <p:ph type="sldNum" sz="quarter" idx="12"/>
          </p:nvPr>
        </p:nvSpPr>
        <p:spPr/>
        <p:txBody>
          <a:bodyPr/>
          <a:lstStyle/>
          <a:p>
            <a:fld id="{80326E33-3697-411B-BE46-BC885096B2BC}" type="slidenum">
              <a:rPr lang="tr-TR" smtClean="0"/>
              <a:t>‹#›</a:t>
            </a:fld>
            <a:endParaRPr lang="tr-TR"/>
          </a:p>
        </p:txBody>
      </p:sp>
      <p:sp>
        <p:nvSpPr>
          <p:cNvPr id="10" name="hrSlideMaster.ComparisonHeader">
            <a:extLst>
              <a:ext uri="{FF2B5EF4-FFF2-40B4-BE49-F238E27FC236}">
                <a16:creationId xmlns:a16="http://schemas.microsoft.com/office/drawing/2014/main" id="{628D5CA4-3AC7-4367-8750-0E3B0FA3578F}"/>
              </a:ext>
            </a:extLst>
          </p:cNvPr>
          <p:cNvSpPr txBox="1"/>
          <p:nvPr userDrawn="1"/>
        </p:nvSpPr>
        <p:spPr>
          <a:xfrm>
            <a:off x="0" y="0"/>
            <a:ext cx="12192000" cy="369332"/>
          </a:xfrm>
          <a:prstGeom prst="rect">
            <a:avLst/>
          </a:prstGeom>
          <a:noFill/>
        </p:spPr>
        <p:txBody>
          <a:bodyPr vert="horz" rtlCol="0">
            <a:spAutoFit/>
          </a:bodyPr>
          <a:lstStyle/>
          <a:p>
            <a:endParaRPr lang="tr-TR"/>
          </a:p>
        </p:txBody>
      </p:sp>
    </p:spTree>
    <p:extLst>
      <p:ext uri="{BB962C8B-B14F-4D97-AF65-F5344CB8AC3E}">
        <p14:creationId xmlns:p14="http://schemas.microsoft.com/office/powerpoint/2010/main" val="1107365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96052-CCED-4A70-B177-05FE3719C38D}"/>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13785ADD-D2DD-43D5-9D65-9FAEC6B6DD95}"/>
              </a:ext>
            </a:extLst>
          </p:cNvPr>
          <p:cNvSpPr>
            <a:spLocks noGrp="1"/>
          </p:cNvSpPr>
          <p:nvPr>
            <p:ph type="dt" sz="half" idx="10"/>
          </p:nvPr>
        </p:nvSpPr>
        <p:spPr/>
        <p:txBody>
          <a:bodyPr/>
          <a:lstStyle/>
          <a:p>
            <a:fld id="{13CB9B56-8A84-4476-8E5A-027BC973220B}" type="datetimeFigureOut">
              <a:rPr lang="tr-TR" smtClean="0"/>
              <a:t>11.08.2022</a:t>
            </a:fld>
            <a:endParaRPr lang="tr-TR"/>
          </a:p>
        </p:txBody>
      </p:sp>
      <p:sp>
        <p:nvSpPr>
          <p:cNvPr id="4" name="Footer Placeholder 3">
            <a:extLst>
              <a:ext uri="{FF2B5EF4-FFF2-40B4-BE49-F238E27FC236}">
                <a16:creationId xmlns:a16="http://schemas.microsoft.com/office/drawing/2014/main" id="{55D3665C-DDBC-4BE0-976E-E836E6E99C99}"/>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7123CAD3-8D03-4645-88E1-F500AE386F70}"/>
              </a:ext>
            </a:extLst>
          </p:cNvPr>
          <p:cNvSpPr>
            <a:spLocks noGrp="1"/>
          </p:cNvSpPr>
          <p:nvPr>
            <p:ph type="sldNum" sz="quarter" idx="12"/>
          </p:nvPr>
        </p:nvSpPr>
        <p:spPr/>
        <p:txBody>
          <a:bodyPr/>
          <a:lstStyle/>
          <a:p>
            <a:fld id="{80326E33-3697-411B-BE46-BC885096B2BC}" type="slidenum">
              <a:rPr lang="tr-TR" smtClean="0"/>
              <a:t>‹#›</a:t>
            </a:fld>
            <a:endParaRPr lang="tr-TR"/>
          </a:p>
        </p:txBody>
      </p:sp>
      <p:sp>
        <p:nvSpPr>
          <p:cNvPr id="6" name="hrSlideMaster.Title OnlyHeader">
            <a:extLst>
              <a:ext uri="{FF2B5EF4-FFF2-40B4-BE49-F238E27FC236}">
                <a16:creationId xmlns:a16="http://schemas.microsoft.com/office/drawing/2014/main" id="{1B1A35E3-1970-464A-9CF6-FFACAC4DE430}"/>
              </a:ext>
            </a:extLst>
          </p:cNvPr>
          <p:cNvSpPr txBox="1"/>
          <p:nvPr userDrawn="1"/>
        </p:nvSpPr>
        <p:spPr>
          <a:xfrm>
            <a:off x="0" y="0"/>
            <a:ext cx="12192000" cy="369332"/>
          </a:xfrm>
          <a:prstGeom prst="rect">
            <a:avLst/>
          </a:prstGeom>
          <a:noFill/>
        </p:spPr>
        <p:txBody>
          <a:bodyPr vert="horz" rtlCol="0">
            <a:spAutoFit/>
          </a:bodyPr>
          <a:lstStyle/>
          <a:p>
            <a:endParaRPr lang="tr-TR"/>
          </a:p>
        </p:txBody>
      </p:sp>
    </p:spTree>
    <p:extLst>
      <p:ext uri="{BB962C8B-B14F-4D97-AF65-F5344CB8AC3E}">
        <p14:creationId xmlns:p14="http://schemas.microsoft.com/office/powerpoint/2010/main" val="2669484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9C2F96-6B26-4FF7-81F6-0FA0335231DC}"/>
              </a:ext>
            </a:extLst>
          </p:cNvPr>
          <p:cNvSpPr>
            <a:spLocks noGrp="1"/>
          </p:cNvSpPr>
          <p:nvPr>
            <p:ph type="dt" sz="half" idx="10"/>
          </p:nvPr>
        </p:nvSpPr>
        <p:spPr/>
        <p:txBody>
          <a:bodyPr/>
          <a:lstStyle/>
          <a:p>
            <a:fld id="{13CB9B56-8A84-4476-8E5A-027BC973220B}" type="datetimeFigureOut">
              <a:rPr lang="tr-TR" smtClean="0"/>
              <a:t>11.08.2022</a:t>
            </a:fld>
            <a:endParaRPr lang="tr-TR"/>
          </a:p>
        </p:txBody>
      </p:sp>
      <p:sp>
        <p:nvSpPr>
          <p:cNvPr id="3" name="Footer Placeholder 2">
            <a:extLst>
              <a:ext uri="{FF2B5EF4-FFF2-40B4-BE49-F238E27FC236}">
                <a16:creationId xmlns:a16="http://schemas.microsoft.com/office/drawing/2014/main" id="{6D2F1B4B-E43C-4DB8-AC1C-7A607B7EB9C4}"/>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7CF71EB8-095D-48A9-993A-CFF478933B87}"/>
              </a:ext>
            </a:extLst>
          </p:cNvPr>
          <p:cNvSpPr>
            <a:spLocks noGrp="1"/>
          </p:cNvSpPr>
          <p:nvPr>
            <p:ph type="sldNum" sz="quarter" idx="12"/>
          </p:nvPr>
        </p:nvSpPr>
        <p:spPr/>
        <p:txBody>
          <a:bodyPr/>
          <a:lstStyle/>
          <a:p>
            <a:fld id="{80326E33-3697-411B-BE46-BC885096B2BC}" type="slidenum">
              <a:rPr lang="tr-TR" smtClean="0"/>
              <a:t>‹#›</a:t>
            </a:fld>
            <a:endParaRPr lang="tr-TR"/>
          </a:p>
        </p:txBody>
      </p:sp>
      <p:sp>
        <p:nvSpPr>
          <p:cNvPr id="5" name="hrSlideMaster.BlankHeader">
            <a:extLst>
              <a:ext uri="{FF2B5EF4-FFF2-40B4-BE49-F238E27FC236}">
                <a16:creationId xmlns:a16="http://schemas.microsoft.com/office/drawing/2014/main" id="{0C386A3B-E381-4FBA-B0D3-C60ABEFA2B47}"/>
              </a:ext>
            </a:extLst>
          </p:cNvPr>
          <p:cNvSpPr txBox="1"/>
          <p:nvPr userDrawn="1"/>
        </p:nvSpPr>
        <p:spPr>
          <a:xfrm>
            <a:off x="0" y="0"/>
            <a:ext cx="12192000" cy="369332"/>
          </a:xfrm>
          <a:prstGeom prst="rect">
            <a:avLst/>
          </a:prstGeom>
          <a:noFill/>
        </p:spPr>
        <p:txBody>
          <a:bodyPr vert="horz" rtlCol="0">
            <a:spAutoFit/>
          </a:bodyPr>
          <a:lstStyle/>
          <a:p>
            <a:endParaRPr lang="tr-TR"/>
          </a:p>
        </p:txBody>
      </p:sp>
    </p:spTree>
    <p:extLst>
      <p:ext uri="{BB962C8B-B14F-4D97-AF65-F5344CB8AC3E}">
        <p14:creationId xmlns:p14="http://schemas.microsoft.com/office/powerpoint/2010/main" val="431056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42506-B779-49E7-A174-6F11E6CB36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1F6DD95C-7515-4B3F-B056-DBE2A26040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1DBB630E-5AA9-41E2-BAB5-B4FF3F2424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E49818-055D-4684-BF78-95449DB39771}"/>
              </a:ext>
            </a:extLst>
          </p:cNvPr>
          <p:cNvSpPr>
            <a:spLocks noGrp="1"/>
          </p:cNvSpPr>
          <p:nvPr>
            <p:ph type="dt" sz="half" idx="10"/>
          </p:nvPr>
        </p:nvSpPr>
        <p:spPr/>
        <p:txBody>
          <a:bodyPr/>
          <a:lstStyle/>
          <a:p>
            <a:fld id="{13CB9B56-8A84-4476-8E5A-027BC973220B}" type="datetimeFigureOut">
              <a:rPr lang="tr-TR" smtClean="0"/>
              <a:t>11.08.2022</a:t>
            </a:fld>
            <a:endParaRPr lang="tr-TR"/>
          </a:p>
        </p:txBody>
      </p:sp>
      <p:sp>
        <p:nvSpPr>
          <p:cNvPr id="6" name="Footer Placeholder 5">
            <a:extLst>
              <a:ext uri="{FF2B5EF4-FFF2-40B4-BE49-F238E27FC236}">
                <a16:creationId xmlns:a16="http://schemas.microsoft.com/office/drawing/2014/main" id="{1E562943-B87D-4377-A4A6-D1957FC2FDA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3BE9EE47-7046-4D2C-86DE-E4C8AFB9BF15}"/>
              </a:ext>
            </a:extLst>
          </p:cNvPr>
          <p:cNvSpPr>
            <a:spLocks noGrp="1"/>
          </p:cNvSpPr>
          <p:nvPr>
            <p:ph type="sldNum" sz="quarter" idx="12"/>
          </p:nvPr>
        </p:nvSpPr>
        <p:spPr/>
        <p:txBody>
          <a:bodyPr/>
          <a:lstStyle/>
          <a:p>
            <a:fld id="{80326E33-3697-411B-BE46-BC885096B2BC}" type="slidenum">
              <a:rPr lang="tr-TR" smtClean="0"/>
              <a:t>‹#›</a:t>
            </a:fld>
            <a:endParaRPr lang="tr-TR"/>
          </a:p>
        </p:txBody>
      </p:sp>
      <p:sp>
        <p:nvSpPr>
          <p:cNvPr id="8" name="hrSlideMaster.Content with CaptionHeader">
            <a:extLst>
              <a:ext uri="{FF2B5EF4-FFF2-40B4-BE49-F238E27FC236}">
                <a16:creationId xmlns:a16="http://schemas.microsoft.com/office/drawing/2014/main" id="{DB8F1EB8-3F93-4000-9DD8-9F1AF0D3D2F2}"/>
              </a:ext>
            </a:extLst>
          </p:cNvPr>
          <p:cNvSpPr txBox="1"/>
          <p:nvPr userDrawn="1"/>
        </p:nvSpPr>
        <p:spPr>
          <a:xfrm>
            <a:off x="0" y="0"/>
            <a:ext cx="12192000" cy="369332"/>
          </a:xfrm>
          <a:prstGeom prst="rect">
            <a:avLst/>
          </a:prstGeom>
          <a:noFill/>
        </p:spPr>
        <p:txBody>
          <a:bodyPr vert="horz" rtlCol="0">
            <a:spAutoFit/>
          </a:bodyPr>
          <a:lstStyle/>
          <a:p>
            <a:endParaRPr lang="tr-TR"/>
          </a:p>
        </p:txBody>
      </p:sp>
    </p:spTree>
    <p:extLst>
      <p:ext uri="{BB962C8B-B14F-4D97-AF65-F5344CB8AC3E}">
        <p14:creationId xmlns:p14="http://schemas.microsoft.com/office/powerpoint/2010/main" val="2785106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3CB7C-8577-44B2-8CC3-760676D848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87AE7EE0-710A-4C60-802A-218A9F3D02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8023E353-C360-41F3-B4A0-C03CD41D4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F391F1-F6EA-4AEA-8974-03EE02353E0F}"/>
              </a:ext>
            </a:extLst>
          </p:cNvPr>
          <p:cNvSpPr>
            <a:spLocks noGrp="1"/>
          </p:cNvSpPr>
          <p:nvPr>
            <p:ph type="dt" sz="half" idx="10"/>
          </p:nvPr>
        </p:nvSpPr>
        <p:spPr/>
        <p:txBody>
          <a:bodyPr/>
          <a:lstStyle/>
          <a:p>
            <a:fld id="{13CB9B56-8A84-4476-8E5A-027BC973220B}" type="datetimeFigureOut">
              <a:rPr lang="tr-TR" smtClean="0"/>
              <a:t>11.08.2022</a:t>
            </a:fld>
            <a:endParaRPr lang="tr-TR"/>
          </a:p>
        </p:txBody>
      </p:sp>
      <p:sp>
        <p:nvSpPr>
          <p:cNvPr id="6" name="Footer Placeholder 5">
            <a:extLst>
              <a:ext uri="{FF2B5EF4-FFF2-40B4-BE49-F238E27FC236}">
                <a16:creationId xmlns:a16="http://schemas.microsoft.com/office/drawing/2014/main" id="{07DB7974-83E8-4EE7-8F60-789FB96D4381}"/>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4FC5FEAB-ED7D-47C1-8A9F-5FC8CB4B69B0}"/>
              </a:ext>
            </a:extLst>
          </p:cNvPr>
          <p:cNvSpPr>
            <a:spLocks noGrp="1"/>
          </p:cNvSpPr>
          <p:nvPr>
            <p:ph type="sldNum" sz="quarter" idx="12"/>
          </p:nvPr>
        </p:nvSpPr>
        <p:spPr/>
        <p:txBody>
          <a:bodyPr/>
          <a:lstStyle/>
          <a:p>
            <a:fld id="{80326E33-3697-411B-BE46-BC885096B2BC}" type="slidenum">
              <a:rPr lang="tr-TR" smtClean="0"/>
              <a:t>‹#›</a:t>
            </a:fld>
            <a:endParaRPr lang="tr-TR"/>
          </a:p>
        </p:txBody>
      </p:sp>
      <p:sp>
        <p:nvSpPr>
          <p:cNvPr id="8" name="hrSlideMaster.Picture with CaptionHeader">
            <a:extLst>
              <a:ext uri="{FF2B5EF4-FFF2-40B4-BE49-F238E27FC236}">
                <a16:creationId xmlns:a16="http://schemas.microsoft.com/office/drawing/2014/main" id="{B51E4759-6156-4DE6-820B-7F77B45BC069}"/>
              </a:ext>
            </a:extLst>
          </p:cNvPr>
          <p:cNvSpPr txBox="1"/>
          <p:nvPr userDrawn="1"/>
        </p:nvSpPr>
        <p:spPr>
          <a:xfrm>
            <a:off x="0" y="0"/>
            <a:ext cx="12192000" cy="369332"/>
          </a:xfrm>
          <a:prstGeom prst="rect">
            <a:avLst/>
          </a:prstGeom>
          <a:noFill/>
        </p:spPr>
        <p:txBody>
          <a:bodyPr vert="horz" rtlCol="0">
            <a:spAutoFit/>
          </a:bodyPr>
          <a:lstStyle/>
          <a:p>
            <a:endParaRPr lang="tr-TR"/>
          </a:p>
        </p:txBody>
      </p:sp>
    </p:spTree>
    <p:extLst>
      <p:ext uri="{BB962C8B-B14F-4D97-AF65-F5344CB8AC3E}">
        <p14:creationId xmlns:p14="http://schemas.microsoft.com/office/powerpoint/2010/main" val="407775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C86488-8CC2-4223-B894-CC77E10DE3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17D18F25-D42B-4F71-8C63-BD7CD90971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CF2F19F1-7BB9-41B3-B4A2-261F4CBC7E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CB9B56-8A84-4476-8E5A-027BC973220B}" type="datetimeFigureOut">
              <a:rPr lang="tr-TR" smtClean="0"/>
              <a:t>11.08.2022</a:t>
            </a:fld>
            <a:endParaRPr lang="tr-TR"/>
          </a:p>
        </p:txBody>
      </p:sp>
      <p:sp>
        <p:nvSpPr>
          <p:cNvPr id="5" name="Footer Placeholder 4">
            <a:extLst>
              <a:ext uri="{FF2B5EF4-FFF2-40B4-BE49-F238E27FC236}">
                <a16:creationId xmlns:a16="http://schemas.microsoft.com/office/drawing/2014/main" id="{04EE4760-67CD-4901-8161-13965FCF78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863E27EB-A5BD-42FA-A97E-9A4D998898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326E33-3697-411B-BE46-BC885096B2BC}" type="slidenum">
              <a:rPr lang="tr-TR" smtClean="0"/>
              <a:t>‹#›</a:t>
            </a:fld>
            <a:endParaRPr lang="tr-TR"/>
          </a:p>
        </p:txBody>
      </p:sp>
    </p:spTree>
    <p:extLst>
      <p:ext uri="{BB962C8B-B14F-4D97-AF65-F5344CB8AC3E}">
        <p14:creationId xmlns:p14="http://schemas.microsoft.com/office/powerpoint/2010/main" val="1045724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66F27-0EC3-442C-B66F-FC47B4ADF107}"/>
              </a:ext>
            </a:extLst>
          </p:cNvPr>
          <p:cNvSpPr>
            <a:spLocks noGrp="1"/>
          </p:cNvSpPr>
          <p:nvPr>
            <p:ph type="ctrTitle"/>
          </p:nvPr>
        </p:nvSpPr>
        <p:spPr/>
        <p:txBody>
          <a:bodyPr>
            <a:normAutofit fontScale="90000"/>
          </a:bodyPr>
          <a:lstStyle/>
          <a:p>
            <a:r>
              <a:rPr lang="tr-TR" b="1" dirty="0" err="1"/>
              <a:t>Dependency</a:t>
            </a:r>
            <a:r>
              <a:rPr lang="tr-TR" b="1" dirty="0"/>
              <a:t> </a:t>
            </a:r>
            <a:r>
              <a:rPr lang="tr-TR" b="1" dirty="0" err="1"/>
              <a:t>Inversion</a:t>
            </a:r>
            <a:r>
              <a:rPr lang="tr-TR" b="1" dirty="0"/>
              <a:t> Prensibi</a:t>
            </a:r>
            <a:br>
              <a:rPr lang="tr-TR" b="1" dirty="0"/>
            </a:br>
            <a:endParaRPr lang="tr-TR" dirty="0"/>
          </a:p>
        </p:txBody>
      </p:sp>
      <p:sp>
        <p:nvSpPr>
          <p:cNvPr id="3" name="Subtitle 2">
            <a:extLst>
              <a:ext uri="{FF2B5EF4-FFF2-40B4-BE49-F238E27FC236}">
                <a16:creationId xmlns:a16="http://schemas.microsoft.com/office/drawing/2014/main" id="{A7AE131F-FD92-4B95-A804-5215398857F1}"/>
              </a:ext>
            </a:extLst>
          </p:cNvPr>
          <p:cNvSpPr>
            <a:spLocks noGrp="1"/>
          </p:cNvSpPr>
          <p:nvPr>
            <p:ph type="subTitle" idx="1"/>
          </p:nvPr>
        </p:nvSpPr>
        <p:spPr/>
        <p:txBody>
          <a:bodyPr/>
          <a:lstStyle/>
          <a:p>
            <a:r>
              <a:rPr lang="tr-TR" dirty="0"/>
              <a:t>Mustafa Kemal ÇELİK</a:t>
            </a:r>
          </a:p>
          <a:p>
            <a:r>
              <a:rPr lang="tr-TR" dirty="0"/>
              <a:t>Mehmet Mustafa ÖZÇELİK</a:t>
            </a:r>
          </a:p>
          <a:p>
            <a:r>
              <a:rPr lang="tr-TR" dirty="0"/>
              <a:t>Ömer Faruk ÇALIŞKAN</a:t>
            </a:r>
          </a:p>
        </p:txBody>
      </p:sp>
    </p:spTree>
    <p:extLst>
      <p:ext uri="{BB962C8B-B14F-4D97-AF65-F5344CB8AC3E}">
        <p14:creationId xmlns:p14="http://schemas.microsoft.com/office/powerpoint/2010/main" val="3004368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F367F1-8EDD-4D4B-BBD4-6B9A1C912346}"/>
              </a:ext>
            </a:extLst>
          </p:cNvPr>
          <p:cNvSpPr>
            <a:spLocks noGrp="1"/>
          </p:cNvSpPr>
          <p:nvPr>
            <p:ph idx="1"/>
          </p:nvPr>
        </p:nvSpPr>
        <p:spPr>
          <a:xfrm>
            <a:off x="838200" y="628261"/>
            <a:ext cx="10515600" cy="5548702"/>
          </a:xfrm>
        </p:spPr>
        <p:txBody>
          <a:bodyPr>
            <a:normAutofit/>
          </a:bodyPr>
          <a:lstStyle/>
          <a:p>
            <a:r>
              <a:rPr lang="tr-TR" sz="2400" dirty="0"/>
              <a:t>Sınıflar arası bağımlılıklar olabildiğince az olmalıdır özellikle üst seviye sınıflar alt seviye sınıflara bağımlı olmamalıdır yani üst seviyeli sınıflar, alt seviyeli sınıflardan hiçbir şey almamalıdır. Her ikisi de soyutlamalara bağlı olmalıdır (</a:t>
            </a:r>
            <a:r>
              <a:rPr lang="tr-TR" sz="2400" dirty="0" err="1"/>
              <a:t>Interface</a:t>
            </a:r>
            <a:r>
              <a:rPr lang="tr-TR" sz="2400" dirty="0"/>
              <a:t>). Soyutlamalar ayrıntılara bağlı olmamalıdır.</a:t>
            </a:r>
          </a:p>
          <a:p>
            <a:r>
              <a:rPr lang="tr-TR" sz="2400" dirty="0"/>
              <a:t>Bir sınıfın, metodun ya da özelliğin, onu kullanan diğer sınıflara karşı olan bağımlılığı en aza indirgenmelidir. Bir alt sınıfta yapılan değişiklikler üst sınıfları etkilememelidir.</a:t>
            </a:r>
          </a:p>
          <a:p>
            <a:r>
              <a:rPr lang="tr-TR" sz="2400" dirty="0"/>
              <a:t>Yüksek seviye sınıflarda bir davranış değiştiğinde, alt seviye davranışların bu değişime uyum sağlaması gerekir. Ancak, düşük seviye sınıflarda bir davranış değiştiğinde, üst seviye sınıfların davranışında bir bozulma meydana gelmemelidir.</a:t>
            </a:r>
          </a:p>
        </p:txBody>
      </p:sp>
    </p:spTree>
    <p:extLst>
      <p:ext uri="{BB962C8B-B14F-4D97-AF65-F5344CB8AC3E}">
        <p14:creationId xmlns:p14="http://schemas.microsoft.com/office/powerpoint/2010/main" val="2786767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A411A-9E0B-4EFD-841F-2C19D6E20581}"/>
              </a:ext>
            </a:extLst>
          </p:cNvPr>
          <p:cNvSpPr>
            <a:spLocks noGrp="1"/>
          </p:cNvSpPr>
          <p:nvPr>
            <p:ph type="title"/>
          </p:nvPr>
        </p:nvSpPr>
        <p:spPr/>
        <p:txBody>
          <a:bodyPr>
            <a:normAutofit/>
          </a:bodyPr>
          <a:lstStyle/>
          <a:p>
            <a:r>
              <a:rPr lang="tr-TR" sz="4000" dirty="0">
                <a:solidFill>
                  <a:srgbClr val="FF0000"/>
                </a:solidFill>
              </a:rPr>
              <a:t>Bütün bu sorunlardan kurtulmanın yolu nedir?</a:t>
            </a:r>
          </a:p>
        </p:txBody>
      </p:sp>
      <p:sp>
        <p:nvSpPr>
          <p:cNvPr id="3" name="Content Placeholder 2">
            <a:extLst>
              <a:ext uri="{FF2B5EF4-FFF2-40B4-BE49-F238E27FC236}">
                <a16:creationId xmlns:a16="http://schemas.microsoft.com/office/drawing/2014/main" id="{E5BBAF94-AABE-4E27-9CD5-B09D714C22D1}"/>
              </a:ext>
            </a:extLst>
          </p:cNvPr>
          <p:cNvSpPr>
            <a:spLocks noGrp="1"/>
          </p:cNvSpPr>
          <p:nvPr>
            <p:ph idx="1"/>
          </p:nvPr>
        </p:nvSpPr>
        <p:spPr/>
        <p:txBody>
          <a:bodyPr>
            <a:normAutofit/>
          </a:bodyPr>
          <a:lstStyle/>
          <a:p>
            <a:r>
              <a:rPr lang="tr-TR" sz="2400" dirty="0" err="1"/>
              <a:t>Dependency</a:t>
            </a:r>
            <a:r>
              <a:rPr lang="tr-TR" sz="2400" dirty="0"/>
              <a:t> </a:t>
            </a:r>
            <a:r>
              <a:rPr lang="tr-TR" sz="2400" dirty="0" err="1"/>
              <a:t>Inversion</a:t>
            </a:r>
            <a:r>
              <a:rPr lang="tr-TR" sz="2400" dirty="0"/>
              <a:t>, yani üst sınıflar, alt seviyeli sınıflara bağlı olmamalıdır. Çözüm ise her ikisi de soyut kavramlar üzerinden yönetilebilmelidir. Yüksek seviye ve düşük seviye sınıflar arasında bir soyutlama katmanı oluşturabiliriz.</a:t>
            </a:r>
          </a:p>
          <a:p>
            <a:r>
              <a:rPr lang="tr-TR" sz="2400" dirty="0"/>
              <a:t>Üst Seviye Sınıflar -&gt; Soyutlama Katmanı -&gt; Düşük Seviye Sınıfları</a:t>
            </a:r>
          </a:p>
          <a:p>
            <a:pPr marL="0" indent="0">
              <a:buNone/>
            </a:pPr>
            <a:br>
              <a:rPr lang="tr-TR" sz="2400" dirty="0"/>
            </a:br>
            <a:endParaRPr lang="tr-TR" sz="2400" dirty="0"/>
          </a:p>
        </p:txBody>
      </p:sp>
    </p:spTree>
    <p:extLst>
      <p:ext uri="{BB962C8B-B14F-4D97-AF65-F5344CB8AC3E}">
        <p14:creationId xmlns:p14="http://schemas.microsoft.com/office/powerpoint/2010/main" val="3824766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3F52A-0E61-4617-8387-C721C91B49BB}"/>
              </a:ext>
            </a:extLst>
          </p:cNvPr>
          <p:cNvSpPr>
            <a:spLocks noGrp="1"/>
          </p:cNvSpPr>
          <p:nvPr>
            <p:ph idx="1"/>
          </p:nvPr>
        </p:nvSpPr>
        <p:spPr>
          <a:xfrm>
            <a:off x="838200" y="757989"/>
            <a:ext cx="10515600" cy="5418974"/>
          </a:xfrm>
        </p:spPr>
        <p:txBody>
          <a:bodyPr>
            <a:normAutofit/>
          </a:bodyPr>
          <a:lstStyle/>
          <a:p>
            <a:pPr algn="just"/>
            <a:r>
              <a:rPr lang="tr-TR" sz="2400" dirty="0"/>
              <a:t>Çok kötü gözükmeyen sınıflarımız var olmasına rağmen dikkat etmemiz gereken önemli bir nokta daha var. Notification sınıfımız yüksek seviye bir sınıf olmasına rağmen daha düşük seviyeli olan </a:t>
            </a:r>
            <a:r>
              <a:rPr lang="tr-TR" sz="2400" dirty="0" err="1"/>
              <a:t>Email</a:t>
            </a:r>
            <a:r>
              <a:rPr lang="tr-TR" sz="2400" dirty="0"/>
              <a:t> ve SMS sınıflarına bağımlı halde.</a:t>
            </a:r>
          </a:p>
          <a:p>
            <a:pPr algn="just"/>
            <a:r>
              <a:rPr lang="tr-TR" sz="2400" dirty="0" err="1"/>
              <a:t>Sms</a:t>
            </a:r>
            <a:r>
              <a:rPr lang="tr-TR" sz="2400" dirty="0"/>
              <a:t> ve </a:t>
            </a:r>
            <a:r>
              <a:rPr lang="tr-TR" sz="2400" dirty="0" err="1"/>
              <a:t>Email</a:t>
            </a:r>
            <a:r>
              <a:rPr lang="tr-TR" sz="2400" dirty="0"/>
              <a:t> sınıflarında yada </a:t>
            </a:r>
            <a:r>
              <a:rPr lang="tr-TR" sz="2400" dirty="0" err="1"/>
              <a:t>metodlarındaki</a:t>
            </a:r>
            <a:r>
              <a:rPr lang="tr-TR" sz="2400" dirty="0"/>
              <a:t> değişimler direkt olarak </a:t>
            </a:r>
            <a:r>
              <a:rPr lang="tr-TR" sz="2400" dirty="0" err="1"/>
              <a:t>notification</a:t>
            </a:r>
            <a:r>
              <a:rPr lang="tr-TR" sz="2400" dirty="0"/>
              <a:t> sınıfını da etkileyecektir. Yeni bir </a:t>
            </a:r>
            <a:r>
              <a:rPr lang="tr-TR" sz="2400" dirty="0" err="1"/>
              <a:t>modul</a:t>
            </a:r>
            <a:r>
              <a:rPr lang="tr-TR" sz="2400" dirty="0"/>
              <a:t> eklendiğinde de </a:t>
            </a:r>
            <a:r>
              <a:rPr lang="tr-TR" sz="2400" dirty="0" err="1"/>
              <a:t>notification</a:t>
            </a:r>
            <a:r>
              <a:rPr lang="tr-TR" sz="2400" dirty="0"/>
              <a:t> sınıfımızda değişiklik yapmak zorunda kalacağız. Bu durumda </a:t>
            </a:r>
            <a:r>
              <a:rPr lang="tr-TR" sz="2400" dirty="0" err="1"/>
              <a:t>Dependency</a:t>
            </a:r>
            <a:r>
              <a:rPr lang="tr-TR" sz="2400" dirty="0"/>
              <a:t> </a:t>
            </a:r>
            <a:r>
              <a:rPr lang="tr-TR" sz="2400" dirty="0" err="1"/>
              <a:t>Inversion</a:t>
            </a:r>
            <a:r>
              <a:rPr lang="tr-TR" sz="2400" dirty="0"/>
              <a:t> prensibine aykırı hareket etmiş olduk.</a:t>
            </a:r>
          </a:p>
          <a:p>
            <a:pPr algn="just"/>
            <a:r>
              <a:rPr lang="tr-TR" sz="2400" dirty="0"/>
              <a:t>Notification sınıfını </a:t>
            </a:r>
            <a:r>
              <a:rPr lang="tr-TR" sz="2400" dirty="0" err="1"/>
              <a:t>sms</a:t>
            </a:r>
            <a:r>
              <a:rPr lang="tr-TR" sz="2400" dirty="0"/>
              <a:t> ve </a:t>
            </a:r>
            <a:r>
              <a:rPr lang="tr-TR" sz="2400" dirty="0" err="1"/>
              <a:t>email</a:t>
            </a:r>
            <a:r>
              <a:rPr lang="tr-TR" sz="2400" dirty="0"/>
              <a:t> sınıfına bağımlılığını ortadan kaldırmak için bir soyutlama yapmalıyız. Bu çözümü uygulamak için </a:t>
            </a:r>
            <a:r>
              <a:rPr lang="tr-TR" sz="2400" dirty="0" err="1"/>
              <a:t>Email</a:t>
            </a:r>
            <a:r>
              <a:rPr lang="tr-TR" sz="2400" dirty="0"/>
              <a:t> ve </a:t>
            </a:r>
            <a:r>
              <a:rPr lang="tr-TR" sz="2400" dirty="0" err="1"/>
              <a:t>Sms</a:t>
            </a:r>
            <a:r>
              <a:rPr lang="tr-TR" sz="2400" dirty="0"/>
              <a:t> </a:t>
            </a:r>
            <a:r>
              <a:rPr lang="tr-TR" sz="2400" dirty="0" err="1"/>
              <a:t>sınıflarınıda</a:t>
            </a:r>
            <a:r>
              <a:rPr lang="tr-TR" sz="2400" dirty="0"/>
              <a:t> içeren bir </a:t>
            </a:r>
            <a:r>
              <a:rPr lang="tr-TR" sz="2400" dirty="0" err="1"/>
              <a:t>interface</a:t>
            </a:r>
            <a:r>
              <a:rPr lang="tr-TR" sz="2400" dirty="0"/>
              <a:t> yazarak başlayabiliriz.</a:t>
            </a:r>
          </a:p>
          <a:p>
            <a:endParaRPr lang="tr-TR" sz="2400" dirty="0"/>
          </a:p>
        </p:txBody>
      </p:sp>
    </p:spTree>
    <p:extLst>
      <p:ext uri="{BB962C8B-B14F-4D97-AF65-F5344CB8AC3E}">
        <p14:creationId xmlns:p14="http://schemas.microsoft.com/office/powerpoint/2010/main" val="3010279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19D2BC-B5B0-45BF-AFC5-9476094AC277}"/>
              </a:ext>
            </a:extLst>
          </p:cNvPr>
          <p:cNvSpPr>
            <a:spLocks noGrp="1"/>
          </p:cNvSpPr>
          <p:nvPr>
            <p:ph idx="1"/>
          </p:nvPr>
        </p:nvSpPr>
        <p:spPr>
          <a:xfrm>
            <a:off x="838200" y="709863"/>
            <a:ext cx="10515600" cy="5467100"/>
          </a:xfrm>
        </p:spPr>
        <p:txBody>
          <a:bodyPr>
            <a:normAutofit/>
          </a:bodyPr>
          <a:lstStyle/>
          <a:p>
            <a:r>
              <a:rPr lang="tr-TR" sz="2400" dirty="0"/>
              <a:t>Artık </a:t>
            </a:r>
            <a:r>
              <a:rPr lang="tr-TR" sz="2400" dirty="0" err="1"/>
              <a:t>email</a:t>
            </a:r>
            <a:r>
              <a:rPr lang="tr-TR" sz="2400" dirty="0"/>
              <a:t> ve </a:t>
            </a:r>
            <a:r>
              <a:rPr lang="tr-TR" sz="2400" dirty="0" err="1"/>
              <a:t>sms</a:t>
            </a:r>
            <a:r>
              <a:rPr lang="tr-TR" sz="2400" dirty="0"/>
              <a:t> sınıflarıyla doğrudan bağlantılı olmayan ve soyut olarak tanımladığımız Message </a:t>
            </a:r>
            <a:r>
              <a:rPr lang="tr-TR" sz="2400" dirty="0" err="1"/>
              <a:t>arayüzünü</a:t>
            </a:r>
            <a:r>
              <a:rPr lang="tr-TR" sz="2400" dirty="0"/>
              <a:t> kullanan bir yapı haline getirdik. Yüksek seviye bir sınıfın alt seviye sınıflara olan bağımlılığını ortadan kaldırarak artık soyut katman üzerinden işlemleri yapabiliyoruz. </a:t>
            </a:r>
            <a:r>
              <a:rPr lang="tr-TR" sz="2400" dirty="0" err="1"/>
              <a:t>Dependency</a:t>
            </a:r>
            <a:r>
              <a:rPr lang="tr-TR" sz="2400" dirty="0"/>
              <a:t> </a:t>
            </a:r>
            <a:r>
              <a:rPr lang="tr-TR" sz="2400" dirty="0" err="1"/>
              <a:t>Inversion</a:t>
            </a:r>
            <a:r>
              <a:rPr lang="tr-TR" sz="2400" dirty="0"/>
              <a:t> prensibine uygun hale getirdiğimiz yapı ile birlikte, bağımlılıkları giderdik. Böylece Message sınıfı </a:t>
            </a:r>
            <a:r>
              <a:rPr lang="tr-TR" sz="2400" dirty="0" err="1"/>
              <a:t>implement</a:t>
            </a:r>
            <a:r>
              <a:rPr lang="tr-TR" sz="2400" dirty="0"/>
              <a:t> edilen yeni bir sınıfı Notification </a:t>
            </a:r>
            <a:r>
              <a:rPr lang="tr-TR" sz="2400" dirty="0" err="1"/>
              <a:t>sınfında</a:t>
            </a:r>
            <a:r>
              <a:rPr lang="tr-TR" sz="2400" dirty="0"/>
              <a:t> değişiklik yapmadan kullanabileceğiz.</a:t>
            </a:r>
          </a:p>
          <a:p>
            <a:pPr marL="0" indent="0">
              <a:buNone/>
            </a:pPr>
            <a:endParaRPr lang="tr-TR" sz="2400" dirty="0"/>
          </a:p>
          <a:p>
            <a:r>
              <a:rPr lang="tr-TR" sz="2400" dirty="0"/>
              <a:t>DIP, iyi dizayn edilmiş sınıflar, yüksek oranda ayrıştırılmış bağımlılıklar (</a:t>
            </a:r>
            <a:r>
              <a:rPr lang="tr-TR" sz="2400" dirty="0" err="1"/>
              <a:t>loosely</a:t>
            </a:r>
            <a:r>
              <a:rPr lang="tr-TR" sz="2400" dirty="0"/>
              <a:t> </a:t>
            </a:r>
            <a:r>
              <a:rPr lang="tr-TR" sz="2400" dirty="0" err="1"/>
              <a:t>coupled</a:t>
            </a:r>
            <a:r>
              <a:rPr lang="tr-TR" sz="2400" dirty="0"/>
              <a:t>) ve tekrar kullanılabilir kod parçaları elde etmek için kullanabileceğimiz basit ama güçlü bir programlama prensibidir. Kötü bir tasarımda, yüksek seviye sınıfı doğrudan kullanır ve büyük ölçüde düşük seviye sınıflarına bağlıdır.</a:t>
            </a:r>
            <a:br>
              <a:rPr lang="tr-TR" sz="2400" dirty="0"/>
            </a:br>
            <a:endParaRPr lang="tr-TR" sz="2400" dirty="0"/>
          </a:p>
          <a:p>
            <a:endParaRPr lang="tr-TR" sz="2400" dirty="0"/>
          </a:p>
        </p:txBody>
      </p:sp>
    </p:spTree>
    <p:extLst>
      <p:ext uri="{BB962C8B-B14F-4D97-AF65-F5344CB8AC3E}">
        <p14:creationId xmlns:p14="http://schemas.microsoft.com/office/powerpoint/2010/main" val="1557398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8C580F-E98E-4705-9B28-71B6C7A8D5D6}"/>
              </a:ext>
            </a:extLst>
          </p:cNvPr>
          <p:cNvSpPr>
            <a:spLocks noGrp="1"/>
          </p:cNvSpPr>
          <p:nvPr>
            <p:ph idx="1"/>
          </p:nvPr>
        </p:nvSpPr>
        <p:spPr>
          <a:xfrm>
            <a:off x="838200" y="0"/>
            <a:ext cx="10515600" cy="6176963"/>
          </a:xfrm>
        </p:spPr>
        <p:txBody>
          <a:bodyPr>
            <a:normAutofit/>
          </a:bodyPr>
          <a:lstStyle/>
          <a:p>
            <a:r>
              <a:rPr lang="tr-TR" sz="2400" dirty="0"/>
              <a:t>Artık </a:t>
            </a:r>
            <a:r>
              <a:rPr lang="tr-TR" sz="2400" dirty="0" err="1"/>
              <a:t>email</a:t>
            </a:r>
            <a:r>
              <a:rPr lang="tr-TR" sz="2400" dirty="0"/>
              <a:t> ve </a:t>
            </a:r>
            <a:r>
              <a:rPr lang="tr-TR" sz="2400" dirty="0" err="1"/>
              <a:t>sms</a:t>
            </a:r>
            <a:r>
              <a:rPr lang="tr-TR" sz="2400" dirty="0"/>
              <a:t> sınıflarıyla doğrudan bağlantılı olmayan ve soyut olarak tanımladığımız Message </a:t>
            </a:r>
            <a:r>
              <a:rPr lang="tr-TR" sz="2400" dirty="0" err="1"/>
              <a:t>arayüzünü</a:t>
            </a:r>
            <a:r>
              <a:rPr lang="tr-TR" sz="2400" dirty="0"/>
              <a:t> kullanan bir yapı haline getirdik. Yüksek seviye bir sınıfın alt seviye sınıflara olan bağımlılığını ortadan kaldırarak artık soyut katman üzerinden işlemleri yapabiliyoruz. </a:t>
            </a:r>
            <a:r>
              <a:rPr lang="tr-TR" sz="2400" dirty="0" err="1"/>
              <a:t>Dependency</a:t>
            </a:r>
            <a:r>
              <a:rPr lang="tr-TR" sz="2400" dirty="0"/>
              <a:t> </a:t>
            </a:r>
            <a:r>
              <a:rPr lang="tr-TR" sz="2400" dirty="0" err="1"/>
              <a:t>Inversion</a:t>
            </a:r>
            <a:r>
              <a:rPr lang="tr-TR" sz="2400" dirty="0"/>
              <a:t> prensibine uygun hale getirdiğimiz yapı ile birlikte, bağımlılıkları giderdik. Böylece Message sınıfı </a:t>
            </a:r>
            <a:r>
              <a:rPr lang="tr-TR" sz="2400" dirty="0" err="1"/>
              <a:t>implement</a:t>
            </a:r>
            <a:r>
              <a:rPr lang="tr-TR" sz="2400" dirty="0"/>
              <a:t> edilen yeni bir sınıfı Notification </a:t>
            </a:r>
            <a:r>
              <a:rPr lang="tr-TR" sz="2400" dirty="0" err="1"/>
              <a:t>sınfıında</a:t>
            </a:r>
            <a:r>
              <a:rPr lang="tr-TR" sz="2400" dirty="0"/>
              <a:t> değişiklik yapmadan kullanabileceğiz.</a:t>
            </a:r>
          </a:p>
          <a:p>
            <a:r>
              <a:rPr lang="tr-TR" sz="2400" dirty="0"/>
              <a:t>DIP, iyi dizayn edilmiş sınıflar, yüksek oranda ayrıştırılmış bağımlılıklar (</a:t>
            </a:r>
            <a:r>
              <a:rPr lang="tr-TR" sz="2400" dirty="0" err="1"/>
              <a:t>loosely</a:t>
            </a:r>
            <a:r>
              <a:rPr lang="tr-TR" sz="2400" dirty="0"/>
              <a:t> </a:t>
            </a:r>
            <a:r>
              <a:rPr lang="tr-TR" sz="2400" dirty="0" err="1"/>
              <a:t>coupled</a:t>
            </a:r>
            <a:r>
              <a:rPr lang="tr-TR" sz="2400" dirty="0"/>
              <a:t>) ve tekrar kullanılabilir kod parçaları elde etmek için kullanabileceğimiz basit ama güçlü bir programlama </a:t>
            </a:r>
            <a:r>
              <a:rPr lang="tr-TR" sz="2400" dirty="0" err="1"/>
              <a:t>prensibidir.Kötü</a:t>
            </a:r>
            <a:r>
              <a:rPr lang="tr-TR" sz="2400" dirty="0"/>
              <a:t> bir tasarımda, yüksek seviye sınıfı doğrudan kullanır ve büyük ölçüde düşük seviye sınıflarına bağlıdır.</a:t>
            </a:r>
          </a:p>
          <a:p>
            <a:pPr marL="0" indent="0">
              <a:buNone/>
            </a:pPr>
            <a:br>
              <a:rPr lang="tr-TR" sz="2400" dirty="0"/>
            </a:br>
            <a:endParaRPr lang="tr-TR" sz="2400" dirty="0"/>
          </a:p>
        </p:txBody>
      </p:sp>
    </p:spTree>
    <p:extLst>
      <p:ext uri="{BB962C8B-B14F-4D97-AF65-F5344CB8AC3E}">
        <p14:creationId xmlns:p14="http://schemas.microsoft.com/office/powerpoint/2010/main" val="2364095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498</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Dependency Inversion Prensibi </vt:lpstr>
      <vt:lpstr>PowerPoint Presentation</vt:lpstr>
      <vt:lpstr>Bütün bu sorunlardan kurtulmanın yolu nedir?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Dependency Inversion Prensibi </dc:title>
  <dc:creator>OMER FARUK CALISKAN</dc:creator>
  <cp:keywords>KİŞİSEL</cp:keywords>
  <cp:lastModifiedBy>OMER FARUK CALISKAN</cp:lastModifiedBy>
  <cp:revision>4</cp:revision>
  <dcterms:created xsi:type="dcterms:W3CDTF">2022-08-11T15:53:49Z</dcterms:created>
  <dcterms:modified xsi:type="dcterms:W3CDTF">2022-08-11T16:38:15Z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eed72949-b91f-49a3-854c-8c3c48af570f</vt:lpwstr>
  </property>
  <property fmtid="{D5CDD505-2E9C-101B-9397-08002B2CF9AE}" pid="3" name="TURKCELLCLASSIFICATION">
    <vt:lpwstr>KİŞİSEL</vt:lpwstr>
  </property>
</Properties>
</file>