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327" r:id="rId4"/>
    <p:sldId id="326" r:id="rId5"/>
    <p:sldId id="332" r:id="rId6"/>
    <p:sldId id="331" r:id="rId7"/>
    <p:sldId id="612" r:id="rId8"/>
    <p:sldId id="344" r:id="rId9"/>
    <p:sldId id="345" r:id="rId10"/>
    <p:sldId id="333" r:id="rId11"/>
    <p:sldId id="336" r:id="rId12"/>
    <p:sldId id="328" r:id="rId13"/>
    <p:sldId id="325" r:id="rId14"/>
    <p:sldId id="330" r:id="rId15"/>
    <p:sldId id="324" r:id="rId16"/>
    <p:sldId id="323" r:id="rId17"/>
    <p:sldId id="258" r:id="rId18"/>
    <p:sldId id="259" r:id="rId19"/>
    <p:sldId id="318" r:id="rId20"/>
    <p:sldId id="261" r:id="rId21"/>
    <p:sldId id="260" r:id="rId22"/>
    <p:sldId id="262" r:id="rId23"/>
    <p:sldId id="263" r:id="rId24"/>
    <p:sldId id="264" r:id="rId25"/>
    <p:sldId id="265" r:id="rId26"/>
    <p:sldId id="266" r:id="rId27"/>
    <p:sldId id="320" r:id="rId28"/>
    <p:sldId id="315" r:id="rId29"/>
    <p:sldId id="267" r:id="rId30"/>
    <p:sldId id="268" r:id="rId31"/>
    <p:sldId id="269" r:id="rId32"/>
    <p:sldId id="270" r:id="rId33"/>
    <p:sldId id="311" r:id="rId34"/>
    <p:sldId id="271" r:id="rId35"/>
    <p:sldId id="312" r:id="rId36"/>
    <p:sldId id="273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27" r:id="rId52"/>
    <p:sldId id="628" r:id="rId53"/>
    <p:sldId id="629" r:id="rId54"/>
    <p:sldId id="630" r:id="rId55"/>
    <p:sldId id="631" r:id="rId56"/>
    <p:sldId id="632" r:id="rId57"/>
    <p:sldId id="633" r:id="rId58"/>
    <p:sldId id="634" r:id="rId59"/>
    <p:sldId id="635" r:id="rId60"/>
    <p:sldId id="636" r:id="rId61"/>
    <p:sldId id="637" r:id="rId62"/>
    <p:sldId id="638" r:id="rId63"/>
    <p:sldId id="639" r:id="rId64"/>
    <p:sldId id="640" r:id="rId65"/>
    <p:sldId id="641" r:id="rId66"/>
    <p:sldId id="642" r:id="rId67"/>
    <p:sldId id="643" r:id="rId68"/>
    <p:sldId id="329" r:id="rId69"/>
    <p:sldId id="321" r:id="rId7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geldiniz" id="{A1F6FB9F-EC79-47B0-B2BD-985C8D416D44}">
          <p14:sldIdLst>
            <p14:sldId id="256"/>
          </p14:sldIdLst>
        </p14:section>
        <p14:section name="Ben Kimim ?" id="{8BCDAA2A-99CC-46F2-BFF0-6FFFF1AE8848}">
          <p14:sldIdLst>
            <p14:sldId id="257"/>
          </p14:sldIdLst>
        </p14:section>
        <p14:section name="En çok tercih edilen Meslekler" id="{30286D6B-C3A1-4015-B1B0-5D5B98F077B0}">
          <p14:sldIdLst>
            <p14:sldId id="327"/>
            <p14:sldId id="326"/>
          </p14:sldIdLst>
        </p14:section>
        <p14:section name="Yazılım nedir" id="{1625AE55-FFBD-4AB1-8B3F-361E36300510}">
          <p14:sldIdLst>
            <p14:sldId id="332"/>
          </p14:sldIdLst>
        </p14:section>
        <p14:section name="Yazılımda dünü" id="{0D406830-804D-4CC8-A284-BC01D6F7EF5F}">
          <p14:sldIdLst>
            <p14:sldId id="331"/>
            <p14:sldId id="612"/>
          </p14:sldIdLst>
        </p14:section>
        <p14:section name="Bilgisayar Tarihi" id="{7268E9EC-59F3-46AF-A41D-33E1B597F0B9}">
          <p14:sldIdLst>
            <p14:sldId id="344"/>
            <p14:sldId id="345"/>
          </p14:sldIdLst>
        </p14:section>
        <p14:section name="Yazılım Tarihi" id="{EA56C30D-AC81-4F60-BC26-733D6CF40E3D}">
          <p14:sldIdLst>
            <p14:sldId id="333"/>
          </p14:sldIdLst>
        </p14:section>
        <p14:section name="Yazılımda  Gelecek" id="{EAC461F8-E26B-45A3-9A6D-B3F6C899C80C}">
          <p14:sldIdLst>
            <p14:sldId id="336"/>
          </p14:sldIdLst>
        </p14:section>
        <p14:section name="Sayısal ve Eşit Ağırlık önü açık meslekler 2021" id="{428BB20A-8DD0-4674-BE17-9F5248CB1172}">
          <p14:sldIdLst>
            <p14:sldId id="328"/>
          </p14:sldIdLst>
        </p14:section>
        <p14:section name="Yazılımda Gelecek" id="{72953403-BD30-4B41-BBAD-40820B147E94}">
          <p14:sldIdLst>
            <p14:sldId id="325"/>
            <p14:sldId id="330"/>
          </p14:sldIdLst>
        </p14:section>
        <p14:section name="Gelecekte bizi neler bekliyor ?" id="{08750468-C5BE-4CDB-BFDC-4E1A416AC974}">
          <p14:sldIdLst>
            <p14:sldId id="324"/>
          </p14:sldIdLst>
        </p14:section>
        <p14:section name="Yazılımcı olabilir miyim ?" id="{E800C694-00A4-4F00-B3C8-555DCA4CD1C8}">
          <p14:sldIdLst>
            <p14:sldId id="323"/>
          </p14:sldIdLst>
        </p14:section>
        <p14:section name="Yazılımda hangi alanlarda kendimi geliştirebilirim." id="{54E0DECC-3A28-44D5-BC9F-430C271B3B33}">
          <p14:sldIdLst>
            <p14:sldId id="258"/>
            <p14:sldId id="259"/>
            <p14:sldId id="318"/>
          </p14:sldIdLst>
        </p14:section>
        <p14:section name="Frond-end" id="{B740A771-C205-44C3-A9E0-588164252FED}">
          <p14:sldIdLst>
            <p14:sldId id="261"/>
            <p14:sldId id="260"/>
            <p14:sldId id="262"/>
            <p14:sldId id="263"/>
            <p14:sldId id="264"/>
            <p14:sldId id="265"/>
            <p14:sldId id="266"/>
            <p14:sldId id="320"/>
            <p14:sldId id="315"/>
          </p14:sldIdLst>
        </p14:section>
        <p14:section name="Back-end" id="{6AAD51B5-AC4D-43F9-9A1D-E6D0215A4C99}">
          <p14:sldIdLst>
            <p14:sldId id="267"/>
            <p14:sldId id="268"/>
            <p14:sldId id="269"/>
            <p14:sldId id="270"/>
            <p14:sldId id="311"/>
            <p14:sldId id="271"/>
            <p14:sldId id="312"/>
            <p14:sldId id="273"/>
          </p14:sldIdLst>
        </p14:section>
        <p14:section name="Html5 -Css3" id="{DD56A256-0B60-4324-9C00-504B72502AA2}">
          <p14:sldIdLst>
            <p14:sldId id="613"/>
            <p14:sldId id="614"/>
            <p14:sldId id="615"/>
            <p14:sldId id="616"/>
            <p14:sldId id="617"/>
          </p14:sldIdLst>
        </p14:section>
        <p14:section name="JS" id="{CCA86E91-1F99-47F1-BEE6-90FFF64E5677}">
          <p14:sldIdLst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VKİ" id="{26678FDB-C20C-4776-94AC-D7BF59809EF9}">
          <p14:sldIdLst>
            <p14:sldId id="642"/>
          </p14:sldIdLst>
        </p14:section>
        <p14:section name="Register validation" id="{77B89785-9D89-4C77-905E-C4AD5F87A9FC}">
          <p14:sldIdLst>
            <p14:sldId id="643"/>
          </p14:sldIdLst>
        </p14:section>
        <p14:section name="Sıklıkla sorulan Sorular" id="{8C97B0C8-6E51-4917-BA98-D58110AFB236}">
          <p14:sldIdLst>
            <p14:sldId id="329"/>
          </p14:sldIdLst>
        </p14:section>
        <p14:section name="Bitiş" id="{9A7CDEB3-1D79-4E59-A4C4-4A0D08F55AD2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539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59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5796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32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283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54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2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08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3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27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915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70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33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27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94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40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7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AF35AE0-C449-4DDD-B95F-EBBF087CB293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A81415-2A90-4C30-B2CD-12A8A7C3AF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89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iyimeslekler.com/veri-bilimcisi-ne-is-yapar-ve-maaslari-ne-kadar/" TargetMode="External"/><Relationship Id="rId7" Type="http://schemas.openxmlformats.org/officeDocument/2006/relationships/hyperlink" Target="https://eniyimeslekler.com/is-gelistirme-muduru-ne-is-yapar-ve-maaslari-ne-kadar/" TargetMode="External"/><Relationship Id="rId2" Type="http://schemas.openxmlformats.org/officeDocument/2006/relationships/hyperlink" Target="https://eniyimeslekler.com/robotik-muhendisi-nedir-ve-kimdir-nasil-olunu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iyimeslekler.com/web-gelistiricisi-ne-yapar-nasil-olurum/" TargetMode="External"/><Relationship Id="rId5" Type="http://schemas.openxmlformats.org/officeDocument/2006/relationships/hyperlink" Target="https://eniyimeslekler.com/siber-guvenlik-analisti-ne-is-yapar-ve-maaslari-ne-kadar/" TargetMode="External"/><Relationship Id="rId4" Type="http://schemas.openxmlformats.org/officeDocument/2006/relationships/hyperlink" Target="https://eniyimeslekler.com/bt-satis-uzmani-ne-is-yapar-ve-maaslari-ne-kadar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hostinger.web.tr/rehberler/javascript-nedir-yeni-baslayanlar-icin-temel-javascript-rehberi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codation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ecodation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tv.com.tr/turkiye/ilk-bilgisayar-65-yasinda,XsiC36PNH0ynsgQumPB7Kg#:~:text=ABD%20ordusu%20i%C3%A7in%20geli%C5%9Ftirilen%20ilk,erkanla%20i%C5%9Fleyen%20bir%20platforma%20ta%C5%9F%C4%B1d%C4%B1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90607" y="650674"/>
            <a:ext cx="11065769" cy="1646302"/>
          </a:xfrm>
        </p:spPr>
        <p:txBody>
          <a:bodyPr>
            <a:normAutofit fontScale="90000"/>
          </a:bodyPr>
          <a:lstStyle/>
          <a:p>
            <a:r>
              <a:rPr lang="tr-TR" sz="5300" smtClean="0"/>
              <a:t>BEYKENT ÜNİVERSİTESİ</a:t>
            </a:r>
            <a:r>
              <a:rPr lang="tr-TR" sz="5300" smtClean="0"/>
              <a:t/>
            </a:r>
            <a:br>
              <a:rPr lang="tr-TR" sz="5300" smtClean="0"/>
            </a:br>
            <a:r>
              <a:rPr lang="tr-TR" sz="5300" smtClean="0"/>
              <a:t>WEBİNAR SÖYLEYİŞİMİZE</a:t>
            </a:r>
            <a:br>
              <a:rPr lang="tr-TR" sz="5300" smtClean="0"/>
            </a:br>
            <a:r>
              <a:rPr lang="tr-TR" sz="5300" smtClean="0"/>
              <a:t>HOŞGELDİNİZ</a:t>
            </a:r>
            <a:r>
              <a:rPr lang="tr-TR" smtClean="0"/>
              <a:t>.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18535" y="2649862"/>
            <a:ext cx="9440034" cy="771438"/>
          </a:xfrm>
        </p:spPr>
        <p:txBody>
          <a:bodyPr>
            <a:normAutofit fontScale="92500" lnSpcReduction="10000"/>
          </a:bodyPr>
          <a:lstStyle/>
          <a:p>
            <a:r>
              <a:rPr lang="tr-TR" smtClean="0"/>
              <a:t>DEVOPS - SENİOR  JAVA  FULL  STACK  DEVELOPER , EĞİTMEN</a:t>
            </a:r>
          </a:p>
          <a:p>
            <a:r>
              <a:rPr lang="tr-TR" smtClean="0"/>
              <a:t>BİL.MÜH  HAMİT MIZRAK</a:t>
            </a:r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62" y="3690197"/>
            <a:ext cx="2417885" cy="24178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49" y="3421300"/>
            <a:ext cx="2737725" cy="27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Yazılım Tarihi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effectLst/>
              </a:rPr>
              <a:t>John von Neumann 1945 yılında elektronik hesaplayıcıyı bulmasıyla, modern anlamda yazılımın temellerini attı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5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Yazılımda Gelecek</a:t>
            </a:r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0962" y="1580050"/>
            <a:ext cx="7579427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>
                <a:effectLst/>
              </a:rPr>
              <a:t>En </a:t>
            </a:r>
            <a:r>
              <a:rPr lang="tr-TR" b="1">
                <a:effectLst/>
              </a:rPr>
              <a:t>popüler meslekler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>
                <a:effectLst/>
              </a:rPr>
              <a:t>Türkiye’de ki </a:t>
            </a:r>
            <a:r>
              <a:rPr lang="tr-TR" b="1">
                <a:effectLst/>
              </a:rPr>
              <a:t>geleceğin en popüler meslekler listesinde</a:t>
            </a:r>
            <a:r>
              <a:rPr lang="tr-TR">
                <a:effectLst/>
              </a:rPr>
              <a:t> en iyi 10 meslek</a:t>
            </a:r>
            <a:r>
              <a:rPr lang="tr-TR" smtClean="0">
                <a:effectLst/>
              </a:rPr>
              <a:t>:</a:t>
            </a:r>
          </a:p>
          <a:p>
            <a:r>
              <a:rPr lang="tr-TR" smtClean="0">
                <a:solidFill>
                  <a:srgbClr val="FF0000"/>
                </a:solidFill>
                <a:effectLst/>
              </a:rPr>
              <a:t>Java geliştiricisi</a:t>
            </a:r>
          </a:p>
          <a:p>
            <a:r>
              <a:rPr lang="tr-TR">
                <a:solidFill>
                  <a:srgbClr val="FF0000"/>
                </a:solidFill>
                <a:effectLst/>
              </a:rPr>
              <a:t>Javascript </a:t>
            </a:r>
            <a:r>
              <a:rPr lang="tr-TR" smtClean="0">
                <a:solidFill>
                  <a:srgbClr val="FF0000"/>
                </a:solidFill>
                <a:effectLst/>
              </a:rPr>
              <a:t>geliştiricisi</a:t>
            </a:r>
            <a:endParaRPr lang="tr-TR">
              <a:solidFill>
                <a:srgbClr val="FF0000"/>
              </a:solidFill>
              <a:effectLst/>
            </a:endParaRPr>
          </a:p>
          <a:p>
            <a:r>
              <a:rPr lang="tr-TR">
                <a:solidFill>
                  <a:srgbClr val="FF0000"/>
                </a:solidFill>
                <a:effectLst/>
              </a:rPr>
              <a:t>Yapay zeka uzmanı</a:t>
            </a:r>
          </a:p>
          <a:p>
            <a:r>
              <a:rPr lang="tr-TR">
                <a:solidFill>
                  <a:srgbClr val="FF0000"/>
                </a:solidFill>
                <a:effectLst/>
                <a:hlinkClick r:id="rId2"/>
              </a:rPr>
              <a:t>Robotik mühendisi</a:t>
            </a:r>
            <a:endParaRPr lang="tr-TR">
              <a:solidFill>
                <a:srgbClr val="FF0000"/>
              </a:solidFill>
              <a:effectLst/>
            </a:endParaRPr>
          </a:p>
          <a:p>
            <a:r>
              <a:rPr lang="tr-TR">
                <a:solidFill>
                  <a:srgbClr val="FF0000"/>
                </a:solidFill>
                <a:effectLst/>
                <a:hlinkClick r:id="rId3"/>
              </a:rPr>
              <a:t>Veri bilimci</a:t>
            </a:r>
            <a:endParaRPr lang="tr-TR">
              <a:solidFill>
                <a:srgbClr val="FF0000"/>
              </a:solidFill>
              <a:effectLst/>
            </a:endParaRPr>
          </a:p>
          <a:p>
            <a:r>
              <a:rPr lang="tr-TR">
                <a:solidFill>
                  <a:srgbClr val="FF0000"/>
                </a:solidFill>
                <a:effectLst/>
                <a:hlinkClick r:id="rId4"/>
              </a:rPr>
              <a:t>Müşteri satış </a:t>
            </a:r>
            <a:r>
              <a:rPr lang="tr-TR" smtClean="0">
                <a:solidFill>
                  <a:srgbClr val="FF0000"/>
                </a:solidFill>
                <a:effectLst/>
                <a:hlinkClick r:id="rId4"/>
              </a:rPr>
              <a:t>uzmanı</a:t>
            </a:r>
            <a:endParaRPr lang="tr-TR">
              <a:solidFill>
                <a:srgbClr val="FF0000"/>
              </a:solidFill>
              <a:effectLst/>
            </a:endParaRPr>
          </a:p>
          <a:p>
            <a:r>
              <a:rPr lang="tr-TR">
                <a:solidFill>
                  <a:srgbClr val="FF0000"/>
                </a:solidFill>
                <a:effectLst/>
              </a:rPr>
              <a:t>Veri mühendisi</a:t>
            </a:r>
          </a:p>
          <a:p>
            <a:r>
              <a:rPr lang="tr-TR" smtClean="0">
                <a:solidFill>
                  <a:srgbClr val="FF0000"/>
                </a:solidFill>
                <a:effectLst/>
                <a:hlinkClick r:id="rId5"/>
              </a:rPr>
              <a:t>Siber </a:t>
            </a:r>
            <a:r>
              <a:rPr lang="tr-TR">
                <a:solidFill>
                  <a:srgbClr val="FF0000"/>
                </a:solidFill>
                <a:effectLst/>
                <a:hlinkClick r:id="rId5"/>
              </a:rPr>
              <a:t>güvenlik uzmanı</a:t>
            </a:r>
            <a:endParaRPr lang="tr-TR">
              <a:solidFill>
                <a:srgbClr val="FF0000"/>
              </a:solidFill>
              <a:effectLst/>
            </a:endParaRPr>
          </a:p>
          <a:p>
            <a:r>
              <a:rPr lang="tr-TR">
                <a:solidFill>
                  <a:srgbClr val="FF0000"/>
                </a:solidFill>
                <a:effectLst/>
                <a:hlinkClick r:id="rId6"/>
              </a:rPr>
              <a:t>Arka uç geliştirici</a:t>
            </a:r>
            <a:endParaRPr lang="tr-TR">
              <a:solidFill>
                <a:srgbClr val="FF0000"/>
              </a:solidFill>
              <a:effectLst/>
            </a:endParaRPr>
          </a:p>
          <a:p>
            <a:r>
              <a:rPr lang="tr-TR">
                <a:solidFill>
                  <a:srgbClr val="FF0000"/>
                </a:solidFill>
                <a:effectLst/>
                <a:hlinkClick r:id="rId7"/>
              </a:rPr>
              <a:t>İş Gelişim müdürü</a:t>
            </a:r>
            <a:endParaRPr lang="tr-TR">
              <a:solidFill>
                <a:srgbClr val="FF0000"/>
              </a:solidFill>
              <a:effectLst/>
            </a:endParaRP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61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Gelecek için neler yapmalıyım ???</a:t>
            </a:r>
            <a:endParaRPr lang="tr-TR"/>
          </a:p>
        </p:txBody>
      </p:sp>
      <p:pic>
        <p:nvPicPr>
          <p:cNvPr id="4098" name="Picture 2" descr="Gelecekte Ne Olacak? Bizi Neler Bekliyor? - Techno Gezg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72" y="1810919"/>
            <a:ext cx="6633929" cy="36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Yazılımda gelecek </a:t>
            </a:r>
            <a:r>
              <a:rPr lang="tr-TR"/>
              <a:t>için neler </a:t>
            </a:r>
            <a:r>
              <a:rPr lang="tr-TR" smtClean="0"/>
              <a:t>yapmalıyım ?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Yazılım alanında kendimizi geliştirmeliyiz.	</a:t>
            </a:r>
          </a:p>
          <a:p>
            <a:r>
              <a:rPr lang="tr-TR" smtClean="0"/>
              <a:t>Kitap okumayılız.</a:t>
            </a:r>
          </a:p>
          <a:p>
            <a:endParaRPr lang="tr-TR"/>
          </a:p>
        </p:txBody>
      </p:sp>
      <p:pic>
        <p:nvPicPr>
          <p:cNvPr id="4" name="Picture 4" descr="Yazılım nedir? | Bilim ve Gelec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83" y="4457700"/>
            <a:ext cx="3097774" cy="174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Gelecekte bizi neler bekliyor ?</a:t>
            </a:r>
          </a:p>
        </p:txBody>
      </p:sp>
      <p:pic>
        <p:nvPicPr>
          <p:cNvPr id="3074" name="Picture 2" descr="Gelecekte bizleri neler bekliyor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38" y="1580050"/>
            <a:ext cx="5842122" cy="37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7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smtClean="0"/>
              <a:t>Bölüm dışındayım yazılımcı olabilir miyim ???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Yazılım Öğrenmeye Nereden Başlamalısınız? | SmartPro Bilgisayar Akademi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54" y="1855578"/>
            <a:ext cx="6354151" cy="381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7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Kendimi hangi alanda geliştireceğim.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444239"/>
            <a:ext cx="8596668" cy="4597123"/>
          </a:xfrm>
        </p:spPr>
        <p:txBody>
          <a:bodyPr>
            <a:normAutofit lnSpcReduction="10000"/>
          </a:bodyPr>
          <a:lstStyle/>
          <a:p>
            <a:r>
              <a:rPr lang="tr-TR" smtClean="0"/>
              <a:t>1.Web Tasarım </a:t>
            </a:r>
          </a:p>
          <a:p>
            <a:pPr lvl="1"/>
            <a:r>
              <a:rPr lang="tr-TR" smtClean="0"/>
              <a:t>Frondent </a:t>
            </a:r>
          </a:p>
          <a:p>
            <a:pPr lvl="1"/>
            <a:r>
              <a:rPr lang="tr-TR" smtClean="0"/>
              <a:t>Backend</a:t>
            </a:r>
          </a:p>
          <a:p>
            <a:pPr lvl="1"/>
            <a:endParaRPr lang="tr-TR"/>
          </a:p>
          <a:p>
            <a:r>
              <a:rPr lang="tr-TR" smtClean="0"/>
              <a:t>2-) DB management</a:t>
            </a:r>
          </a:p>
          <a:p>
            <a:endParaRPr lang="tr-TR"/>
          </a:p>
          <a:p>
            <a:r>
              <a:rPr lang="tr-TR" smtClean="0"/>
              <a:t>3-) Mobil alanında native</a:t>
            </a:r>
          </a:p>
          <a:p>
            <a:pPr lvl="1"/>
            <a:r>
              <a:rPr lang="tr-TR" smtClean="0"/>
              <a:t>Android</a:t>
            </a:r>
          </a:p>
          <a:p>
            <a:pPr lvl="1"/>
            <a:r>
              <a:rPr lang="tr-TR" smtClean="0"/>
              <a:t>IOS</a:t>
            </a:r>
          </a:p>
          <a:p>
            <a:pPr lvl="1"/>
            <a:endParaRPr lang="tr-TR" smtClean="0"/>
          </a:p>
          <a:p>
            <a:r>
              <a:rPr lang="tr-TR" smtClean="0"/>
              <a:t>4-) Yapay Zeka 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333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00874" cy="783364"/>
          </a:xfrm>
        </p:spPr>
        <p:txBody>
          <a:bodyPr>
            <a:normAutofit fontScale="90000"/>
          </a:bodyPr>
          <a:lstStyle/>
          <a:p>
            <a:r>
              <a:rPr lang="tr-TR" smtClean="0"/>
              <a:t>            Hangi dili , framework'u öğrenmeliyim.</a:t>
            </a:r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02" y="1402638"/>
            <a:ext cx="2143125" cy="2143125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54" y="4263472"/>
            <a:ext cx="1261706" cy="126170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05" y="4493329"/>
            <a:ext cx="1222537" cy="122253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40" y="4455752"/>
            <a:ext cx="1201885" cy="120188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27" y="1982625"/>
            <a:ext cx="1005092" cy="112835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1" y="2106206"/>
            <a:ext cx="2263978" cy="1220772"/>
          </a:xfrm>
          <a:prstGeom prst="rect">
            <a:avLst/>
          </a:prstGeom>
        </p:spPr>
      </p:pic>
      <p:pic>
        <p:nvPicPr>
          <p:cNvPr id="7172" name="Picture 4" descr="Son Android Güncellemesinde İki Önemli Açık Tespit Edild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470" y="3010073"/>
            <a:ext cx="1881274" cy="12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pring boo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127" y="1358128"/>
            <a:ext cx="2415044" cy="135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43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YAZILIMDA GELECEK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5245621"/>
            <a:ext cx="8596668" cy="984263"/>
          </a:xfrm>
        </p:spPr>
        <p:txBody>
          <a:bodyPr/>
          <a:lstStyle/>
          <a:p>
            <a:endParaRPr lang="tr-TR"/>
          </a:p>
        </p:txBody>
      </p:sp>
      <p:pic>
        <p:nvPicPr>
          <p:cNvPr id="10242" name="Picture 2" descr="İşte 2020&amp;#39;li yılların en gözde meslekleri - Son Dakika Flaş Haber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752" y="1747747"/>
            <a:ext cx="73342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Ben Kimim 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mtClean="0"/>
              <a:t>Fırat Üniversitesi  Bilgisayar Mühendisliğini bitirdim. </a:t>
            </a:r>
          </a:p>
          <a:p>
            <a:r>
              <a:rPr lang="tr-TR" smtClean="0"/>
              <a:t>Yaklaşık 8 yıldır sektördeyim. </a:t>
            </a:r>
          </a:p>
          <a:p>
            <a:r>
              <a:rPr lang="tr-TR" smtClean="0"/>
              <a:t>Özel Şirketlerde Java Full Stack Developer olarak çalıştım ve çalışmaya devam ediyorum.</a:t>
            </a:r>
          </a:p>
          <a:p>
            <a:r>
              <a:rPr lang="tr-TR" smtClean="0"/>
              <a:t>Farklı platformlarda eğitimler veriyorum. </a:t>
            </a:r>
          </a:p>
          <a:p>
            <a:r>
              <a:rPr lang="tr-TR" smtClean="0"/>
              <a:t>Farklı platformlara yazılım eğitim videoları çekiyorum.</a:t>
            </a:r>
          </a:p>
          <a:p>
            <a:endParaRPr lang="tr-TR" smtClean="0"/>
          </a:p>
          <a:p>
            <a:r>
              <a:rPr lang="tr-TR" smtClean="0"/>
              <a:t>Şimdide Ecodation'de Java Uzmanlık eğitimi veriyorum.</a:t>
            </a:r>
          </a:p>
          <a:p>
            <a:r>
              <a:rPr lang="tr-TR" smtClean="0"/>
              <a:t>Java SE</a:t>
            </a:r>
          </a:p>
          <a:p>
            <a:r>
              <a:rPr lang="tr-TR" smtClean="0"/>
              <a:t>Java EE</a:t>
            </a:r>
          </a:p>
          <a:p>
            <a:r>
              <a:rPr lang="tr-TR" smtClean="0"/>
              <a:t>JavaScript</a:t>
            </a:r>
          </a:p>
          <a:p>
            <a:r>
              <a:rPr lang="tr-TR" smtClean="0"/>
              <a:t>Java Full Stack Developer 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30" y="5059110"/>
            <a:ext cx="1798890" cy="17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573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FRONT-END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mtClean="0"/>
              <a:t>HTML5 </a:t>
            </a:r>
          </a:p>
          <a:p>
            <a:r>
              <a:rPr lang="tr-TR" smtClean="0"/>
              <a:t>CSS3</a:t>
            </a:r>
          </a:p>
          <a:p>
            <a:r>
              <a:rPr lang="tr-TR" smtClean="0"/>
              <a:t>JS</a:t>
            </a:r>
          </a:p>
          <a:p>
            <a:r>
              <a:rPr lang="tr-TR" smtClean="0"/>
              <a:t>JQUERY</a:t>
            </a:r>
          </a:p>
          <a:p>
            <a:r>
              <a:rPr lang="tr-TR" smtClean="0"/>
              <a:t>BOOTSTRAP</a:t>
            </a:r>
          </a:p>
          <a:p>
            <a:r>
              <a:rPr lang="tr-TR" smtClean="0"/>
              <a:t>PHOTOSHOP</a:t>
            </a:r>
          </a:p>
          <a:p>
            <a:r>
              <a:rPr lang="tr-TR"/>
              <a:t>Adobe </a:t>
            </a:r>
            <a:r>
              <a:rPr lang="tr-TR" smtClean="0"/>
              <a:t>XD</a:t>
            </a:r>
          </a:p>
          <a:p>
            <a:r>
              <a:rPr lang="tr-TR" smtClean="0"/>
              <a:t>Sketch = UI UX tasarım aracı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883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HTML5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Açılımı: </a:t>
            </a:r>
            <a:r>
              <a:rPr lang="tr-TR" b="1"/>
              <a:t>Hyper Text Markup Language</a:t>
            </a:r>
            <a:endParaRPr lang="tr-TR" b="1" smtClean="0"/>
          </a:p>
          <a:p>
            <a:r>
              <a:rPr lang="tr-TR" smtClean="0"/>
              <a:t>İşaretleme </a:t>
            </a:r>
            <a:r>
              <a:rPr lang="tr-TR"/>
              <a:t>dili olan Html, web sayfalarının hazırlanmasında kullanılan 	</a:t>
            </a:r>
            <a:r>
              <a:rPr lang="tr-TR" smtClean="0"/>
              <a:t>metatagtir. </a:t>
            </a:r>
          </a:p>
          <a:p>
            <a:r>
              <a:rPr lang="tr-TR" smtClean="0"/>
              <a:t>Programlama dili değildir.</a:t>
            </a:r>
          </a:p>
          <a:p>
            <a:r>
              <a:rPr lang="tr-TR" smtClean="0"/>
              <a:t>Browserlar html işleyerek web sayfalarına dönüştürürler.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413" y="1746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CSS3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Açılımı </a:t>
            </a:r>
            <a:r>
              <a:rPr lang="tr-TR" b="1" smtClean="0"/>
              <a:t>Cascading </a:t>
            </a:r>
            <a:r>
              <a:rPr lang="tr-TR" b="1"/>
              <a:t>Style </a:t>
            </a:r>
            <a:r>
              <a:rPr lang="tr-TR" b="1" smtClean="0"/>
              <a:t>Sheets</a:t>
            </a:r>
          </a:p>
          <a:p>
            <a:r>
              <a:rPr lang="tr-TR" smtClean="0"/>
              <a:t>Css3 web </a:t>
            </a:r>
            <a:r>
              <a:rPr lang="tr-TR"/>
              <a:t>sitelerinin görsel olarak şekillendirilmesine </a:t>
            </a:r>
            <a:r>
              <a:rPr lang="tr-TR" smtClean="0"/>
              <a:t>bize yardımıc olmaktadır.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27" y="12454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JS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JavaScript Dinamik web siteler yaparken sitemizi dinamikleştirirken kullandığımız yapılardır.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32" y="285701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13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JQUERY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2006 yılında, John Resig tarafından geliştirildi.</a:t>
            </a:r>
          </a:p>
          <a:p>
            <a:r>
              <a:rPr lang="tr-TR" smtClean="0"/>
              <a:t>Programlama dili değildir.</a:t>
            </a:r>
          </a:p>
          <a:p>
            <a:r>
              <a:rPr lang="tr-TR" smtClean="0"/>
              <a:t>jQuery </a:t>
            </a:r>
            <a:r>
              <a:rPr lang="tr-TR"/>
              <a:t>popüler bir </a:t>
            </a:r>
            <a:r>
              <a:rPr lang="tr-TR" b="1">
                <a:hlinkClick r:id="rId2"/>
              </a:rPr>
              <a:t>JavaScript</a:t>
            </a:r>
            <a:r>
              <a:rPr lang="tr-TR"/>
              <a:t> kütüphanesidir. </a:t>
            </a:r>
            <a:endParaRPr lang="tr-TR" smtClean="0"/>
          </a:p>
          <a:p>
            <a:r>
              <a:rPr lang="tr-TR" smtClean="0"/>
              <a:t>Az kodla çok iş.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72" y="51518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BOOTSTRAP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Html Css Js gücünden yararlanarak bize sunmaktadır.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90" y="39416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6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RESPONSİVE DESİGN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8" y="1751581"/>
            <a:ext cx="7584142" cy="32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2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        Git Nedir?  -   GitHub nedir ?</a:t>
            </a:r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21" y="1875172"/>
            <a:ext cx="2952750" cy="1552575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21" y="3974181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842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823" y="155361"/>
            <a:ext cx="6894306" cy="2365897"/>
          </a:xfrm>
        </p:spPr>
        <p:txBody>
          <a:bodyPr/>
          <a:lstStyle/>
          <a:p>
            <a:r>
              <a:rPr lang="tr-TR" smtClean="0"/>
              <a:t> </a:t>
            </a:r>
            <a:r>
              <a:rPr lang="tr-TR" sz="7200" smtClean="0"/>
              <a:t>UYGULAMA-1</a:t>
            </a:r>
            <a:br>
              <a:rPr lang="tr-TR" sz="7200" smtClean="0"/>
            </a:br>
            <a:r>
              <a:rPr lang="tr-TR" sz="7200" smtClean="0"/>
              <a:t>FRONT-END</a:t>
            </a:r>
            <a:endParaRPr lang="tr-TR" sz="7200" dirty="0"/>
          </a:p>
        </p:txBody>
      </p:sp>
      <p:sp>
        <p:nvSpPr>
          <p:cNvPr id="12" name="İçerik Yer Tutucusu 11"/>
          <p:cNvSpPr>
            <a:spLocks noGrp="1"/>
          </p:cNvSpPr>
          <p:nvPr>
            <p:ph idx="1"/>
          </p:nvPr>
        </p:nvSpPr>
        <p:spPr>
          <a:xfrm>
            <a:off x="2791706" y="2340924"/>
            <a:ext cx="8596668" cy="3880773"/>
          </a:xfrm>
        </p:spPr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/>
              <a:t>Küçük bir uygulama yapalım.  </a:t>
            </a:r>
          </a:p>
          <a:p>
            <a:r>
              <a:rPr lang="tr-TR" smtClean="0"/>
              <a:t>VKİ </a:t>
            </a:r>
          </a:p>
          <a:p>
            <a:r>
              <a:rPr lang="tr-TR" smtClean="0"/>
              <a:t>Register Validation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b="0" u="sng" dirty="0">
                <a:effectLst/>
                <a:hlinkClick r:id="rId2"/>
              </a:rPr>
              <a:t/>
            </a:r>
            <a:br>
              <a:rPr lang="tr-TR" b="0" u="sng" dirty="0">
                <a:effectLst/>
                <a:hlinkClick r:id="rId2"/>
              </a:rPr>
            </a:br>
            <a:r>
              <a:rPr lang="tr-TR" b="0" u="sng" dirty="0" err="1" smtClean="0">
                <a:effectLst/>
                <a:hlinkClick r:id="rId2"/>
              </a:rPr>
              <a:t>Senior</a:t>
            </a:r>
            <a:r>
              <a:rPr lang="tr-TR" b="0" u="sng" dirty="0" smtClean="0">
                <a:effectLst/>
                <a:hlinkClick r:id="rId2"/>
              </a:rPr>
              <a:t> Java Full </a:t>
            </a:r>
            <a:r>
              <a:rPr lang="tr-TR" b="0" u="sng" dirty="0" err="1" smtClean="0">
                <a:effectLst/>
                <a:hlinkClick r:id="rId2"/>
              </a:rPr>
              <a:t>Stack</a:t>
            </a:r>
            <a:r>
              <a:rPr lang="tr-TR" b="0" u="sng" dirty="0" smtClean="0">
                <a:effectLst/>
                <a:hlinkClick r:id="rId2"/>
              </a:rPr>
              <a:t> Developer Hamit Mızrak</a:t>
            </a:r>
            <a:endParaRPr lang="tr-TR" b="0" u="sng" dirty="0">
              <a:effectLst/>
              <a:hlinkClick r:id="rId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197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32063" y="155077"/>
            <a:ext cx="8596668" cy="1320800"/>
          </a:xfrm>
        </p:spPr>
        <p:txBody>
          <a:bodyPr/>
          <a:lstStyle/>
          <a:p>
            <a:r>
              <a:rPr lang="tr-TR" smtClean="0"/>
              <a:t>JAVA VE TEKNOLOJİLERİ</a:t>
            </a:r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1619376"/>
            <a:ext cx="2638425" cy="1733550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93" y="1334872"/>
            <a:ext cx="1371603" cy="21336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08" y="1475877"/>
            <a:ext cx="2772635" cy="155960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31" y="4613921"/>
            <a:ext cx="2881331" cy="128801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6" y="3864633"/>
            <a:ext cx="3207124" cy="179598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89" y="4153027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Yazılımda en çok hangi alanda kendimi geliştirmeliyim ?</a:t>
            </a:r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22" y="1731963"/>
            <a:ext cx="5410030" cy="4059237"/>
          </a:xfrm>
        </p:spPr>
      </p:pic>
    </p:spTree>
    <p:extLst>
      <p:ext uri="{BB962C8B-B14F-4D97-AF65-F5344CB8AC3E}">
        <p14:creationId xmlns:p14="http://schemas.microsoft.com/office/powerpoint/2010/main" val="35463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SERVLET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Servlet’ler Java </a:t>
            </a:r>
            <a:r>
              <a:rPr lang="tr-TR" smtClean="0"/>
              <a:t>tekonolojilerinden Enterprise Edition kullandığımız teknolojidir.</a:t>
            </a:r>
          </a:p>
          <a:p>
            <a:r>
              <a:rPr lang="tr-TR" smtClean="0"/>
              <a:t>Kısaca Servlet: </a:t>
            </a:r>
            <a:r>
              <a:rPr lang="tr-TR"/>
              <a:t> </a:t>
            </a:r>
            <a:r>
              <a:rPr lang="tr-TR" b="1" smtClean="0"/>
              <a:t>Kodumuzu Java </a:t>
            </a:r>
            <a:r>
              <a:rPr lang="tr-TR" b="1"/>
              <a:t>binary kod’lara çevirmeden hemen önceki halidir Servlet</a:t>
            </a:r>
            <a:r>
              <a:rPr lang="tr-TR" b="1" smtClean="0"/>
              <a:t>.</a:t>
            </a:r>
          </a:p>
          <a:p>
            <a:r>
              <a:rPr lang="tr-TR" b="1" smtClean="0"/>
              <a:t>JSP compiler yaparken ilk Servletlere çevrilmektedir.</a:t>
            </a:r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35" y="3302124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4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JSP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smtClean="0"/>
              <a:t>Servletten sonraki teknolojidir.</a:t>
            </a:r>
          </a:p>
          <a:p>
            <a:r>
              <a:rPr lang="tr-TR" smtClean="0"/>
              <a:t>Web sayfalarımızı Java dili kullanarak dinamik sayfalar oluşturmamıza yaramaktadır. </a:t>
            </a:r>
          </a:p>
          <a:p>
            <a:r>
              <a:rPr lang="tr-TR" smtClean="0"/>
              <a:t>Jsp </a:t>
            </a:r>
            <a:r>
              <a:rPr lang="tr-TR"/>
              <a:t>(Java Server Page) Html dili içine yazılır ve özel taglar kullanarak ” &lt;%  </a:t>
            </a:r>
            <a:r>
              <a:rPr lang="tr-TR" smtClean="0"/>
              <a:t>%&gt;</a:t>
            </a:r>
          </a:p>
          <a:p>
            <a:r>
              <a:rPr lang="tr-TR" smtClean="0"/>
              <a:t>JSP</a:t>
            </a:r>
            <a:r>
              <a:rPr lang="tr-TR"/>
              <a:t>,  Servlet uzantısıdır.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00" y="3592269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8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JSF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/>
              <a:t>Java Server Faces</a:t>
            </a:r>
            <a:r>
              <a:rPr lang="tr-TR"/>
              <a:t> bir çatıdır. </a:t>
            </a:r>
            <a:endParaRPr lang="tr-TR" smtClean="0"/>
          </a:p>
          <a:p>
            <a:r>
              <a:rPr lang="tr-TR" smtClean="0"/>
              <a:t>Mvc çatısıdır.</a:t>
            </a:r>
          </a:p>
          <a:p>
            <a:r>
              <a:rPr lang="tr-TR" smtClean="0"/>
              <a:t>Hazır bileşenler bulunur.</a:t>
            </a:r>
            <a:endParaRPr lang="tr-TR"/>
          </a:p>
          <a:p>
            <a:r>
              <a:rPr lang="tr-TR" smtClean="0"/>
              <a:t>JSP’den </a:t>
            </a:r>
            <a:r>
              <a:rPr lang="tr-TR"/>
              <a:t>farklı olarak kullanıcı arayüzü sağlanmaktadır</a:t>
            </a:r>
            <a:r>
              <a:rPr lang="tr-TR" smtClean="0"/>
              <a:t>.</a:t>
            </a:r>
          </a:p>
          <a:p>
            <a:r>
              <a:rPr lang="tr-TR" smtClean="0"/>
              <a:t> 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76" y="844062"/>
            <a:ext cx="1371603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60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MVC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MVC (Model-View-Controller</a:t>
            </a:r>
            <a:r>
              <a:rPr lang="tr-TR" smtClean="0"/>
              <a:t>)</a:t>
            </a:r>
          </a:p>
          <a:p>
            <a:r>
              <a:rPr lang="tr-TR" smtClean="0"/>
              <a:t>3 katmandan oluşur. ve birbirinden bağımsızıdır.</a:t>
            </a:r>
          </a:p>
          <a:p>
            <a:r>
              <a:rPr lang="tr-TR" smtClean="0"/>
              <a:t>Model = business logic</a:t>
            </a:r>
          </a:p>
          <a:p>
            <a:r>
              <a:rPr lang="tr-TR" smtClean="0"/>
              <a:t>View = proje arayüzü oluşturmak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04" y="1239715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SPRING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/>
              <a:t>Spring</a:t>
            </a:r>
            <a:r>
              <a:rPr lang="tr-TR" smtClean="0"/>
              <a:t>, JSF teknolojisinden sonra gelen teknolojidir.</a:t>
            </a:r>
          </a:p>
          <a:p>
            <a:r>
              <a:rPr lang="tr-TR" smtClean="0"/>
              <a:t>JavaEE kullandığımız bir teknolojidir.</a:t>
            </a:r>
          </a:p>
          <a:p>
            <a:r>
              <a:rPr lang="tr-TR" smtClean="0"/>
              <a:t>Hibernate EJB ,JSF destekler.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022" y="1580050"/>
            <a:ext cx="2164935" cy="1217776"/>
          </a:xfrm>
          <a:prstGeom prst="rect">
            <a:avLst/>
          </a:prstGeom>
        </p:spPr>
      </p:pic>
      <p:pic>
        <p:nvPicPr>
          <p:cNvPr id="8194" name="Picture 2" descr="Ali Turgut Bozkurt - Senior Computer Engineer: Spring Boot - Notlarım - 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57" y="3318200"/>
            <a:ext cx="68199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SERVİSLER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1478423"/>
            <a:ext cx="9158875" cy="4562940"/>
          </a:xfrm>
        </p:spPr>
        <p:txBody>
          <a:bodyPr>
            <a:normAutofit lnSpcReduction="10000"/>
          </a:bodyPr>
          <a:lstStyle/>
          <a:p>
            <a:r>
              <a:rPr lang="tr-TR"/>
              <a:t>REST(Representational State Transfer</a:t>
            </a:r>
            <a:r>
              <a:rPr lang="tr-TR" smtClean="0"/>
              <a:t>). </a:t>
            </a:r>
            <a:r>
              <a:rPr lang="tr-TR"/>
              <a:t>client-server arasındaki haberleşmeyi sağlayan teknolojidir.</a:t>
            </a:r>
          </a:p>
          <a:p>
            <a:endParaRPr lang="tr-TR" smtClean="0"/>
          </a:p>
          <a:p>
            <a:r>
              <a:rPr lang="tr-TR" smtClean="0"/>
              <a:t>Client server arasında XML ,JSON arasında veri taşımada görevlidir.</a:t>
            </a:r>
            <a:endParaRPr lang="tr-TR"/>
          </a:p>
          <a:p>
            <a:r>
              <a:rPr lang="tr-TR"/>
              <a:t>REST, </a:t>
            </a:r>
            <a:r>
              <a:rPr lang="tr-TR" smtClean="0"/>
              <a:t>HTTP </a:t>
            </a:r>
            <a:r>
              <a:rPr lang="tr-TR"/>
              <a:t>protokolü üzerinden çalışan bir mimaridir. </a:t>
            </a:r>
          </a:p>
          <a:p>
            <a:r>
              <a:rPr lang="tr-TR" b="1" smtClean="0"/>
              <a:t>GET</a:t>
            </a:r>
            <a:r>
              <a:rPr lang="tr-TR" smtClean="0"/>
              <a:t>: data listeleme , görüntülemek </a:t>
            </a:r>
          </a:p>
          <a:p>
            <a:r>
              <a:rPr lang="tr-TR" b="1" smtClean="0"/>
              <a:t>POST</a:t>
            </a:r>
            <a:r>
              <a:rPr lang="tr-TR" smtClean="0"/>
              <a:t>: data eklemek </a:t>
            </a:r>
          </a:p>
          <a:p>
            <a:r>
              <a:rPr lang="tr-TR" b="1" smtClean="0"/>
              <a:t>DELETE</a:t>
            </a:r>
            <a:r>
              <a:rPr lang="tr-TR" smtClean="0"/>
              <a:t>: resources veriyi </a:t>
            </a:r>
            <a:r>
              <a:rPr lang="tr-TR"/>
              <a:t>silmek </a:t>
            </a:r>
            <a:r>
              <a:rPr lang="tr-TR" smtClean="0"/>
              <a:t>i.</a:t>
            </a:r>
            <a:endParaRPr lang="tr-TR"/>
          </a:p>
          <a:p>
            <a:endParaRPr lang="tr-TR" smtClean="0"/>
          </a:p>
          <a:p>
            <a:r>
              <a:rPr lang="tr-TR" smtClean="0"/>
              <a:t>PUT:Data güncellemek </a:t>
            </a:r>
          </a:p>
          <a:p>
            <a:r>
              <a:rPr lang="tr-TR" b="1" smtClean="0"/>
              <a:t>PATCH</a:t>
            </a:r>
            <a:r>
              <a:rPr lang="tr-TR" smtClean="0"/>
              <a:t>:Data </a:t>
            </a:r>
            <a:r>
              <a:rPr lang="tr-TR"/>
              <a:t>sadece bir parçasını </a:t>
            </a:r>
            <a:r>
              <a:rPr lang="tr-TR" smtClean="0"/>
              <a:t>güncellemek</a:t>
            </a:r>
            <a:endParaRPr lang="tr-TR"/>
          </a:p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24" y="4022595"/>
            <a:ext cx="2225338" cy="14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45749" y="625539"/>
            <a:ext cx="4646167" cy="706452"/>
          </a:xfrm>
        </p:spPr>
        <p:txBody>
          <a:bodyPr>
            <a:normAutofit fontScale="90000"/>
          </a:bodyPr>
          <a:lstStyle/>
          <a:p>
            <a:r>
              <a:rPr lang="tr-TR" smtClean="0"/>
              <a:t>JAVA   KODLAMA   IDE</a:t>
            </a:r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2" y="2266122"/>
            <a:ext cx="3381389" cy="78961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06" y="2041802"/>
            <a:ext cx="3686175" cy="1238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71" y="3640140"/>
            <a:ext cx="2089921" cy="208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D415AC-E610-4B8F-8C84-DBBABCD9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Başlıklar (h1..H6)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D3FC4D-188F-44D4-823A-80C14646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&lt;h1&gt; &lt;/h1&gt; 0&lt;=x&lt;=1  (SEO) </a:t>
            </a:r>
          </a:p>
          <a:p>
            <a:r>
              <a:rPr lang="tr-TR" dirty="0"/>
              <a:t>&lt;h2&gt; &lt;/h2&gt; en fazla 0&lt;=x&lt;=4</a:t>
            </a:r>
          </a:p>
          <a:p>
            <a:r>
              <a:rPr lang="tr-TR" dirty="0"/>
              <a:t>&lt;h3&gt; &lt;/h3&gt;</a:t>
            </a:r>
          </a:p>
          <a:p>
            <a:r>
              <a:rPr lang="tr-TR" dirty="0"/>
              <a:t>&lt;h4&gt; &lt;/h4&gt;</a:t>
            </a:r>
          </a:p>
          <a:p>
            <a:r>
              <a:rPr lang="tr-TR" dirty="0"/>
              <a:t>&lt;h5&gt; &lt;/h5&gt;</a:t>
            </a:r>
          </a:p>
          <a:p>
            <a:r>
              <a:rPr lang="tr-TR" dirty="0"/>
              <a:t>&lt;h6&gt; &lt;/h6&gt;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057B18-EFAD-4676-838F-26CD9766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6A82C1-FFB9-4B4A-BA26-8A21EC0E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633C13-5799-4E8E-8178-2F815BA9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3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086160-EA3B-43E3-8F31-30DBEE8A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Paragraf etiketi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99F88C-2A16-4E8C-94DA-3A7A49C4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&lt;p&gt; &lt;/p&gt; alt satıra geçmeyi sağlıyordu.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E9A6FF-6128-4AB2-BCAF-9BD7D63A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8E5F8C-C172-41AE-9CC8-05952089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8A8DB4-3E2C-4C56-8519-B6E6B94E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5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F7B04B-DF0F-4A73-AB92-FE97961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Format etiketleri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CE9681-86C5-4DDC-AF4F-BF6E8285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15589"/>
            <a:ext cx="9291215" cy="4337891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b  =</a:t>
            </a:r>
            <a:r>
              <a:rPr lang="tr-TR" dirty="0" err="1"/>
              <a:t>bold</a:t>
            </a:r>
            <a:endParaRPr lang="tr-TR" dirty="0"/>
          </a:p>
          <a:p>
            <a:r>
              <a:rPr lang="tr-TR" dirty="0"/>
              <a:t>i  =</a:t>
            </a:r>
            <a:r>
              <a:rPr lang="tr-TR" dirty="0" err="1"/>
              <a:t>italic</a:t>
            </a:r>
            <a:endParaRPr lang="tr-TR" dirty="0"/>
          </a:p>
          <a:p>
            <a:r>
              <a:rPr lang="tr-TR" dirty="0" err="1"/>
              <a:t>big</a:t>
            </a:r>
            <a:r>
              <a:rPr lang="tr-TR" dirty="0"/>
              <a:t>  =büyük yazı</a:t>
            </a:r>
          </a:p>
          <a:p>
            <a:r>
              <a:rPr lang="tr-TR" dirty="0"/>
              <a:t>Small =küçük yazı</a:t>
            </a:r>
          </a:p>
          <a:p>
            <a:r>
              <a:rPr lang="tr-TR" dirty="0" err="1"/>
              <a:t>Strong</a:t>
            </a:r>
            <a:r>
              <a:rPr lang="tr-TR" dirty="0"/>
              <a:t> =güçlü kelimeler</a:t>
            </a:r>
          </a:p>
          <a:p>
            <a:r>
              <a:rPr lang="tr-TR" dirty="0"/>
              <a:t>em  =</a:t>
            </a:r>
            <a:r>
              <a:rPr lang="tr-TR" dirty="0" err="1"/>
              <a:t>emphasize</a:t>
            </a:r>
            <a:r>
              <a:rPr lang="tr-TR" dirty="0"/>
              <a:t> (vurgulama)</a:t>
            </a:r>
          </a:p>
          <a:p>
            <a:r>
              <a:rPr lang="tr-TR" dirty="0" err="1"/>
              <a:t>ins</a:t>
            </a:r>
            <a:r>
              <a:rPr lang="tr-TR" dirty="0"/>
              <a:t> =inşallah projenin altını çizmezler</a:t>
            </a:r>
          </a:p>
          <a:p>
            <a:r>
              <a:rPr lang="tr-TR" dirty="0"/>
              <a:t>Sup =</a:t>
            </a:r>
            <a:r>
              <a:rPr lang="tr-TR" dirty="0" err="1"/>
              <a:t>superman</a:t>
            </a:r>
            <a:r>
              <a:rPr lang="tr-TR" dirty="0"/>
              <a:t> Sürekli uçuyordu</a:t>
            </a:r>
          </a:p>
          <a:p>
            <a:r>
              <a:rPr lang="tr-TR" dirty="0" err="1"/>
              <a:t>sub</a:t>
            </a:r>
            <a:r>
              <a:rPr lang="tr-TR" dirty="0"/>
              <a:t> =alt kısmın </a:t>
            </a:r>
          </a:p>
          <a:p>
            <a:r>
              <a:rPr lang="tr-TR" dirty="0"/>
              <a:t>Mark =fosforlu kalem</a:t>
            </a:r>
          </a:p>
          <a:p>
            <a:r>
              <a:rPr lang="tr-TR" dirty="0"/>
              <a:t>Del =</a:t>
            </a:r>
            <a:r>
              <a:rPr lang="tr-TR" dirty="0" err="1"/>
              <a:t>delete</a:t>
            </a:r>
            <a:r>
              <a:rPr lang="tr-TR" dirty="0"/>
              <a:t> üstünü çizme </a:t>
            </a:r>
          </a:p>
          <a:p>
            <a:r>
              <a:rPr lang="tr-TR" dirty="0" err="1"/>
              <a:t>Code</a:t>
            </a:r>
            <a:r>
              <a:rPr lang="tr-TR" dirty="0"/>
              <a:t> =bilgisayarda kodlarımızı gösterirken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8BB2B8-01C4-4F5B-9859-BF5C4C81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82FCB0-8E23-40D8-AB41-296CC9F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32537A-2447-45F3-BC07-8A7A3FCC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En çok hangi alanda kendimi geliştirmeliyim ???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463564" y="1670902"/>
            <a:ext cx="5390290" cy="4058751"/>
          </a:xfrm>
        </p:spPr>
        <p:txBody>
          <a:bodyPr>
            <a:normAutofit/>
          </a:bodyPr>
          <a:lstStyle/>
          <a:p>
            <a:r>
              <a:rPr lang="tr-TR" smtClean="0">
                <a:effectLst/>
              </a:rPr>
              <a:t>Web uzmanlık alanları</a:t>
            </a:r>
          </a:p>
          <a:p>
            <a:r>
              <a:rPr lang="tr-TR" smtClean="0">
                <a:effectLst/>
              </a:rPr>
              <a:t>Mobil uygulama geliştirme</a:t>
            </a:r>
          </a:p>
          <a:p>
            <a:r>
              <a:rPr lang="tr-TR" smtClean="0">
                <a:effectLst/>
              </a:rPr>
              <a:t>Yapay </a:t>
            </a:r>
            <a:r>
              <a:rPr lang="tr-TR">
                <a:effectLst/>
              </a:rPr>
              <a:t>Zeka Uygulayıcıları </a:t>
            </a:r>
          </a:p>
          <a:p>
            <a:r>
              <a:rPr lang="tr-TR">
                <a:effectLst/>
              </a:rPr>
              <a:t>Veri Bilimi Uzmanları </a:t>
            </a:r>
          </a:p>
          <a:p>
            <a:r>
              <a:rPr lang="tr-TR">
                <a:effectLst/>
              </a:rPr>
              <a:t>Kullanıcı Deneyimi (UX) Uzmanları </a:t>
            </a:r>
          </a:p>
          <a:p>
            <a:r>
              <a:rPr lang="tr-TR" smtClean="0">
                <a:effectLst/>
              </a:rPr>
              <a:t>Uzman </a:t>
            </a:r>
            <a:r>
              <a:rPr lang="tr-TR">
                <a:effectLst/>
              </a:rPr>
              <a:t>Mühendisler. </a:t>
            </a:r>
          </a:p>
          <a:p>
            <a:r>
              <a:rPr lang="tr-TR" smtClean="0">
                <a:effectLst/>
              </a:rPr>
              <a:t>Dijital </a:t>
            </a:r>
            <a:r>
              <a:rPr lang="tr-TR">
                <a:effectLst/>
              </a:rPr>
              <a:t>İçerik Uzmanları </a:t>
            </a:r>
          </a:p>
          <a:p>
            <a:r>
              <a:rPr lang="tr-TR">
                <a:effectLst/>
              </a:rPr>
              <a:t>Eğitim Uzmanları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6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606270"/>
          </a:xfrm>
        </p:spPr>
        <p:txBody>
          <a:bodyPr>
            <a:normAutofit fontScale="90000"/>
          </a:bodyPr>
          <a:lstStyle/>
          <a:p>
            <a:r>
              <a:rPr lang="tr-TR" dirty="0"/>
              <a:t>FORM-1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0790"/>
            <a:ext cx="9291215" cy="4642691"/>
          </a:xfrm>
        </p:spPr>
        <p:txBody>
          <a:bodyPr/>
          <a:lstStyle/>
          <a:p>
            <a:r>
              <a:rPr lang="tr-TR" dirty="0"/>
              <a:t>&lt;form&gt;  &lt;/form&gt;</a:t>
            </a:r>
          </a:p>
          <a:p>
            <a:r>
              <a:rPr lang="tr-TR" dirty="0"/>
              <a:t>Form: </a:t>
            </a:r>
            <a:r>
              <a:rPr lang="tr-TR" dirty="0" err="1"/>
              <a:t>Attribute</a:t>
            </a:r>
            <a:r>
              <a:rPr lang="tr-TR" dirty="0"/>
              <a:t>:    </a:t>
            </a:r>
            <a:r>
              <a:rPr lang="tr-TR" err="1"/>
              <a:t>action</a:t>
            </a:r>
            <a:r>
              <a:rPr lang="tr-TR" smtClean="0"/>
              <a:t>=""  </a:t>
            </a:r>
            <a:r>
              <a:rPr lang="tr-TR" err="1"/>
              <a:t>method</a:t>
            </a:r>
            <a:r>
              <a:rPr lang="tr-TR" smtClean="0"/>
              <a:t>=""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="" </a:t>
            </a:r>
            <a:r>
              <a:rPr lang="tr-TR" dirty="0"/>
              <a:t>&gt;</a:t>
            </a:r>
          </a:p>
          <a:p>
            <a:r>
              <a:rPr lang="tr-TR" dirty="0" err="1"/>
              <a:t>İnput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: </a:t>
            </a:r>
          </a:p>
          <a:p>
            <a:r>
              <a:rPr lang="tr-TR" dirty="0"/>
              <a:t>*</a:t>
            </a:r>
            <a:r>
              <a:rPr lang="tr-TR" dirty="0" err="1"/>
              <a:t>required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autofocus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autocomplete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placeholder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select</a:t>
            </a:r>
            <a:r>
              <a:rPr lang="tr-TR" dirty="0"/>
              <a:t>&gt; &lt;</a:t>
            </a:r>
            <a:r>
              <a:rPr lang="tr-TR" dirty="0" err="1"/>
              <a:t>option</a:t>
            </a:r>
            <a:r>
              <a:rPr lang="tr-TR" dirty="0"/>
              <a:t>&gt; Malatya&lt;/</a:t>
            </a:r>
            <a:r>
              <a:rPr lang="tr-TR" dirty="0" err="1"/>
              <a:t>option</a:t>
            </a:r>
            <a:r>
              <a:rPr lang="tr-TR" dirty="0"/>
              <a:t>&gt; &lt;</a:t>
            </a:r>
            <a:r>
              <a:rPr lang="tr-TR" dirty="0" err="1"/>
              <a:t>option</a:t>
            </a:r>
            <a:r>
              <a:rPr lang="tr-TR" dirty="0"/>
              <a:t>&gt;Elazığ &lt;/</a:t>
            </a:r>
            <a:r>
              <a:rPr lang="tr-TR" dirty="0" err="1"/>
              <a:t>option</a:t>
            </a:r>
            <a:r>
              <a:rPr lang="tr-TR" dirty="0"/>
              <a:t>&gt;&lt;/</a:t>
            </a:r>
            <a:r>
              <a:rPr lang="tr-TR" dirty="0" err="1"/>
              <a:t>select</a:t>
            </a:r>
            <a:r>
              <a:rPr lang="tr-TR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4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EB443E-8A3E-484D-A3C2-E6B66CBE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FORM ÖDEV-6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EFEA7CF1-83A2-4191-890F-A4704A50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05" y="1834159"/>
            <a:ext cx="9044624" cy="3939623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1D61A3-BA1A-4688-891C-309A247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34C34A-3FF1-4258-8ADC-71EA0D68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E6654E-756E-4A6E-8D31-0A017F7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898" y="535633"/>
            <a:ext cx="6154318" cy="1947508"/>
          </a:xfrm>
        </p:spPr>
        <p:txBody>
          <a:bodyPr/>
          <a:lstStyle/>
          <a:p>
            <a:r>
              <a:rPr lang="tr-TR" dirty="0"/>
              <a:t>            JAVASCRIPT</a:t>
            </a:r>
            <a:br>
              <a:rPr lang="tr-TR" dirty="0"/>
            </a:b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developer</a:t>
            </a:r>
            <a:r>
              <a:rPr lang="tr-TR" dirty="0"/>
              <a:t/>
            </a:r>
            <a:br>
              <a:rPr lang="tr-TR" dirty="0"/>
            </a:br>
            <a:r>
              <a:rPr lang="tr-TR"/>
              <a:t>          </a:t>
            </a:r>
            <a:r>
              <a:rPr lang="tr-TR" smtClean="0"/>
              <a:t>Hamit Mızrak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9861E2-D578-4088-BCE1-085993A5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506098"/>
            <a:ext cx="9291215" cy="960248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12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B0D0F-ED1A-446E-A1A6-335C8EE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JAVASCRİPT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EE606-B3E8-4663-B5CB-8E6340BF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nedir? (Content oluşturmak)</a:t>
            </a:r>
          </a:p>
          <a:p>
            <a:r>
              <a:rPr lang="tr-TR" dirty="0"/>
              <a:t>CSS nedir?  (Makyaj görselliği daha güzelleştirmek için)</a:t>
            </a:r>
          </a:p>
          <a:p>
            <a:r>
              <a:rPr lang="tr-TR" dirty="0" err="1"/>
              <a:t>JavaScript</a:t>
            </a:r>
            <a:r>
              <a:rPr lang="tr-TR" dirty="0"/>
              <a:t> nedir? (Dynamics web tasarımlarda kullanacağız)</a:t>
            </a:r>
          </a:p>
          <a:p>
            <a:r>
              <a:rPr lang="tr-TR" dirty="0"/>
              <a:t>OOP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8B7303-D8D8-4FF8-85C6-E251D64A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3E3737-7B91-4F00-A557-30B8451E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10684B-06B6-4498-8C6A-F5483FD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6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JavaScript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1995 yılında Brendan Eich tarafından geliştirilmiş web sayfalarda dinamikleştirmek , tarayıcı üzerinden çalışan , betik bir dildir.</a:t>
            </a:r>
          </a:p>
          <a:p>
            <a:endParaRPr lang="tr-TR" smtClean="0"/>
          </a:p>
          <a:p>
            <a:r>
              <a:rPr lang="tr-TR" smtClean="0"/>
              <a:t>JavaScript bir çok browserda çalışır.</a:t>
            </a:r>
          </a:p>
          <a:p>
            <a:endParaRPr lang="tr-TR" smtClean="0"/>
          </a:p>
          <a:p>
            <a:r>
              <a:rPr lang="tr-TR" smtClean="0"/>
              <a:t>Java ile JavaScript aynı değildir.</a:t>
            </a:r>
            <a:endParaRPr lang="tr-TR"/>
          </a:p>
          <a:p>
            <a:r>
              <a:rPr lang="tr-TR" smtClean="0"/>
              <a:t>Betik diller: interpreter(yorumlama) yapar.</a:t>
            </a:r>
          </a:p>
          <a:p>
            <a:r>
              <a:rPr lang="tr-TR" smtClean="0">
                <a:solidFill>
                  <a:srgbClr val="FFFF00"/>
                </a:solidFill>
              </a:rPr>
              <a:t>NodeJs</a:t>
            </a:r>
            <a:r>
              <a:rPr lang="tr-TR" smtClean="0"/>
              <a:t> ile artık sunucu taraflıda çalışabiliyor. (server side)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8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605" y="618518"/>
            <a:ext cx="6038806" cy="666585"/>
          </a:xfrm>
        </p:spPr>
        <p:txBody>
          <a:bodyPr>
            <a:normAutofit fontScale="90000"/>
          </a:bodyPr>
          <a:lstStyle/>
          <a:p>
            <a:r>
              <a:rPr lang="tr-TR" dirty="0"/>
              <a:t>JAVASCRİPT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9861E2-D578-4088-BCE1-085993A5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5103"/>
            <a:ext cx="9905999" cy="4506098"/>
          </a:xfrm>
        </p:spPr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kolay </a:t>
            </a:r>
            <a:r>
              <a:rPr lang="tr-TR"/>
              <a:t>bir </a:t>
            </a:r>
            <a:r>
              <a:rPr lang="tr-TR" smtClean="0"/>
              <a:t>betik dildir</a:t>
            </a:r>
            <a:r>
              <a:rPr lang="tr-TR" dirty="0"/>
              <a:t>.</a:t>
            </a:r>
          </a:p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JavaScript</a:t>
            </a:r>
            <a:r>
              <a:rPr lang="tr-TR" dirty="0"/>
              <a:t>? (Html-</a:t>
            </a:r>
            <a:r>
              <a:rPr lang="tr-TR" dirty="0" err="1"/>
              <a:t>Css</a:t>
            </a:r>
            <a:r>
              <a:rPr lang="tr-TR" dirty="0"/>
              <a:t>-)</a:t>
            </a:r>
          </a:p>
          <a:p>
            <a:endParaRPr lang="tr-TR" dirty="0"/>
          </a:p>
          <a:p>
            <a:r>
              <a:rPr lang="tr-TR" dirty="0" err="1"/>
              <a:t>JavaScript</a:t>
            </a:r>
            <a:r>
              <a:rPr lang="tr-TR" dirty="0"/>
              <a:t> :</a:t>
            </a:r>
          </a:p>
          <a:p>
            <a:r>
              <a:rPr lang="tr-TR" dirty="0" err="1"/>
              <a:t>Lightweight</a:t>
            </a:r>
            <a:endParaRPr lang="tr-TR" dirty="0"/>
          </a:p>
          <a:p>
            <a:r>
              <a:rPr lang="tr-TR" dirty="0"/>
              <a:t>OOP </a:t>
            </a:r>
          </a:p>
          <a:p>
            <a:r>
              <a:rPr lang="tr-TR" dirty="0"/>
              <a:t>Cross Platform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5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JAVASCRİPT </a:t>
            </a:r>
            <a:r>
              <a:rPr lang="tr-TR" dirty="0" err="1"/>
              <a:t>lıbrary</a:t>
            </a:r>
            <a:r>
              <a:rPr lang="tr-TR" dirty="0"/>
              <a:t> -</a:t>
            </a:r>
            <a:r>
              <a:rPr lang="tr-TR" dirty="0" err="1"/>
              <a:t>Frameworks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90" y="1335087"/>
            <a:ext cx="2310242" cy="3541714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Libraries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Jquery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React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46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80DC4DA-21B3-4D83-BE37-812C94E0B0C3}"/>
              </a:ext>
            </a:extLst>
          </p:cNvPr>
          <p:cNvSpPr txBox="1">
            <a:spLocks/>
          </p:cNvSpPr>
          <p:nvPr/>
        </p:nvSpPr>
        <p:spPr>
          <a:xfrm>
            <a:off x="5343503" y="1259586"/>
            <a:ext cx="3095821" cy="302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Framework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 err="1"/>
              <a:t>Angular</a:t>
            </a:r>
            <a:endParaRPr lang="tr-TR" b="1" dirty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/>
              <a:t>React</a:t>
            </a:r>
            <a:endParaRPr lang="tr-TR" b="1" dirty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/>
              <a:t>Node</a:t>
            </a:r>
            <a:r>
              <a:rPr lang="tr-TR" b="1" dirty="0"/>
              <a:t> </a:t>
            </a:r>
            <a:r>
              <a:rPr lang="tr-TR" b="1" dirty="0" err="1"/>
              <a:t>Js</a:t>
            </a:r>
            <a:endParaRPr lang="tr-TR" b="1" dirty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/>
              <a:t>Vue</a:t>
            </a:r>
            <a:r>
              <a:rPr lang="tr-TR" b="1" dirty="0"/>
              <a:t> </a:t>
            </a:r>
            <a:r>
              <a:rPr lang="tr-TR" b="1" dirty="0" err="1"/>
              <a:t>Js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14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Desteklenen Browser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/>
              <a:t>Apple Safari</a:t>
            </a:r>
          </a:p>
          <a:p>
            <a:endParaRPr lang="tr-TR" b="1" smtClean="0"/>
          </a:p>
          <a:p>
            <a:r>
              <a:rPr lang="tr-TR" b="1" smtClean="0"/>
              <a:t>Google Chrome</a:t>
            </a:r>
          </a:p>
          <a:p>
            <a:endParaRPr lang="tr-TR" b="1" smtClean="0"/>
          </a:p>
          <a:p>
            <a:r>
              <a:rPr lang="tr-TR" b="1"/>
              <a:t>Opera</a:t>
            </a:r>
          </a:p>
          <a:p>
            <a:endParaRPr lang="tr-TR" b="1"/>
          </a:p>
          <a:p>
            <a:r>
              <a:rPr lang="tr-TR" b="1" smtClean="0"/>
              <a:t>Mozilla </a:t>
            </a:r>
            <a:r>
              <a:rPr lang="tr-TR" b="1"/>
              <a:t>Firefox</a:t>
            </a:r>
          </a:p>
          <a:p>
            <a:endParaRPr lang="tr-TR" b="1"/>
          </a:p>
          <a:p>
            <a:r>
              <a:rPr lang="tr-TR" b="1"/>
              <a:t>Internet Explorer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2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JAVASCRİPT SERVER SIDE-CLIENT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Client side  (İstemci Taraflı)  : JavaScript -- &gt; İstemci taraflı programlama dillerinin çalışma yeri, userın kişisel bilgisayarıdır.</a:t>
            </a:r>
          </a:p>
          <a:p>
            <a:endParaRPr lang="tr-TR" smtClean="0"/>
          </a:p>
          <a:p>
            <a:endParaRPr lang="tr-TR"/>
          </a:p>
          <a:p>
            <a:r>
              <a:rPr lang="tr-TR" smtClean="0"/>
              <a:t>Server </a:t>
            </a:r>
            <a:r>
              <a:rPr lang="tr-TR" dirty="0" err="1"/>
              <a:t>side</a:t>
            </a:r>
            <a:r>
              <a:rPr lang="tr-TR" dirty="0"/>
              <a:t> (Sunucu Taraflı) : PHP ASP PYTHON RUBY   -- &gt; Sunucu taraflı programlama dillerinin kodları sunucuda </a:t>
            </a:r>
            <a:r>
              <a:rPr lang="tr-TR" dirty="0" err="1"/>
              <a:t>compiler</a:t>
            </a:r>
            <a:r>
              <a:rPr lang="tr-TR" dirty="0"/>
              <a:t> edilir ve sunucuda çalıştırılır. Kodları </a:t>
            </a:r>
            <a:r>
              <a:rPr lang="tr-TR" dirty="0" err="1"/>
              <a:t>compiler</a:t>
            </a:r>
            <a:r>
              <a:rPr lang="tr-TR" dirty="0"/>
              <a:t> eden tarayıcı değildir sunucunun kendisidir. (Dinamik web)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4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Yorumlama (Comment)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JavaScript Comments  </a:t>
            </a:r>
            <a:endParaRPr lang="tr-TR" smtClean="0"/>
          </a:p>
          <a:p>
            <a:r>
              <a:rPr lang="tr-TR" smtClean="0"/>
              <a:t>//            </a:t>
            </a:r>
            <a:r>
              <a:rPr lang="tr-TR" smtClean="0">
                <a:sym typeface="Wingdings" panose="05000000000000000000" pitchFamily="2" charset="2"/>
              </a:rPr>
              <a:t> </a:t>
            </a:r>
            <a:r>
              <a:rPr lang="tr-TR" smtClean="0"/>
              <a:t>tek </a:t>
            </a:r>
            <a:r>
              <a:rPr lang="tr-TR"/>
              <a:t>satır   </a:t>
            </a:r>
            <a:endParaRPr lang="tr-TR" smtClean="0"/>
          </a:p>
          <a:p>
            <a:r>
              <a:rPr lang="tr-TR" smtClean="0"/>
              <a:t>/*    */     </a:t>
            </a:r>
            <a:r>
              <a:rPr lang="tr-TR" smtClean="0">
                <a:sym typeface="Wingdings" panose="05000000000000000000" pitchFamily="2" charset="2"/>
              </a:rPr>
              <a:t> </a:t>
            </a:r>
            <a:r>
              <a:rPr lang="tr-TR" smtClean="0"/>
              <a:t>çoklu </a:t>
            </a:r>
            <a:r>
              <a:rPr lang="tr-TR"/>
              <a:t>satırlar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3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Yazılım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Bilgisayarlara ne yapması gerektiğini söyleyen komutlar dizisidir.</a:t>
            </a:r>
          </a:p>
          <a:p>
            <a:endParaRPr lang="tr-TR"/>
          </a:p>
          <a:p>
            <a:r>
              <a:rPr lang="tr-TR">
                <a:effectLst/>
              </a:rPr>
              <a:t>Yazılım </a:t>
            </a:r>
            <a:r>
              <a:rPr lang="tr-TR" smtClean="0">
                <a:effectLst/>
              </a:rPr>
              <a:t>ikilik tabanda (0 ve 1)  </a:t>
            </a:r>
            <a:r>
              <a:rPr lang="tr-TR">
                <a:effectLst/>
              </a:rPr>
              <a:t>oluşan ve devre kartları üzerinde ki işlemci, diyot ve transistor gibi parçalara giden voltajın değişimini sağlayan kodlardan oluşur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97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B0D0F-ED1A-446E-A1A6-335C8EE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JAVASCRİPT OPERATÖRLER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EE606-B3E8-4663-B5CB-8E6340BF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mtClean="0"/>
              <a:t>Mantıksal Operators    (logic operators)  Bitwise  &amp;=ve |=veya ^=değil</a:t>
            </a:r>
          </a:p>
          <a:p>
            <a:r>
              <a:rPr lang="tr-TR" smtClean="0"/>
              <a:t>Mathematics Operators (matematik operatörler) + - * / %  x**y</a:t>
            </a:r>
            <a:r>
              <a:rPr lang="tr-TR" smtClean="0">
                <a:sym typeface="Wingdings" panose="05000000000000000000" pitchFamily="2" charset="2"/>
              </a:rPr>
              <a:t> üslü sayı</a:t>
            </a:r>
            <a:endParaRPr lang="tr-TR" smtClean="0"/>
          </a:p>
          <a:p>
            <a:r>
              <a:rPr lang="tr-TR" smtClean="0"/>
              <a:t>Comparison Operators  &gt;  ,  &lt;  ,  &gt;=  ,  &lt;=  ,   !   ==   ===</a:t>
            </a:r>
          </a:p>
          <a:p>
            <a:r>
              <a:rPr lang="tr-TR" smtClean="0"/>
              <a:t>10=="10" (true)   10==="10" (false)</a:t>
            </a:r>
          </a:p>
          <a:p>
            <a:r>
              <a:rPr lang="tr-TR" smtClean="0"/>
              <a:t>increment –deincrement  X++  , , X--</a:t>
            </a:r>
          </a:p>
          <a:p>
            <a:r>
              <a:rPr lang="tr-TR" smtClean="0"/>
              <a:t>Postfix increment –deincrement ++X  --Y</a:t>
            </a:r>
          </a:p>
          <a:p>
            <a:r>
              <a:rPr lang="tr-TR" smtClean="0"/>
              <a:t>1byte=8 bit (0 ve/veya =1 bit)</a:t>
            </a:r>
          </a:p>
          <a:p>
            <a:endParaRPr lang="tr-TR" smtClean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8B7303-D8D8-4FF8-85C6-E251D64A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3E3737-7B91-4F00-A557-30B8451E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10684B-06B6-4498-8C6A-F5483FD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7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JAVASCRİPT KULLANICI BİLGİ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err="1"/>
              <a:t>p</a:t>
            </a:r>
            <a:r>
              <a:rPr lang="tr-TR" smtClean="0"/>
              <a:t>rompt("");</a:t>
            </a:r>
            <a:endParaRPr lang="tr-TR" dirty="0"/>
          </a:p>
          <a:p>
            <a:r>
              <a:rPr lang="tr-TR" dirty="0"/>
              <a:t>Var </a:t>
            </a:r>
            <a:r>
              <a:rPr lang="tr-TR"/>
              <a:t>v5=</a:t>
            </a:r>
            <a:r>
              <a:rPr lang="tr-TR" err="1"/>
              <a:t>prompt</a:t>
            </a:r>
            <a:r>
              <a:rPr lang="tr-TR" smtClean="0"/>
              <a:t>("sayı giriniz");</a:t>
            </a:r>
          </a:p>
          <a:p>
            <a:endParaRPr lang="tr-TR"/>
          </a:p>
          <a:p>
            <a:endParaRPr lang="tr-TR" smtClean="0"/>
          </a:p>
          <a:p>
            <a:r>
              <a:rPr lang="tr-TR"/>
              <a:t>//kullanıcıda veri almak kullanırız.</a:t>
            </a:r>
          </a:p>
          <a:p>
            <a:r>
              <a:rPr lang="tr-TR"/>
              <a:t>//prompt gelen veri string</a:t>
            </a:r>
          </a:p>
          <a:p>
            <a:r>
              <a:rPr lang="tr-TR" smtClean="0"/>
              <a:t>//</a:t>
            </a:r>
            <a:r>
              <a:rPr lang="tr-TR"/>
              <a:t>cast:çevirmek</a:t>
            </a:r>
          </a:p>
          <a:p>
            <a:r>
              <a:rPr lang="tr-TR"/>
              <a:t>//Number()</a:t>
            </a:r>
          </a:p>
          <a:p>
            <a:r>
              <a:rPr lang="tr-TR"/>
              <a:t>//String</a:t>
            </a:r>
            <a:r>
              <a:rPr lang="tr-TR" smtClean="0"/>
              <a:t>()</a:t>
            </a:r>
          </a:p>
          <a:p>
            <a:endParaRPr lang="tr-TR" smtClean="0"/>
          </a:p>
          <a:p>
            <a:r>
              <a:rPr lang="tr-TR"/>
              <a:t>var sonuc = prompt("sayı giriniz</a:t>
            </a:r>
            <a:r>
              <a:rPr lang="tr-TR" smtClean="0"/>
              <a:t>");</a:t>
            </a:r>
            <a:endParaRPr lang="tr-TR"/>
          </a:p>
          <a:p>
            <a:r>
              <a:rPr lang="tr-TR"/>
              <a:t>alert(Number(sonuc ** sonuc));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3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691" y="618518"/>
            <a:ext cx="7282719" cy="448281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JavaScript</a:t>
            </a:r>
            <a:r>
              <a:rPr lang="tr-TR" dirty="0"/>
              <a:t> Math Object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5546"/>
            <a:ext cx="3957809" cy="4975655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Math.PI</a:t>
            </a:r>
            <a:r>
              <a:rPr lang="tr-TR" dirty="0"/>
              <a:t>;</a:t>
            </a:r>
          </a:p>
          <a:p>
            <a:endParaRPr lang="tr-TR" dirty="0"/>
          </a:p>
          <a:p>
            <a:r>
              <a:rPr lang="en-US" dirty="0" err="1"/>
              <a:t>Math.ceil</a:t>
            </a:r>
            <a:r>
              <a:rPr lang="en-US" dirty="0"/>
              <a:t>(4.4);     // returns 5</a:t>
            </a:r>
            <a:endParaRPr lang="tr-TR" dirty="0"/>
          </a:p>
          <a:p>
            <a:r>
              <a:rPr lang="en-US" dirty="0" err="1"/>
              <a:t>Math.floor</a:t>
            </a:r>
            <a:r>
              <a:rPr lang="en-US" dirty="0"/>
              <a:t>(4.7);    // returns 4</a:t>
            </a:r>
            <a:endParaRPr lang="tr-TR" dirty="0"/>
          </a:p>
          <a:p>
            <a:r>
              <a:rPr lang="en-US" dirty="0" err="1"/>
              <a:t>Math.round</a:t>
            </a:r>
            <a:r>
              <a:rPr lang="en-US" dirty="0"/>
              <a:t>(4.7);    // returns 5</a:t>
            </a:r>
            <a:br>
              <a:rPr lang="en-US" dirty="0"/>
            </a:br>
            <a:r>
              <a:rPr lang="en-US" dirty="0" err="1"/>
              <a:t>Math.round</a:t>
            </a:r>
            <a:r>
              <a:rPr lang="en-US" dirty="0"/>
              <a:t>(4.4);    // returns 4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 err="1"/>
              <a:t>Math.pow</a:t>
            </a:r>
            <a:r>
              <a:rPr lang="en-US" dirty="0"/>
              <a:t>(8, 2);      // returns 64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Math.sqrt</a:t>
            </a:r>
            <a:r>
              <a:rPr lang="en-US" dirty="0"/>
              <a:t>(64);      // returns 8</a:t>
            </a:r>
            <a:endParaRPr lang="tr-TR" dirty="0"/>
          </a:p>
          <a:p>
            <a:r>
              <a:rPr lang="en-US" dirty="0" err="1"/>
              <a:t>Math.abs</a:t>
            </a:r>
            <a:r>
              <a:rPr lang="en-US" dirty="0"/>
              <a:t>(-4.7);     // returns 4.7</a:t>
            </a:r>
            <a:endParaRPr lang="tr-TR" dirty="0"/>
          </a:p>
          <a:p>
            <a:endParaRPr lang="tr-TR" dirty="0"/>
          </a:p>
          <a:p>
            <a:r>
              <a:rPr lang="tr-TR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52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4C3D3DC-6FE0-45C7-834A-BCE193091163}"/>
              </a:ext>
            </a:extLst>
          </p:cNvPr>
          <p:cNvSpPr txBox="1">
            <a:spLocks/>
          </p:cNvSpPr>
          <p:nvPr/>
        </p:nvSpPr>
        <p:spPr>
          <a:xfrm>
            <a:off x="5898146" y="1158873"/>
            <a:ext cx="3117550" cy="4629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  <a:p>
            <a:r>
              <a:rPr lang="fi-FI" dirty="0"/>
              <a:t>Math.sin(90 * Math.PI / 180); </a:t>
            </a:r>
            <a:endParaRPr lang="tr-TR" dirty="0"/>
          </a:p>
          <a:p>
            <a:r>
              <a:rPr lang="pt-BR" dirty="0"/>
              <a:t>Math.cos(0 * Math.PI / 180);</a:t>
            </a:r>
            <a:endParaRPr lang="tr-TR" dirty="0"/>
          </a:p>
          <a:p>
            <a:r>
              <a:rPr lang="fi-FI" dirty="0"/>
              <a:t>Math.min(0, 150, 30, 20, -8, -200);</a:t>
            </a:r>
            <a:endParaRPr lang="tr-TR" dirty="0"/>
          </a:p>
          <a:p>
            <a:r>
              <a:rPr lang="tr-TR" dirty="0" err="1"/>
              <a:t>Math.max</a:t>
            </a:r>
            <a:r>
              <a:rPr lang="tr-TR" dirty="0"/>
              <a:t>(0, 150, 30, 20, -8, -200);</a:t>
            </a:r>
          </a:p>
          <a:p>
            <a:r>
              <a:rPr lang="tr-TR" dirty="0" err="1"/>
              <a:t>Math.random</a:t>
            </a:r>
            <a:r>
              <a:rPr lang="tr-TR" dirty="0"/>
              <a:t>();  </a:t>
            </a:r>
          </a:p>
        </p:txBody>
      </p:sp>
    </p:spTree>
    <p:extLst>
      <p:ext uri="{BB962C8B-B14F-4D97-AF65-F5344CB8AC3E}">
        <p14:creationId xmlns:p14="http://schemas.microsoft.com/office/powerpoint/2010/main" val="1474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129" y="618518"/>
            <a:ext cx="6055281" cy="633633"/>
          </a:xfrm>
        </p:spPr>
        <p:txBody>
          <a:bodyPr>
            <a:normAutofit fontScale="90000"/>
          </a:bodyPr>
          <a:lstStyle/>
          <a:p>
            <a:r>
              <a:rPr lang="tr-TR" smtClean="0"/>
              <a:t>Strings </a:t>
            </a:r>
            <a:r>
              <a:rPr lang="tr-TR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86" y="1252151"/>
            <a:ext cx="4658843" cy="4539050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var </a:t>
            </a:r>
            <a:r>
              <a:rPr lang="tr-TR" dirty="0" err="1"/>
              <a:t>txt</a:t>
            </a:r>
            <a:r>
              <a:rPr lang="tr-TR" dirty="0"/>
              <a:t> =</a:t>
            </a:r>
            <a:r>
              <a:rPr lang="tr-TR"/>
              <a:t> </a:t>
            </a:r>
            <a:r>
              <a:rPr lang="tr-TR" smtClean="0"/>
              <a:t>"ABCDEFGHIJKLMNOPQRSTUVWXYZ";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var </a:t>
            </a:r>
            <a:r>
              <a:rPr lang="tr-TR" dirty="0" err="1"/>
              <a:t>sln</a:t>
            </a:r>
            <a:r>
              <a:rPr lang="tr-TR" dirty="0"/>
              <a:t> = </a:t>
            </a:r>
            <a:r>
              <a:rPr lang="tr-TR" dirty="0" err="1"/>
              <a:t>txt.length</a:t>
            </a:r>
            <a:r>
              <a:rPr lang="tr-TR" dirty="0"/>
              <a:t>;</a:t>
            </a:r>
          </a:p>
          <a:p>
            <a:endParaRPr lang="tr-TR" dirty="0"/>
          </a:p>
          <a:p>
            <a:r>
              <a:rPr lang="en-US" dirty="0"/>
              <a:t>var str =</a:t>
            </a:r>
            <a:r>
              <a:rPr lang="en-US"/>
              <a:t> </a:t>
            </a:r>
            <a:r>
              <a:rPr lang="en-US" smtClean="0"/>
              <a:t>"Please </a:t>
            </a:r>
            <a:r>
              <a:rPr lang="en-US" dirty="0"/>
              <a:t>locate </a:t>
            </a:r>
            <a:r>
              <a:rPr lang="en-US"/>
              <a:t>where </a:t>
            </a:r>
            <a:r>
              <a:rPr lang="en-US" smtClean="0"/>
              <a:t>"locate" </a:t>
            </a:r>
            <a:r>
              <a:rPr lang="en-US"/>
              <a:t>occurs</a:t>
            </a:r>
            <a:r>
              <a:rPr lang="en-US" smtClean="0"/>
              <a:t>!";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var pos = </a:t>
            </a:r>
            <a:r>
              <a:rPr lang="en-US" err="1"/>
              <a:t>str.indexOf</a:t>
            </a:r>
            <a:r>
              <a:rPr lang="en-US" smtClean="0"/>
              <a:t>("locate");</a:t>
            </a:r>
            <a:endParaRPr lang="tr-TR" dirty="0"/>
          </a:p>
          <a:p>
            <a:endParaRPr lang="tr-TR" dirty="0"/>
          </a:p>
          <a:p>
            <a:r>
              <a:rPr lang="en-US" dirty="0"/>
              <a:t>var str =</a:t>
            </a:r>
            <a:r>
              <a:rPr lang="en-US"/>
              <a:t> </a:t>
            </a:r>
            <a:r>
              <a:rPr lang="en-US" smtClean="0"/>
              <a:t>"Please </a:t>
            </a:r>
            <a:r>
              <a:rPr lang="en-US" dirty="0"/>
              <a:t>locate </a:t>
            </a:r>
            <a:r>
              <a:rPr lang="en-US"/>
              <a:t>where </a:t>
            </a:r>
            <a:r>
              <a:rPr lang="en-US" smtClean="0"/>
              <a:t>"locate" </a:t>
            </a:r>
            <a:r>
              <a:rPr lang="en-US"/>
              <a:t>occurs</a:t>
            </a:r>
            <a:r>
              <a:rPr lang="en-US" smtClean="0"/>
              <a:t>!";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var pos = </a:t>
            </a:r>
            <a:r>
              <a:rPr lang="en-US" err="1"/>
              <a:t>str.lastIndexOf</a:t>
            </a:r>
            <a:r>
              <a:rPr lang="en-US" smtClean="0"/>
              <a:t>("locate");</a:t>
            </a:r>
            <a:endParaRPr lang="tr-TR" dirty="0"/>
          </a:p>
          <a:p>
            <a:endParaRPr lang="tr-TR" dirty="0"/>
          </a:p>
          <a:p>
            <a:r>
              <a:rPr lang="tr-TR" dirty="0"/>
              <a:t>var </a:t>
            </a:r>
            <a:r>
              <a:rPr lang="tr-TR" dirty="0" err="1"/>
              <a:t>str</a:t>
            </a:r>
            <a:r>
              <a:rPr lang="tr-TR" dirty="0"/>
              <a:t> =</a:t>
            </a:r>
            <a:r>
              <a:rPr lang="tr-TR"/>
              <a:t> </a:t>
            </a:r>
            <a:r>
              <a:rPr lang="tr-TR" smtClean="0"/>
              <a:t>"Malatya</a:t>
            </a:r>
            <a:r>
              <a:rPr lang="tr-TR" dirty="0"/>
              <a:t>, Elazığ</a:t>
            </a:r>
            <a:r>
              <a:rPr lang="tr-TR"/>
              <a:t>, </a:t>
            </a:r>
            <a:r>
              <a:rPr lang="tr-TR" smtClean="0"/>
              <a:t>Kiwi";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var </a:t>
            </a:r>
            <a:r>
              <a:rPr lang="tr-TR" dirty="0" err="1"/>
              <a:t>res</a:t>
            </a:r>
            <a:r>
              <a:rPr lang="tr-TR" dirty="0"/>
              <a:t> = </a:t>
            </a:r>
            <a:r>
              <a:rPr lang="tr-TR" dirty="0" err="1"/>
              <a:t>str.substring</a:t>
            </a:r>
            <a:r>
              <a:rPr lang="tr-TR" dirty="0"/>
              <a:t>(7, 13);</a:t>
            </a:r>
          </a:p>
          <a:p>
            <a:endParaRPr lang="tr-TR" dirty="0"/>
          </a:p>
          <a:p>
            <a:r>
              <a:rPr lang="tr-TR" dirty="0" err="1"/>
              <a:t>str</a:t>
            </a:r>
            <a:r>
              <a:rPr lang="tr-TR" dirty="0"/>
              <a:t> =</a:t>
            </a:r>
            <a:r>
              <a:rPr lang="tr-TR"/>
              <a:t> </a:t>
            </a:r>
            <a:r>
              <a:rPr lang="tr-TR" smtClean="0"/>
              <a:t>"Please </a:t>
            </a:r>
            <a:r>
              <a:rPr lang="tr-TR" dirty="0" err="1"/>
              <a:t>visit</a:t>
            </a:r>
            <a:r>
              <a:rPr lang="tr-TR" dirty="0"/>
              <a:t> </a:t>
            </a:r>
            <a:r>
              <a:rPr lang="tr-TR"/>
              <a:t>Microsoft</a:t>
            </a:r>
            <a:r>
              <a:rPr lang="tr-TR" smtClean="0"/>
              <a:t>!";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var n = </a:t>
            </a:r>
            <a:r>
              <a:rPr lang="tr-TR" err="1"/>
              <a:t>str.replace</a:t>
            </a:r>
            <a:r>
              <a:rPr lang="tr-TR" smtClean="0"/>
              <a:t>("Microsoft",</a:t>
            </a:r>
            <a:r>
              <a:rPr lang="tr-TR"/>
              <a:t> </a:t>
            </a:r>
            <a:r>
              <a:rPr lang="tr-TR" smtClean="0"/>
              <a:t>"W3Schools");</a:t>
            </a:r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53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D48DB11-C1AC-4697-8BAB-BB91EBE8ED7D}"/>
              </a:ext>
            </a:extLst>
          </p:cNvPr>
          <p:cNvSpPr txBox="1">
            <a:spLocks/>
          </p:cNvSpPr>
          <p:nvPr/>
        </p:nvSpPr>
        <p:spPr>
          <a:xfrm>
            <a:off x="5346828" y="1252151"/>
            <a:ext cx="5984895" cy="4539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  <a:p>
            <a:r>
              <a:rPr lang="en-US" dirty="0"/>
              <a:t>var text1 =</a:t>
            </a:r>
            <a:r>
              <a:rPr lang="en-US"/>
              <a:t> </a:t>
            </a:r>
            <a:r>
              <a:rPr lang="en-US" smtClean="0"/>
              <a:t>"</a:t>
            </a:r>
            <a:r>
              <a:rPr lang="tr-TR" smtClean="0"/>
              <a:t>Hamit Mızrak</a:t>
            </a:r>
            <a:r>
              <a:rPr lang="en-US" smtClean="0"/>
              <a:t>!";</a:t>
            </a:r>
            <a:r>
              <a:rPr lang="en-US" dirty="0"/>
              <a:t>       // String</a:t>
            </a:r>
            <a:br>
              <a:rPr lang="en-US" dirty="0"/>
            </a:br>
            <a:r>
              <a:rPr lang="en-US" dirty="0"/>
              <a:t>var text2 = text1.toUpperCase();  // text2 is text1 converted to upper</a:t>
            </a:r>
            <a:endParaRPr lang="tr-TR" dirty="0"/>
          </a:p>
          <a:p>
            <a:endParaRPr lang="tr-TR" dirty="0"/>
          </a:p>
          <a:p>
            <a:r>
              <a:rPr lang="en-US" dirty="0"/>
              <a:t>var text1 =</a:t>
            </a:r>
            <a:r>
              <a:rPr lang="en-US"/>
              <a:t> </a:t>
            </a:r>
            <a:r>
              <a:rPr lang="en-US" smtClean="0"/>
              <a:t>"Hello </a:t>
            </a:r>
            <a:r>
              <a:rPr lang="en-US"/>
              <a:t>World</a:t>
            </a:r>
            <a:r>
              <a:rPr lang="en-US" smtClean="0"/>
              <a:t>!";</a:t>
            </a:r>
            <a:r>
              <a:rPr lang="en-US" dirty="0"/>
              <a:t>       // String</a:t>
            </a:r>
            <a:br>
              <a:rPr lang="en-US" dirty="0"/>
            </a:br>
            <a:r>
              <a:rPr lang="en-US" dirty="0"/>
              <a:t>var text2 = text1.toLowerCase();  // text2 is text1 converted to lower</a:t>
            </a:r>
            <a:endParaRPr lang="tr-TR" dirty="0"/>
          </a:p>
          <a:p>
            <a:r>
              <a:rPr lang="en-US" dirty="0"/>
              <a:t>var text =</a:t>
            </a:r>
            <a:r>
              <a:rPr lang="en-US"/>
              <a:t> </a:t>
            </a:r>
            <a:r>
              <a:rPr lang="en-US" smtClean="0"/>
              <a:t>"Hello"</a:t>
            </a:r>
            <a:r>
              <a:rPr lang="en-US" dirty="0"/>
              <a:t> +</a:t>
            </a:r>
            <a:r>
              <a:rPr lang="en-US"/>
              <a:t> </a:t>
            </a:r>
            <a:r>
              <a:rPr lang="en-US" smtClean="0"/>
              <a:t>" "</a:t>
            </a:r>
            <a:r>
              <a:rPr lang="en-US" dirty="0"/>
              <a:t> +</a:t>
            </a:r>
            <a:r>
              <a:rPr lang="en-US"/>
              <a:t> </a:t>
            </a:r>
            <a:r>
              <a:rPr lang="en-US" smtClean="0"/>
              <a:t>"World!";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var text =</a:t>
            </a:r>
            <a:r>
              <a:rPr lang="en-US"/>
              <a:t> </a:t>
            </a:r>
            <a:r>
              <a:rPr lang="en-US" smtClean="0"/>
              <a:t>"Hello".</a:t>
            </a:r>
            <a:r>
              <a:rPr lang="en-US" err="1"/>
              <a:t>concat</a:t>
            </a:r>
            <a:r>
              <a:rPr lang="en-US" smtClean="0"/>
              <a:t>(" ",</a:t>
            </a:r>
            <a:r>
              <a:rPr lang="en-US"/>
              <a:t> </a:t>
            </a:r>
            <a:r>
              <a:rPr lang="en-US" smtClean="0"/>
              <a:t>"World!");</a:t>
            </a:r>
            <a:endParaRPr lang="tr-TR" dirty="0"/>
          </a:p>
          <a:p>
            <a:r>
              <a:rPr lang="nb-NO" dirty="0"/>
              <a:t>var str =</a:t>
            </a:r>
            <a:r>
              <a:rPr lang="nb-NO"/>
              <a:t> </a:t>
            </a:r>
            <a:r>
              <a:rPr lang="nb-NO" smtClean="0"/>
              <a:t>"</a:t>
            </a:r>
            <a:r>
              <a:rPr lang="nb-NO" dirty="0"/>
              <a:t>       Hello World!       </a:t>
            </a:r>
            <a:r>
              <a:rPr lang="nb-NO"/>
              <a:t> </a:t>
            </a:r>
            <a:r>
              <a:rPr lang="nb-NO" smtClean="0"/>
              <a:t>";</a:t>
            </a:r>
            <a:r>
              <a:rPr lang="nb-NO" dirty="0"/>
              <a:t/>
            </a:r>
            <a:br>
              <a:rPr lang="nb-NO" dirty="0"/>
            </a:br>
            <a:r>
              <a:rPr lang="nb-NO" dirty="0"/>
              <a:t>alert(str.trim());</a:t>
            </a:r>
            <a:endParaRPr lang="tr-TR" dirty="0"/>
          </a:p>
          <a:p>
            <a:r>
              <a:rPr lang="en-US" dirty="0"/>
              <a:t>var str =</a:t>
            </a:r>
            <a:r>
              <a:rPr lang="en-US"/>
              <a:t> </a:t>
            </a:r>
            <a:r>
              <a:rPr lang="en-US" smtClean="0"/>
              <a:t>"HELLO WORLD";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str.charAt</a:t>
            </a:r>
            <a:r>
              <a:rPr lang="en-US" dirty="0"/>
              <a:t>(0);            // returns 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81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Number</a:t>
            </a:r>
            <a:r>
              <a:rPr lang="tr-TR" smtClean="0">
                <a:sym typeface="Wingdings" panose="05000000000000000000" pitchFamily="2" charset="2"/>
              </a:rPr>
              <a:t>Kelimeyi sayıya çevir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var sayi="4455";</a:t>
            </a:r>
          </a:p>
          <a:p>
            <a:r>
              <a:rPr lang="tr-TR" smtClean="0"/>
              <a:t>alert(Number(sayi)));</a:t>
            </a:r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String </a:t>
            </a:r>
            <a:r>
              <a:rPr lang="tr-TR" smtClean="0">
                <a:sym typeface="Wingdings" panose="05000000000000000000" pitchFamily="2" charset="2"/>
              </a:rPr>
              <a:t> Sayısı Kelimeye  çevir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var sayi=4455;</a:t>
            </a:r>
          </a:p>
          <a:p>
            <a:r>
              <a:rPr lang="tr-TR" smtClean="0"/>
              <a:t>alert(String(sayi));</a:t>
            </a:r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367" y="618518"/>
            <a:ext cx="6047043" cy="617158"/>
          </a:xfrm>
        </p:spPr>
        <p:txBody>
          <a:bodyPr>
            <a:normAutofit fontScale="90000"/>
          </a:bodyPr>
          <a:lstStyle/>
          <a:p>
            <a:r>
              <a:rPr lang="tr-TR" dirty="0"/>
              <a:t>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NaN</a:t>
            </a:r>
            <a:r>
              <a:rPr lang="tr-TR" dirty="0"/>
              <a:t> - Not a </a:t>
            </a:r>
            <a:r>
              <a:rPr lang="tr-TR" dirty="0" err="1"/>
              <a:t>Number</a:t>
            </a:r>
            <a:r>
              <a:rPr lang="tr-TR" dirty="0"/>
              <a:t> (bir sayı değil </a:t>
            </a:r>
            <a:r>
              <a:rPr lang="tr-TR"/>
              <a:t>) </a:t>
            </a:r>
            <a:endParaRPr lang="tr-TR" smtClean="0"/>
          </a:p>
          <a:p>
            <a:endParaRPr lang="tr-TR" dirty="0"/>
          </a:p>
          <a:p>
            <a:r>
              <a:rPr lang="tr-TR" dirty="0" err="1"/>
              <a:t>Number</a:t>
            </a:r>
            <a:r>
              <a:rPr lang="tr-TR" dirty="0"/>
              <a:t>(</a:t>
            </a:r>
            <a:r>
              <a:rPr lang="tr-TR" dirty="0" err="1"/>
              <a:t>cast</a:t>
            </a:r>
            <a:r>
              <a:rPr lang="tr-TR"/>
              <a:t>)   </a:t>
            </a:r>
            <a:endParaRPr lang="tr-TR" smtClean="0"/>
          </a:p>
          <a:p>
            <a:r>
              <a:rPr lang="tr-TR" smtClean="0"/>
              <a:t>String(cast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1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Function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function: sürekli kullanacağımız kodları function yazarak kullanabiliriz.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7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JAVASCRİPT  - IF ELSE (</a:t>
            </a:r>
            <a:r>
              <a:rPr lang="tr-TR" dirty="0" err="1"/>
              <a:t>ternary</a:t>
            </a:r>
            <a:r>
              <a:rPr lang="tr-TR" dirty="0"/>
              <a:t> </a:t>
            </a:r>
            <a:r>
              <a:rPr lang="tr-TR" dirty="0" err="1"/>
              <a:t>contıons</a:t>
            </a:r>
            <a:r>
              <a:rPr lang="tr-TR" dirty="0"/>
              <a:t>)        - IF - ELSE IF – ELSE IF-ELSE_IF  ELSE    (CONDITIONS)</a:t>
            </a:r>
            <a:br>
              <a:rPr lang="tr-TR" dirty="0"/>
            </a:br>
            <a:r>
              <a:rPr lang="tr-TR" dirty="0" err="1"/>
              <a:t>switch</a:t>
            </a:r>
            <a:r>
              <a:rPr lang="tr-TR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82" y="2682210"/>
            <a:ext cx="4633312" cy="3541714"/>
          </a:xfrm>
        </p:spPr>
        <p:txBody>
          <a:bodyPr/>
          <a:lstStyle/>
          <a:p>
            <a:r>
              <a:rPr lang="tr-TR" dirty="0" err="1"/>
              <a:t>if</a:t>
            </a:r>
            <a:r>
              <a:rPr lang="tr-TR" dirty="0"/>
              <a:t>(</a:t>
            </a:r>
            <a:r>
              <a:rPr lang="tr-TR" dirty="0" err="1"/>
              <a:t>true</a:t>
            </a:r>
            <a:r>
              <a:rPr lang="tr-TR" dirty="0"/>
              <a:t>){</a:t>
            </a:r>
          </a:p>
          <a:p>
            <a:r>
              <a:rPr lang="tr-TR" dirty="0"/>
              <a:t>// eğer eğer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true</a:t>
            </a:r>
            <a:r>
              <a:rPr lang="tr-TR" dirty="0"/>
              <a:t> ) ise çalışır</a:t>
            </a:r>
          </a:p>
          <a:p>
            <a:r>
              <a:rPr lang="tr-TR" dirty="0"/>
              <a:t>}else{</a:t>
            </a:r>
          </a:p>
          <a:p>
            <a:r>
              <a:rPr lang="tr-TR" dirty="0"/>
              <a:t>//Eğer üst çalışmazsa burası çalışır </a:t>
            </a:r>
          </a:p>
          <a:p>
            <a:r>
              <a:rPr lang="tr-TR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58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02AFE09-AC4B-4F10-BCB0-4FE49EA39557}"/>
              </a:ext>
            </a:extLst>
          </p:cNvPr>
          <p:cNvSpPr txBox="1">
            <a:spLocks/>
          </p:cNvSpPr>
          <p:nvPr/>
        </p:nvSpPr>
        <p:spPr>
          <a:xfrm>
            <a:off x="6318894" y="2189162"/>
            <a:ext cx="4633312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İf</a:t>
            </a:r>
            <a:r>
              <a:rPr lang="tr-TR" dirty="0"/>
              <a:t>(</a:t>
            </a:r>
            <a:r>
              <a:rPr lang="tr-TR" dirty="0" err="1"/>
              <a:t>true</a:t>
            </a:r>
            <a:r>
              <a:rPr lang="tr-TR" dirty="0"/>
              <a:t>){</a:t>
            </a:r>
          </a:p>
          <a:p>
            <a:r>
              <a:rPr lang="tr-TR" dirty="0"/>
              <a:t>// eğer eğer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true</a:t>
            </a:r>
            <a:r>
              <a:rPr lang="tr-TR" dirty="0"/>
              <a:t> ) ise çalışır</a:t>
            </a:r>
          </a:p>
          <a:p>
            <a:r>
              <a:rPr lang="tr-TR" dirty="0"/>
              <a:t>}else </a:t>
            </a:r>
            <a:r>
              <a:rPr lang="tr-TR" dirty="0" err="1"/>
              <a:t>if</a:t>
            </a:r>
            <a:r>
              <a:rPr lang="tr-TR" dirty="0"/>
              <a:t>{</a:t>
            </a:r>
          </a:p>
          <a:p>
            <a:r>
              <a:rPr lang="tr-TR" dirty="0"/>
              <a:t>//Eğer üst çalışmazsa burası çalışır </a:t>
            </a:r>
          </a:p>
          <a:p>
            <a:r>
              <a:rPr lang="tr-TR" dirty="0"/>
              <a:t>} </a:t>
            </a:r>
            <a:r>
              <a:rPr lang="tr-TR"/>
              <a:t>else</a:t>
            </a:r>
            <a:r>
              <a:rPr lang="tr-TR" smtClean="0"/>
              <a:t>{</a:t>
            </a:r>
          </a:p>
          <a:p>
            <a:r>
              <a:rPr lang="tr-TR" smtClean="0"/>
              <a:t>//en kötü ihtimalle</a:t>
            </a:r>
            <a:endParaRPr lang="tr-TR" dirty="0"/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2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var date=new Date();</a:t>
            </a:r>
          </a:p>
          <a:p>
            <a:r>
              <a:rPr lang="tr-TR" smtClean="0"/>
              <a:t>var hours=date.getHours();</a:t>
            </a:r>
          </a:p>
          <a:p>
            <a:endParaRPr lang="tr-TR"/>
          </a:p>
          <a:p>
            <a:r>
              <a:rPr lang="tr-TR" smtClean="0"/>
              <a:t>if(hours&lt;=16){</a:t>
            </a:r>
          </a:p>
          <a:p>
            <a:r>
              <a:rPr lang="tr-TR" smtClean="0"/>
              <a:t>alert("saat 16 veya aşağıda"</a:t>
            </a:r>
            <a:endParaRPr lang="tr-TR"/>
          </a:p>
          <a:p>
            <a:r>
              <a:rPr lang="tr-TR" smtClean="0"/>
              <a:t>}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91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Yazılımda Dün</a:t>
            </a:r>
            <a:endParaRPr lang="tr-TR"/>
          </a:p>
        </p:txBody>
      </p:sp>
      <p:pic>
        <p:nvPicPr>
          <p:cNvPr id="2050" name="Picture 2" descr="ESKİ VE YENİ BİLGİSAYAR ARASINDAKİ FARK VE BENZERLİKLER NELERDİR? -  Eodev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151856"/>
            <a:ext cx="65246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86498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Swıtch</a:t>
            </a:r>
            <a:r>
              <a:rPr lang="tr-TR" dirty="0"/>
              <a:t> 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9200"/>
            <a:ext cx="9905999" cy="45720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switch (new 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  case 0:</a:t>
            </a:r>
            <a:br>
              <a:rPr lang="en-US" dirty="0"/>
            </a:br>
            <a:r>
              <a:rPr lang="en-US" dirty="0"/>
              <a:t>    day =</a:t>
            </a:r>
            <a:r>
              <a:rPr lang="en-US"/>
              <a:t> </a:t>
            </a:r>
            <a:r>
              <a:rPr lang="en-US" smtClean="0"/>
              <a:t>"Sunday";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 case 1:</a:t>
            </a:r>
            <a:br>
              <a:rPr lang="en-US" dirty="0"/>
            </a:br>
            <a:r>
              <a:rPr lang="en-US" dirty="0"/>
              <a:t>    day =</a:t>
            </a:r>
            <a:r>
              <a:rPr lang="en-US"/>
              <a:t> </a:t>
            </a:r>
            <a:r>
              <a:rPr lang="en-US" smtClean="0"/>
              <a:t>"Monday";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 case 2:</a:t>
            </a:r>
            <a:br>
              <a:rPr lang="en-US" dirty="0"/>
            </a:br>
            <a:r>
              <a:rPr lang="en-US" dirty="0"/>
              <a:t>     day =</a:t>
            </a:r>
            <a:r>
              <a:rPr lang="en-US"/>
              <a:t> </a:t>
            </a:r>
            <a:r>
              <a:rPr lang="en-US" smtClean="0"/>
              <a:t>"Tuesday";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 case 3:</a:t>
            </a:r>
            <a:br>
              <a:rPr lang="en-US" dirty="0"/>
            </a:br>
            <a:r>
              <a:rPr lang="en-US" dirty="0"/>
              <a:t>    day =</a:t>
            </a:r>
            <a:r>
              <a:rPr lang="en-US"/>
              <a:t> </a:t>
            </a:r>
            <a:r>
              <a:rPr lang="en-US" smtClean="0"/>
              <a:t>"Wednesday";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 case 4:</a:t>
            </a:r>
            <a:br>
              <a:rPr lang="en-US" dirty="0"/>
            </a:br>
            <a:r>
              <a:rPr lang="en-US" dirty="0"/>
              <a:t>    day =</a:t>
            </a:r>
            <a:r>
              <a:rPr lang="en-US"/>
              <a:t> </a:t>
            </a:r>
            <a:r>
              <a:rPr lang="en-US" smtClean="0"/>
              <a:t>"Thursday";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 case 5:</a:t>
            </a:r>
            <a:br>
              <a:rPr lang="en-US" dirty="0"/>
            </a:br>
            <a:r>
              <a:rPr lang="en-US" dirty="0"/>
              <a:t>    day =</a:t>
            </a:r>
            <a:r>
              <a:rPr lang="en-US"/>
              <a:t> </a:t>
            </a:r>
            <a:r>
              <a:rPr lang="en-US" smtClean="0"/>
              <a:t>"Friday";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 case 6:</a:t>
            </a:r>
            <a:br>
              <a:rPr lang="en-US" dirty="0"/>
            </a:br>
            <a:r>
              <a:rPr lang="en-US" dirty="0"/>
              <a:t>    day =</a:t>
            </a:r>
            <a:r>
              <a:rPr lang="en-US"/>
              <a:t> </a:t>
            </a:r>
            <a:r>
              <a:rPr lang="en-US" smtClean="0"/>
              <a:t>"Saturday";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580D79E-702A-4AF5-93EF-BBEB456BD2DD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2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8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1.dereceden 2 bilinmeyenli denklem</a:t>
            </a:r>
            <a:br>
              <a:rPr lang="tr-TR" smtClean="0"/>
            </a:b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/>
              <a:t>//Örnek-1</a:t>
            </a:r>
          </a:p>
          <a:p>
            <a:r>
              <a:rPr lang="tr-TR"/>
              <a:t>//y=3x+4k ==&gt; 1.dereceden 2 bilinmyenli denklem</a:t>
            </a:r>
          </a:p>
          <a:p>
            <a:r>
              <a:rPr lang="tr-TR"/>
              <a:t>//Kullanıcı tarafından alınan x ve k değerlerini hesaplayan algoritma yazınız ?</a:t>
            </a:r>
          </a:p>
          <a:p>
            <a:endParaRPr lang="tr-TR" smtClean="0"/>
          </a:p>
          <a:p>
            <a:endParaRPr lang="tr-TR"/>
          </a:p>
          <a:p>
            <a:r>
              <a:rPr lang="tr-TR" smtClean="0"/>
              <a:t>Çözüm:</a:t>
            </a:r>
          </a:p>
          <a:p>
            <a:r>
              <a:rPr lang="tr-TR"/>
              <a:t>var x= Number(prompt("lütfen x değerinii giriniz"));</a:t>
            </a:r>
          </a:p>
          <a:p>
            <a:r>
              <a:rPr lang="tr-TR"/>
              <a:t>var k= Number(prompt("lütfen k değerinii giriniz"));</a:t>
            </a:r>
          </a:p>
          <a:p>
            <a:endParaRPr lang="tr-TR"/>
          </a:p>
          <a:p>
            <a:r>
              <a:rPr lang="tr-TR"/>
              <a:t>var result= birinciDerecedenDenklem(x,k);</a:t>
            </a:r>
          </a:p>
          <a:p>
            <a:r>
              <a:rPr lang="tr-TR"/>
              <a:t>document.write(result);</a:t>
            </a:r>
          </a:p>
          <a:p>
            <a:endParaRPr lang="tr-TR"/>
          </a:p>
          <a:p>
            <a:r>
              <a:rPr lang="tr-TR"/>
              <a:t>function birinciDerecedenDenklem(x,k){</a:t>
            </a:r>
          </a:p>
          <a:p>
            <a:r>
              <a:rPr lang="tr-TR"/>
              <a:t>  return 3*x+4*k;</a:t>
            </a:r>
          </a:p>
          <a:p>
            <a:r>
              <a:rPr lang="tr-TR"/>
              <a:t>}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0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örnek-2</a:t>
            </a:r>
            <a:br>
              <a:rPr lang="tr-TR" smtClean="0"/>
            </a:b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/>
              <a:t>//örnek-2</a:t>
            </a:r>
          </a:p>
          <a:p>
            <a:r>
              <a:rPr lang="tr-TR"/>
              <a:t>//Kullanıcı tarafından alınan dereceyi  Fahrenhayta çeviren algoritma yapalım.</a:t>
            </a:r>
          </a:p>
          <a:p>
            <a:r>
              <a:rPr lang="tr-TR"/>
              <a:t>//var derece= Number(prompt("lütfen derece değerini giriniz"));</a:t>
            </a:r>
          </a:p>
          <a:p>
            <a:r>
              <a:rPr lang="tr-TR"/>
              <a:t/>
            </a:r>
            <a:br>
              <a:rPr lang="tr-TR"/>
            </a:br>
            <a:r>
              <a:rPr lang="tr-TR"/>
              <a:t>//var result= derecedenFahranhayta(derece);</a:t>
            </a:r>
          </a:p>
          <a:p>
            <a:r>
              <a:rPr lang="tr-TR"/>
              <a:t>////document.write(result);</a:t>
            </a:r>
          </a:p>
          <a:p>
            <a:r>
              <a:rPr lang="tr-TR"/>
              <a:t/>
            </a:r>
            <a:br>
              <a:rPr lang="tr-TR"/>
            </a:br>
            <a:r>
              <a:rPr lang="tr-TR"/>
              <a:t>//function derecedenFahranhayta(x){</a:t>
            </a:r>
          </a:p>
          <a:p>
            <a:r>
              <a:rPr lang="tr-TR"/>
              <a:t>  //return (x*9/5)+32</a:t>
            </a:r>
          </a:p>
          <a:p>
            <a:r>
              <a:rPr lang="tr-TR"/>
              <a:t>//}</a:t>
            </a:r>
          </a:p>
          <a:p>
            <a:r>
              <a:rPr lang="tr-TR"/>
              <a:t/>
            </a:r>
            <a:br>
              <a:rPr lang="tr-TR"/>
            </a:br>
            <a:r>
              <a:rPr lang="tr-TR"/>
              <a:t>// (derece*9/5)+32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5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örnek 5 negatif pozitif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var value= -4;</a:t>
            </a:r>
          </a:p>
          <a:p>
            <a:r>
              <a:rPr lang="tr-TR"/>
              <a:t>if(value&lt;0){</a:t>
            </a:r>
          </a:p>
          <a:p>
            <a:r>
              <a:rPr lang="tr-TR"/>
              <a:t>  document.write(value+" sayısı negatif");</a:t>
            </a:r>
          </a:p>
          <a:p>
            <a:r>
              <a:rPr lang="tr-TR"/>
              <a:t>}else{</a:t>
            </a:r>
          </a:p>
          <a:p>
            <a:r>
              <a:rPr lang="tr-TR"/>
              <a:t>  document.write(value+" sayısı pozitif");</a:t>
            </a:r>
          </a:p>
          <a:p>
            <a:r>
              <a:rPr lang="tr-TR"/>
              <a:t>}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21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örnek-6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// örnek5: Not aşağıdaki her bir yapı function olması gerekiyor.</a:t>
            </a:r>
          </a:p>
          <a:p>
            <a:r>
              <a:rPr lang="tr-TR"/>
              <a:t>//1 sayısından kullanıcının girdiğini sayıya kadar olan sayılardan;</a:t>
            </a:r>
          </a:p>
          <a:p>
            <a:r>
              <a:rPr lang="tr-TR"/>
              <a:t>//kaçtane sayı var</a:t>
            </a:r>
          </a:p>
          <a:p>
            <a:r>
              <a:rPr lang="tr-TR"/>
              <a:t>//bu sayılardan kaç tane tek sayı var</a:t>
            </a:r>
          </a:p>
          <a:p>
            <a:r>
              <a:rPr lang="tr-TR"/>
              <a:t>//bu sayılardan kaç tane çift sayı var</a:t>
            </a:r>
          </a:p>
          <a:p>
            <a:r>
              <a:rPr lang="tr-TR"/>
              <a:t>//bu sayıların toplamı</a:t>
            </a:r>
          </a:p>
          <a:p>
            <a:r>
              <a:rPr lang="tr-TR"/>
              <a:t>//bu sayıların ortalaması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VKİ örneği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9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Register validation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13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SIKLIKLA SORULAN SORULAR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Yazılıma nereden başlamalıyım ?</a:t>
            </a:r>
          </a:p>
          <a:p>
            <a:r>
              <a:rPr lang="tr-TR" smtClean="0"/>
              <a:t>Sadece Bilgisayar Müh ve/veya yazılım mühendisi mi yazılım yapabilir ?</a:t>
            </a:r>
          </a:p>
          <a:p>
            <a:r>
              <a:rPr lang="tr-TR" smtClean="0"/>
              <a:t>Freelancer işler yapabilir miyim ? </a:t>
            </a:r>
          </a:p>
          <a:p>
            <a:r>
              <a:rPr lang="tr-TR" smtClean="0"/>
              <a:t>Yazılım kaç alanda oluşuyor ?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97" y="3211829"/>
            <a:ext cx="3642360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Teşekkürler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Dinlediğiniz için Teşekkür ederiz. iyi günler dileriz.</a:t>
            </a:r>
          </a:p>
          <a:p>
            <a:r>
              <a:rPr lang="tr-TR" smtClean="0"/>
              <a:t>22  </a:t>
            </a:r>
            <a:r>
              <a:rPr lang="tr-TR" smtClean="0"/>
              <a:t>Aralık 2021  Haziran 2021 Sormak istedikleriniz olursa </a:t>
            </a:r>
          </a:p>
          <a:p>
            <a:endParaRPr lang="tr-TR" smtClean="0"/>
          </a:p>
          <a:p>
            <a:r>
              <a:rPr lang="tr-TR" smtClean="0"/>
              <a:t>Github Linki: </a:t>
            </a:r>
            <a:endParaRPr lang="tr-TR"/>
          </a:p>
          <a:p>
            <a:endParaRPr lang="tr-TR" smtClean="0"/>
          </a:p>
          <a:p>
            <a:r>
              <a:rPr lang="tr-TR" smtClean="0"/>
              <a:t>Ecodation ileşim:  </a:t>
            </a:r>
            <a:r>
              <a:rPr lang="tr-TR" smtClean="0">
                <a:hlinkClick r:id="rId2"/>
              </a:rPr>
              <a:t>info@ecodation.com</a:t>
            </a:r>
            <a:endParaRPr lang="tr-TR" smtClean="0"/>
          </a:p>
          <a:p>
            <a:r>
              <a:rPr lang="tr-TR" smtClean="0"/>
              <a:t>Hamit Mızrak: </a:t>
            </a:r>
            <a:r>
              <a:rPr lang="tr-TR" smtClean="0">
                <a:solidFill>
                  <a:srgbClr val="0070C0"/>
                </a:solidFill>
              </a:rPr>
              <a:t>hamitmizrak@gmail.com</a:t>
            </a:r>
            <a:endParaRPr lang="tr-T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Şimdilerde Kuantom bilgisayarlar</a:t>
            </a:r>
            <a:endParaRPr lang="tr-TR"/>
          </a:p>
        </p:txBody>
      </p:sp>
      <p:pic>
        <p:nvPicPr>
          <p:cNvPr id="1026" name="Picture 2" descr="Google&amp;#39;dan büyük atılım: Kuantum bilgisayardaki en büyük kimyasal  canlandırma gerçekleştirildi | Independent Türkç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78" y="1972108"/>
            <a:ext cx="6095539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Bilgisayar Tarihi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effectLst/>
              </a:rPr>
              <a:t>ABD Ordusu tarafından geliştirilen ENIAC (1946), onluk sayı tabanına dayalı olup </a:t>
            </a:r>
            <a:r>
              <a:rPr lang="tr-TR" b="1">
                <a:effectLst/>
              </a:rPr>
              <a:t>ilk</a:t>
            </a:r>
            <a:r>
              <a:rPr lang="tr-TR">
                <a:effectLst/>
              </a:rPr>
              <a:t> genel kullanım amaçlı elektronik </a:t>
            </a:r>
            <a:r>
              <a:rPr lang="tr-TR" b="1">
                <a:effectLst/>
              </a:rPr>
              <a:t>bilgisayar</a:t>
            </a:r>
            <a:r>
              <a:rPr lang="tr-TR">
                <a:effectLst/>
              </a:rPr>
              <a:t> unvanına sahiptir.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0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ilk Bilgisayar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effectLst/>
              </a:rPr>
              <a:t>ABD ordusu için geliştirilen </a:t>
            </a:r>
            <a:r>
              <a:rPr lang="tr-TR" b="1">
                <a:effectLst/>
              </a:rPr>
              <a:t>ilk</a:t>
            </a:r>
            <a:r>
              <a:rPr lang="tr-TR">
                <a:effectLst/>
              </a:rPr>
              <a:t> ENIAC 30 ton ağırlığında, 167 metrekare </a:t>
            </a:r>
            <a:r>
              <a:rPr lang="tr-TR" smtClean="0">
                <a:effectLst/>
              </a:rPr>
              <a:t>hacminde</a:t>
            </a:r>
          </a:p>
          <a:p>
            <a:endParaRPr lang="tr-TR">
              <a:effectLst/>
            </a:endParaRPr>
          </a:p>
          <a:p>
            <a:r>
              <a:rPr lang="tr-TR" u="sng">
                <a:effectLst/>
                <a:hlinkClick r:id="rId2"/>
              </a:rPr>
              <a:t>İlk bilgisayar 65 yaşında | NTV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67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t">
  <a:themeElements>
    <a:clrScheme name="Tablet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Tablet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ble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1286</TotalTime>
  <Words>1462</Words>
  <Application>Microsoft Office PowerPoint</Application>
  <PresentationFormat>Geniş ekran</PresentationFormat>
  <Paragraphs>462</Paragraphs>
  <Slides>69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69</vt:i4>
      </vt:variant>
    </vt:vector>
  </HeadingPairs>
  <TitlesOfParts>
    <vt:vector size="75" baseType="lpstr">
      <vt:lpstr>Arial</vt:lpstr>
      <vt:lpstr>Calisto MT</vt:lpstr>
      <vt:lpstr>Trebuchet MS</vt:lpstr>
      <vt:lpstr>Wingdings</vt:lpstr>
      <vt:lpstr>Wingdings 2</vt:lpstr>
      <vt:lpstr>Tablet</vt:lpstr>
      <vt:lpstr>BEYKENT ÜNİVERSİTESİ WEBİNAR SÖYLEYİŞİMİZE HOŞGELDİNİZ.</vt:lpstr>
      <vt:lpstr>Ben Kimim </vt:lpstr>
      <vt:lpstr>Yazılımda en çok hangi alanda kendimi geliştirmeliyim ?</vt:lpstr>
      <vt:lpstr>En çok hangi alanda kendimi geliştirmeliyim ???</vt:lpstr>
      <vt:lpstr>Yazılım</vt:lpstr>
      <vt:lpstr>Yazılımda Dün</vt:lpstr>
      <vt:lpstr>Şimdilerde Kuantom bilgisayarlar</vt:lpstr>
      <vt:lpstr>Bilgisayar Tarihi</vt:lpstr>
      <vt:lpstr>ilk Bilgisayar</vt:lpstr>
      <vt:lpstr>Yazılım Tarihi</vt:lpstr>
      <vt:lpstr>Yazılımda Gelecek</vt:lpstr>
      <vt:lpstr>En popüler meslekler</vt:lpstr>
      <vt:lpstr>Gelecek için neler yapmalıyım ???</vt:lpstr>
      <vt:lpstr>Yazılımda gelecek için neler yapmalıyım ?</vt:lpstr>
      <vt:lpstr>Gelecekte bizi neler bekliyor ?</vt:lpstr>
      <vt:lpstr>Bölüm dışındayım yazılımcı olabilir miyim ???</vt:lpstr>
      <vt:lpstr>Kendimi hangi alanda geliştireceğim.</vt:lpstr>
      <vt:lpstr>            Hangi dili , framework'u öğrenmeliyim.</vt:lpstr>
      <vt:lpstr>YAZILIMDA GELECEK</vt:lpstr>
      <vt:lpstr>FRONT-END</vt:lpstr>
      <vt:lpstr>HTML5</vt:lpstr>
      <vt:lpstr>CSS3</vt:lpstr>
      <vt:lpstr>JS</vt:lpstr>
      <vt:lpstr>JQUERY</vt:lpstr>
      <vt:lpstr>BOOTSTRAP</vt:lpstr>
      <vt:lpstr>RESPONSİVE DESİGN</vt:lpstr>
      <vt:lpstr>        Git Nedir?  -   GitHub nedir ?</vt:lpstr>
      <vt:lpstr> UYGULAMA-1 FRONT-END</vt:lpstr>
      <vt:lpstr>JAVA VE TEKNOLOJİLERİ</vt:lpstr>
      <vt:lpstr>SERVLET</vt:lpstr>
      <vt:lpstr>JSP</vt:lpstr>
      <vt:lpstr>JSF</vt:lpstr>
      <vt:lpstr>MVC</vt:lpstr>
      <vt:lpstr>SPRING</vt:lpstr>
      <vt:lpstr>SERVİSLER</vt:lpstr>
      <vt:lpstr>JAVA   KODLAMA   IDE</vt:lpstr>
      <vt:lpstr>Başlıklar (h1..H6)</vt:lpstr>
      <vt:lpstr>Paragraf etiketi (html5)</vt:lpstr>
      <vt:lpstr>Format etiketleri (html5)</vt:lpstr>
      <vt:lpstr>FORM-1</vt:lpstr>
      <vt:lpstr>FORM ÖDEV-6</vt:lpstr>
      <vt:lpstr>            JAVASCRIPT java full stack developer           Hamit Mızrak</vt:lpstr>
      <vt:lpstr>JAVASCRİPT NEDIR?</vt:lpstr>
      <vt:lpstr>JavaScript</vt:lpstr>
      <vt:lpstr>JAVASCRİPT</vt:lpstr>
      <vt:lpstr>JAVASCRİPT lıbrary -Frameworks </vt:lpstr>
      <vt:lpstr>Desteklenen Browser</vt:lpstr>
      <vt:lpstr>JAVASCRİPT SERVER SIDE-CLIENT SIDE</vt:lpstr>
      <vt:lpstr>Yorumlama (Comment)</vt:lpstr>
      <vt:lpstr>JAVASCRİPT OPERATÖRLER</vt:lpstr>
      <vt:lpstr>JAVASCRİPT KULLANICI BİLGİ </vt:lpstr>
      <vt:lpstr>JavaScript Math Object </vt:lpstr>
      <vt:lpstr>Strings METHODS</vt:lpstr>
      <vt:lpstr>NumberKelimeyi sayıya çevir</vt:lpstr>
      <vt:lpstr>String  Sayısı Kelimeye  çevir</vt:lpstr>
      <vt:lpstr>NUMBER</vt:lpstr>
      <vt:lpstr>Function</vt:lpstr>
      <vt:lpstr>JAVASCRİPT  - IF ELSE (ternary contıons)        - IF - ELSE IF – ELSE IF-ELSE_IF  ELSE    (CONDITIONS) switch()</vt:lpstr>
      <vt:lpstr>PowerPoint Sunusu</vt:lpstr>
      <vt:lpstr>Swıtch Örnek</vt:lpstr>
      <vt:lpstr>PowerPoint Sunusu</vt:lpstr>
      <vt:lpstr>1.dereceden 2 bilinmeyenli denklem </vt:lpstr>
      <vt:lpstr>örnek-2 </vt:lpstr>
      <vt:lpstr>örnek 5 negatif pozitif</vt:lpstr>
      <vt:lpstr>örnek-6</vt:lpstr>
      <vt:lpstr>VKİ örneği</vt:lpstr>
      <vt:lpstr>Register validation</vt:lpstr>
      <vt:lpstr>SIKLIKLA SORULAN SORULAR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WEBİNAR SÖYLEYİŞİ</dc:title>
  <dc:creator>Microsoft hesabı</dc:creator>
  <cp:lastModifiedBy>Microsoft hesabı</cp:lastModifiedBy>
  <cp:revision>189</cp:revision>
  <dcterms:created xsi:type="dcterms:W3CDTF">2020-12-03T09:33:55Z</dcterms:created>
  <dcterms:modified xsi:type="dcterms:W3CDTF">2021-12-22T17:00:17Z</dcterms:modified>
</cp:coreProperties>
</file>