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9" r:id="rId5"/>
    <p:sldId id="261" r:id="rId6"/>
    <p:sldId id="262" r:id="rId7"/>
    <p:sldId id="258" r:id="rId8"/>
    <p:sldId id="265" r:id="rId9"/>
    <p:sldId id="266" r:id="rId10"/>
    <p:sldId id="267" r:id="rId11"/>
    <p:sldId id="259" r:id="rId12"/>
    <p:sldId id="270"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ma hakan" initials="sh" lastIdx="1" clrIdx="0">
    <p:extLst>
      <p:ext uri="{19B8F6BF-5375-455C-9EA6-DF929625EA0E}">
        <p15:presenceInfo xmlns:p15="http://schemas.microsoft.com/office/powerpoint/2012/main" userId="seyma hak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3" autoAdjust="0"/>
    <p:restoredTop sz="94660"/>
  </p:normalViewPr>
  <p:slideViewPr>
    <p:cSldViewPr snapToGrid="0">
      <p:cViewPr varScale="1">
        <p:scale>
          <a:sx n="86" d="100"/>
          <a:sy n="86"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271907-099E-4797-A545-834B3EC3BF0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698DF11-C84E-4C7D-9201-5C8A637C0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924A2C9-5F96-4BB8-941F-5311BEE91F70}"/>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5" name="Alt Bilgi Yer Tutucusu 4">
            <a:extLst>
              <a:ext uri="{FF2B5EF4-FFF2-40B4-BE49-F238E27FC236}">
                <a16:creationId xmlns:a16="http://schemas.microsoft.com/office/drawing/2014/main" id="{D3D7FA67-1D3E-453D-A469-72F589772CD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D528E8-2535-4630-9644-787AF2C14E38}"/>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183208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EB4921-CFF1-4D3C-9A40-B31CF27F3EF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EA6FDD5-792C-4E7C-BC95-1365706CCA7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852A30-FE1A-4B54-9A9A-CD2AEDF45C91}"/>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5" name="Alt Bilgi Yer Tutucusu 4">
            <a:extLst>
              <a:ext uri="{FF2B5EF4-FFF2-40B4-BE49-F238E27FC236}">
                <a16:creationId xmlns:a16="http://schemas.microsoft.com/office/drawing/2014/main" id="{131782A7-AA15-4388-B7FB-248677FC1D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8B32C2C-EC59-4B08-9FEF-78E019B8D1E4}"/>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229360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5E3E262-13CB-457B-94F0-E9CDD22D784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C3D9F6D-987A-4A64-9013-99F657656A7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1E82C45-D820-4FAA-902B-6A6DCBAAC5D9}"/>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5" name="Alt Bilgi Yer Tutucusu 4">
            <a:extLst>
              <a:ext uri="{FF2B5EF4-FFF2-40B4-BE49-F238E27FC236}">
                <a16:creationId xmlns:a16="http://schemas.microsoft.com/office/drawing/2014/main" id="{36FCE329-BD7D-4465-8421-39DF5CB39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9628EDA-EA5C-4F6F-A412-77BE9A9ABD87}"/>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75105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9009D-2398-4128-8306-5F1C373B1A1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7173D72-D10D-4B4A-BFAE-E835BE9E3CB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5E9DFE-93B0-4A2E-AEF2-CDB527462F02}"/>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5" name="Alt Bilgi Yer Tutucusu 4">
            <a:extLst>
              <a:ext uri="{FF2B5EF4-FFF2-40B4-BE49-F238E27FC236}">
                <a16:creationId xmlns:a16="http://schemas.microsoft.com/office/drawing/2014/main" id="{AE69B7B5-23C2-4844-A57A-E9C954141F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84A7D3D-F276-4A1D-BCC6-CA38FB7A9509}"/>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66285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C3311-5641-4266-AC5D-2626C6BE14C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F4F0DDA-D28A-4264-A6A1-AD94D955D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4C45A6E-DBB3-44D2-B97D-5A4B710B0745}"/>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5" name="Alt Bilgi Yer Tutucusu 4">
            <a:extLst>
              <a:ext uri="{FF2B5EF4-FFF2-40B4-BE49-F238E27FC236}">
                <a16:creationId xmlns:a16="http://schemas.microsoft.com/office/drawing/2014/main" id="{65A530D8-E508-4ED8-B044-FD869358E70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5FE70B5-D9BE-4D47-B739-1FBB00DD8469}"/>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107062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9AD95-ACD8-44CA-A4D6-1066F86546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F6AAC10-C443-443A-A95F-B51ECE41F41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E8CB302-4C23-4D52-8A76-0F69881FA9F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629785F-F1CA-4DDD-A59B-3224F9F3FC3C}"/>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6" name="Alt Bilgi Yer Tutucusu 5">
            <a:extLst>
              <a:ext uri="{FF2B5EF4-FFF2-40B4-BE49-F238E27FC236}">
                <a16:creationId xmlns:a16="http://schemas.microsoft.com/office/drawing/2014/main" id="{6DFA0422-4E62-4022-B741-29F6585520E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3ADBDE3-E714-48CA-A8C8-C564F1FDB032}"/>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305073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D89E6-06D9-4A5B-9CB6-F8DDF6364E2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D69D567-F461-4AE3-A67E-C8190EEFB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C4027A7-B8F4-480C-AF42-6BF7F715D98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39DEF70-58D1-47FF-8C0A-61E28AF0C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02E52DB-C0E9-4B49-B985-A43F6538D81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71C49B4-C5E8-4494-A96A-3ACBFFF207C8}"/>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8" name="Alt Bilgi Yer Tutucusu 7">
            <a:extLst>
              <a:ext uri="{FF2B5EF4-FFF2-40B4-BE49-F238E27FC236}">
                <a16:creationId xmlns:a16="http://schemas.microsoft.com/office/drawing/2014/main" id="{D39541D3-C208-486C-B3CB-BA814DFD939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B51E9F1-2494-41AB-83EC-E72101B9D819}"/>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137567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7751DE-C1FA-4EFC-A00F-FE886F3BB6F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433BDF2-09E7-45EF-B2F6-D140EAE63C04}"/>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4" name="Alt Bilgi Yer Tutucusu 3">
            <a:extLst>
              <a:ext uri="{FF2B5EF4-FFF2-40B4-BE49-F238E27FC236}">
                <a16:creationId xmlns:a16="http://schemas.microsoft.com/office/drawing/2014/main" id="{F3668D60-0472-4A4A-B930-F69C12F1DD6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908AF23-3BF2-4405-852D-02E093514E44}"/>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1103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C204270-216F-46BE-A552-CFBE7EEBAE44}"/>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3" name="Alt Bilgi Yer Tutucusu 2">
            <a:extLst>
              <a:ext uri="{FF2B5EF4-FFF2-40B4-BE49-F238E27FC236}">
                <a16:creationId xmlns:a16="http://schemas.microsoft.com/office/drawing/2014/main" id="{81E66958-B963-43BA-94E8-76E6AA0108E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F4D6EC1-919E-4414-90C0-BBF5F922C450}"/>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382376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44398E-1D46-46C3-B8C4-2C60BD89284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8AD6A6C-0368-4DD2-9343-150185B78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2E925BE-34DF-4CB4-A942-515E3C8F2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35BA775-4666-4B50-BA4D-2E664D5D7E17}"/>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6" name="Alt Bilgi Yer Tutucusu 5">
            <a:extLst>
              <a:ext uri="{FF2B5EF4-FFF2-40B4-BE49-F238E27FC236}">
                <a16:creationId xmlns:a16="http://schemas.microsoft.com/office/drawing/2014/main" id="{0E0C71F5-EAA7-498D-8D62-F8069E4B529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F0195D5-3E8A-43B9-9ED1-600EF7592A63}"/>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1479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69E33D-44D0-484E-BD07-83DAFEDF980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646B4D5-FA16-43B0-A600-2F8D24FD3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DC5C989-26B8-47C7-A2F5-1D353C7EA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7258E3-212D-4726-BCEF-B6A0C8C6F16E}"/>
              </a:ext>
            </a:extLst>
          </p:cNvPr>
          <p:cNvSpPr>
            <a:spLocks noGrp="1"/>
          </p:cNvSpPr>
          <p:nvPr>
            <p:ph type="dt" sz="half" idx="10"/>
          </p:nvPr>
        </p:nvSpPr>
        <p:spPr/>
        <p:txBody>
          <a:bodyPr/>
          <a:lstStyle/>
          <a:p>
            <a:fld id="{6BB522AF-FD63-41B5-AEFA-48C5DA8F4095}" type="datetimeFigureOut">
              <a:rPr lang="tr-TR" smtClean="0"/>
              <a:t>2.04.2021</a:t>
            </a:fld>
            <a:endParaRPr lang="tr-TR"/>
          </a:p>
        </p:txBody>
      </p:sp>
      <p:sp>
        <p:nvSpPr>
          <p:cNvPr id="6" name="Alt Bilgi Yer Tutucusu 5">
            <a:extLst>
              <a:ext uri="{FF2B5EF4-FFF2-40B4-BE49-F238E27FC236}">
                <a16:creationId xmlns:a16="http://schemas.microsoft.com/office/drawing/2014/main" id="{F2ACF9FB-3A2D-42D4-ADD7-FEBFCBE216E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E2D6D66-4F2F-40D6-9F57-423C343E8FFE}"/>
              </a:ext>
            </a:extLst>
          </p:cNvPr>
          <p:cNvSpPr>
            <a:spLocks noGrp="1"/>
          </p:cNvSpPr>
          <p:nvPr>
            <p:ph type="sldNum" sz="quarter" idx="12"/>
          </p:nvPr>
        </p:nvSpPr>
        <p:spPr/>
        <p:txBody>
          <a:bodyPr/>
          <a:lstStyle/>
          <a:p>
            <a:fld id="{648A380E-3A89-4DB8-9839-CB8992B88F48}" type="slidenum">
              <a:rPr lang="tr-TR" smtClean="0"/>
              <a:t>‹#›</a:t>
            </a:fld>
            <a:endParaRPr lang="tr-TR"/>
          </a:p>
        </p:txBody>
      </p:sp>
    </p:spTree>
    <p:extLst>
      <p:ext uri="{BB962C8B-B14F-4D97-AF65-F5344CB8AC3E}">
        <p14:creationId xmlns:p14="http://schemas.microsoft.com/office/powerpoint/2010/main" val="79864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1EB77A6-42AE-4485-B44D-27A0DBD39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B397334-0C6D-435C-9244-3BDFFB1DA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B9E5366-E229-4DBF-A223-08B228F18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522AF-FD63-41B5-AEFA-48C5DA8F4095}" type="datetimeFigureOut">
              <a:rPr lang="tr-TR" smtClean="0"/>
              <a:t>2.04.2021</a:t>
            </a:fld>
            <a:endParaRPr lang="tr-TR"/>
          </a:p>
        </p:txBody>
      </p:sp>
      <p:sp>
        <p:nvSpPr>
          <p:cNvPr id="5" name="Alt Bilgi Yer Tutucusu 4">
            <a:extLst>
              <a:ext uri="{FF2B5EF4-FFF2-40B4-BE49-F238E27FC236}">
                <a16:creationId xmlns:a16="http://schemas.microsoft.com/office/drawing/2014/main" id="{56F1D2B7-A362-4E1A-8BFE-E413A150D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621A11F-5AEE-4AAA-A03A-6A6850C98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380E-3A89-4DB8-9839-CB8992B88F48}" type="slidenum">
              <a:rPr lang="tr-TR" smtClean="0"/>
              <a:t>‹#›</a:t>
            </a:fld>
            <a:endParaRPr lang="tr-TR"/>
          </a:p>
        </p:txBody>
      </p:sp>
    </p:spTree>
    <p:extLst>
      <p:ext uri="{BB962C8B-B14F-4D97-AF65-F5344CB8AC3E}">
        <p14:creationId xmlns:p14="http://schemas.microsoft.com/office/powerpoint/2010/main" val="128410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kurumsaljava.com/2009/11/17/dry/" TargetMode="External"/><Relationship Id="rId2" Type="http://schemas.openxmlformats.org/officeDocument/2006/relationships/hyperlink" Target="http://www.kurumsaljava.com/2009/11/17/kiss/" TargetMode="External"/><Relationship Id="rId1" Type="http://schemas.openxmlformats.org/officeDocument/2006/relationships/slideLayout" Target="../slideLayouts/slideLayout2.xml"/><Relationship Id="rId6" Type="http://schemas.openxmlformats.org/officeDocument/2006/relationships/hyperlink" Target="https://blog.finartz.com/agile-scrum-nedir-scrum-nas%C4%B1l-uygulan%C4%B1r-b6b2b216e6b7" TargetMode="External"/><Relationship Id="rId5" Type="http://schemas.openxmlformats.org/officeDocument/2006/relationships/hyperlink" Target="https://blog.kmk.net.tr/clean-code-nedir" TargetMode="External"/><Relationship Id="rId4" Type="http://schemas.openxmlformats.org/officeDocument/2006/relationships/hyperlink" Target="https://gokhana.medium.com/solid-nedir-solid-yaz%C4%B1l%C4%B1m-prensipleri-nelerdir-40fb9450408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EBE214-8D7B-4809-88A8-461F789B076D}"/>
              </a:ext>
            </a:extLst>
          </p:cNvPr>
          <p:cNvSpPr>
            <a:spLocks noGrp="1"/>
          </p:cNvSpPr>
          <p:nvPr>
            <p:ph type="ctrTitle"/>
          </p:nvPr>
        </p:nvSpPr>
        <p:spPr>
          <a:xfrm>
            <a:off x="2858609" y="608121"/>
            <a:ext cx="6498455" cy="2901842"/>
          </a:xfrm>
        </p:spPr>
        <p:txBody>
          <a:bodyPr>
            <a:normAutofit fontScale="90000"/>
          </a:bodyPr>
          <a:lstStyle/>
          <a:p>
            <a:r>
              <a:rPr lang="tr-TR" sz="7300" dirty="0">
                <a:solidFill>
                  <a:schemeClr val="accent2"/>
                </a:solidFill>
              </a:rPr>
              <a:t>JAVA </a:t>
            </a:r>
            <a:br>
              <a:rPr lang="tr-TR" sz="7300" dirty="0">
                <a:solidFill>
                  <a:schemeClr val="accent2"/>
                </a:solidFill>
              </a:rPr>
            </a:br>
            <a:r>
              <a:rPr lang="tr-TR" sz="7300" dirty="0">
                <a:solidFill>
                  <a:schemeClr val="accent2"/>
                </a:solidFill>
              </a:rPr>
              <a:t> 8.GRUP</a:t>
            </a:r>
            <a:br>
              <a:rPr lang="tr-TR" dirty="0"/>
            </a:br>
            <a:endParaRPr lang="tr-TR" dirty="0"/>
          </a:p>
        </p:txBody>
      </p:sp>
      <p:sp>
        <p:nvSpPr>
          <p:cNvPr id="3" name="Alt Başlık 2">
            <a:extLst>
              <a:ext uri="{FF2B5EF4-FFF2-40B4-BE49-F238E27FC236}">
                <a16:creationId xmlns:a16="http://schemas.microsoft.com/office/drawing/2014/main" id="{A671967E-7AF5-47E6-8596-DD02088014F5}"/>
              </a:ext>
            </a:extLst>
          </p:cNvPr>
          <p:cNvSpPr>
            <a:spLocks noGrp="1"/>
          </p:cNvSpPr>
          <p:nvPr>
            <p:ph type="subTitle" idx="1"/>
          </p:nvPr>
        </p:nvSpPr>
        <p:spPr>
          <a:xfrm>
            <a:off x="1524000" y="4119238"/>
            <a:ext cx="9144000" cy="2130641"/>
          </a:xfrm>
        </p:spPr>
        <p:txBody>
          <a:bodyPr/>
          <a:lstStyle/>
          <a:p>
            <a:r>
              <a:rPr lang="tr-TR" dirty="0"/>
              <a:t> 2 NİSAN </a:t>
            </a:r>
          </a:p>
          <a:p>
            <a:r>
              <a:rPr lang="tr-TR" dirty="0"/>
              <a:t>Şeyma HAKAN</a:t>
            </a:r>
          </a:p>
        </p:txBody>
      </p:sp>
    </p:spTree>
    <p:extLst>
      <p:ext uri="{BB962C8B-B14F-4D97-AF65-F5344CB8AC3E}">
        <p14:creationId xmlns:p14="http://schemas.microsoft.com/office/powerpoint/2010/main" val="13181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7466A-2E50-4C72-88A8-91649C7AE66D}"/>
              </a:ext>
            </a:extLst>
          </p:cNvPr>
          <p:cNvSpPr>
            <a:spLocks noGrp="1"/>
          </p:cNvSpPr>
          <p:nvPr>
            <p:ph type="title"/>
          </p:nvPr>
        </p:nvSpPr>
        <p:spPr/>
        <p:txBody>
          <a:bodyPr/>
          <a:lstStyle/>
          <a:p>
            <a:r>
              <a:rPr lang="tr-TR" dirty="0">
                <a:solidFill>
                  <a:schemeClr val="accent2"/>
                </a:solidFill>
              </a:rPr>
              <a:t>8) </a:t>
            </a:r>
            <a:r>
              <a:rPr lang="tr-TR" dirty="0" err="1">
                <a:solidFill>
                  <a:schemeClr val="accent2"/>
                </a:solidFill>
              </a:rPr>
              <a:t>Agile</a:t>
            </a:r>
            <a:r>
              <a:rPr lang="tr-TR" dirty="0">
                <a:solidFill>
                  <a:schemeClr val="accent2"/>
                </a:solidFill>
              </a:rPr>
              <a:t> / </a:t>
            </a:r>
            <a:r>
              <a:rPr lang="tr-TR" dirty="0" err="1">
                <a:solidFill>
                  <a:schemeClr val="accent2"/>
                </a:solidFill>
              </a:rPr>
              <a:t>Scrum</a:t>
            </a:r>
            <a:r>
              <a:rPr lang="tr-TR" dirty="0">
                <a:solidFill>
                  <a:schemeClr val="accent2"/>
                </a:solidFill>
              </a:rPr>
              <a:t> nedir, Açıklayınız?</a:t>
            </a:r>
            <a:endParaRPr lang="tr-TR" dirty="0"/>
          </a:p>
        </p:txBody>
      </p:sp>
      <p:sp>
        <p:nvSpPr>
          <p:cNvPr id="3" name="İçerik Yer Tutucusu 2">
            <a:extLst>
              <a:ext uri="{FF2B5EF4-FFF2-40B4-BE49-F238E27FC236}">
                <a16:creationId xmlns:a16="http://schemas.microsoft.com/office/drawing/2014/main" id="{FE9867A1-B1F8-46F9-9D44-56C7E1E52220}"/>
              </a:ext>
            </a:extLst>
          </p:cNvPr>
          <p:cNvSpPr>
            <a:spLocks noGrp="1"/>
          </p:cNvSpPr>
          <p:nvPr>
            <p:ph sz="half" idx="1"/>
          </p:nvPr>
        </p:nvSpPr>
        <p:spPr/>
        <p:txBody>
          <a:bodyPr>
            <a:normAutofit/>
          </a:bodyPr>
          <a:lstStyle/>
          <a:p>
            <a:r>
              <a:rPr lang="tr-TR" sz="2000" b="0" i="0" dirty="0" err="1">
                <a:solidFill>
                  <a:schemeClr val="accent2"/>
                </a:solidFill>
                <a:effectLst/>
              </a:rPr>
              <a:t>Agile</a:t>
            </a:r>
            <a:r>
              <a:rPr lang="tr-TR" sz="2000" b="0" i="0" dirty="0">
                <a:solidFill>
                  <a:schemeClr val="accent2"/>
                </a:solidFill>
                <a:effectLst/>
              </a:rPr>
              <a:t> (çevik):</a:t>
            </a:r>
          </a:p>
          <a:p>
            <a:r>
              <a:rPr lang="tr-TR" sz="2000" dirty="0">
                <a:solidFill>
                  <a:srgbClr val="292929"/>
                </a:solidFill>
              </a:rPr>
              <a:t>İ</a:t>
            </a:r>
            <a:r>
              <a:rPr lang="tr-TR" sz="2000" b="0" i="0" dirty="0">
                <a:solidFill>
                  <a:srgbClr val="292929"/>
                </a:solidFill>
                <a:effectLst/>
              </a:rPr>
              <a:t>şi parçalara ayırıp hayata geçirir. </a:t>
            </a:r>
          </a:p>
          <a:p>
            <a:r>
              <a:rPr lang="tr-TR" sz="2000" b="0" i="0" dirty="0">
                <a:solidFill>
                  <a:srgbClr val="292929"/>
                </a:solidFill>
                <a:effectLst/>
              </a:rPr>
              <a:t>Yaptığımız işte yanlışlarımızı hızlı fark etmemizi sağlar ve zaman kaybetmemizi önler.</a:t>
            </a:r>
            <a:endParaRPr lang="tr-TR" sz="2000" dirty="0"/>
          </a:p>
          <a:p>
            <a:endParaRPr lang="tr-TR" dirty="0"/>
          </a:p>
        </p:txBody>
      </p:sp>
      <p:sp>
        <p:nvSpPr>
          <p:cNvPr id="4" name="İçerik Yer Tutucusu 3">
            <a:extLst>
              <a:ext uri="{FF2B5EF4-FFF2-40B4-BE49-F238E27FC236}">
                <a16:creationId xmlns:a16="http://schemas.microsoft.com/office/drawing/2014/main" id="{9BA2613C-C565-4DF9-AFA4-0588DB883112}"/>
              </a:ext>
            </a:extLst>
          </p:cNvPr>
          <p:cNvSpPr>
            <a:spLocks noGrp="1"/>
          </p:cNvSpPr>
          <p:nvPr>
            <p:ph sz="half" idx="2"/>
          </p:nvPr>
        </p:nvSpPr>
        <p:spPr/>
        <p:txBody>
          <a:bodyPr>
            <a:normAutofit/>
          </a:bodyPr>
          <a:lstStyle/>
          <a:p>
            <a:pPr marL="0" indent="0" algn="l">
              <a:buNone/>
            </a:pPr>
            <a:r>
              <a:rPr lang="nn-NO" sz="2000" i="1" dirty="0">
                <a:solidFill>
                  <a:schemeClr val="accent2"/>
                </a:solidFill>
                <a:effectLst/>
              </a:rPr>
              <a:t>Scrum</a:t>
            </a:r>
            <a:r>
              <a:rPr lang="tr-TR" sz="2000" i="1" dirty="0">
                <a:solidFill>
                  <a:schemeClr val="accent2"/>
                </a:solidFill>
              </a:rPr>
              <a:t>:</a:t>
            </a:r>
          </a:p>
          <a:p>
            <a:pPr marL="0" indent="0" algn="l">
              <a:buNone/>
            </a:pPr>
            <a:r>
              <a:rPr lang="tr-TR" sz="2000" i="1" dirty="0">
                <a:solidFill>
                  <a:srgbClr val="292929"/>
                </a:solidFill>
              </a:rPr>
              <a:t>D</a:t>
            </a:r>
            <a:r>
              <a:rPr lang="nn-NO" sz="2000" b="0" i="1" dirty="0">
                <a:solidFill>
                  <a:srgbClr val="292929"/>
                </a:solidFill>
                <a:effectLst/>
              </a:rPr>
              <a:t>aha çok kural vardır ve disiplinlidir. Scrum daha stabil ve planlıdır. </a:t>
            </a:r>
            <a:endParaRPr lang="tr-TR" sz="2000" dirty="0">
              <a:solidFill>
                <a:srgbClr val="292929"/>
              </a:solidFill>
            </a:endParaRPr>
          </a:p>
          <a:p>
            <a:pPr marL="0" indent="0" algn="l">
              <a:buNone/>
            </a:pPr>
            <a:r>
              <a:rPr lang="tr-TR" sz="2000" b="0" i="0" dirty="0">
                <a:solidFill>
                  <a:srgbClr val="292929"/>
                </a:solidFill>
                <a:effectLst/>
              </a:rPr>
              <a:t> </a:t>
            </a:r>
            <a:r>
              <a:rPr lang="tr-TR" sz="2000" b="0" i="0" dirty="0" err="1">
                <a:solidFill>
                  <a:srgbClr val="292929"/>
                </a:solidFill>
                <a:effectLst/>
              </a:rPr>
              <a:t>Scrum</a:t>
            </a:r>
            <a:r>
              <a:rPr lang="tr-TR" sz="2000" b="0" i="0" dirty="0">
                <a:solidFill>
                  <a:srgbClr val="292929"/>
                </a:solidFill>
                <a:effectLst/>
              </a:rPr>
              <a:t> olarak yürütülen işleri  şu aşamalara    ayırabiliriz.</a:t>
            </a:r>
          </a:p>
          <a:p>
            <a:pPr algn="l">
              <a:buFont typeface="Arial" panose="020B0604020202020204" pitchFamily="34" charset="0"/>
              <a:buChar char="•"/>
            </a:pPr>
            <a:r>
              <a:rPr lang="tr-TR" sz="2000" b="0" i="0" dirty="0" err="1">
                <a:solidFill>
                  <a:srgbClr val="292929"/>
                </a:solidFill>
                <a:effectLst/>
              </a:rPr>
              <a:t>Backlog</a:t>
            </a:r>
            <a:endParaRPr lang="tr-TR" sz="2000" b="0" i="0" dirty="0">
              <a:solidFill>
                <a:srgbClr val="292929"/>
              </a:solidFill>
              <a:effectLst/>
            </a:endParaRPr>
          </a:p>
          <a:p>
            <a:pPr algn="l">
              <a:buFont typeface="Arial" panose="020B0604020202020204" pitchFamily="34" charset="0"/>
              <a:buChar char="•"/>
            </a:pPr>
            <a:r>
              <a:rPr lang="tr-TR" sz="2000" b="0" i="0" dirty="0" err="1">
                <a:solidFill>
                  <a:srgbClr val="292929"/>
                </a:solidFill>
                <a:effectLst/>
              </a:rPr>
              <a:t>Estimation</a:t>
            </a:r>
            <a:endParaRPr lang="tr-TR" sz="2000" b="0" i="0" dirty="0">
              <a:solidFill>
                <a:srgbClr val="292929"/>
              </a:solidFill>
              <a:effectLst/>
            </a:endParaRPr>
          </a:p>
          <a:p>
            <a:pPr algn="l">
              <a:buFont typeface="Arial" panose="020B0604020202020204" pitchFamily="34" charset="0"/>
              <a:buChar char="•"/>
            </a:pPr>
            <a:r>
              <a:rPr lang="tr-TR" sz="2000" b="0" i="0" dirty="0" err="1">
                <a:solidFill>
                  <a:srgbClr val="292929"/>
                </a:solidFill>
                <a:effectLst/>
              </a:rPr>
              <a:t>Prioritization</a:t>
            </a:r>
            <a:endParaRPr lang="tr-TR" sz="2000" b="0" i="0" dirty="0">
              <a:solidFill>
                <a:srgbClr val="292929"/>
              </a:solidFill>
              <a:effectLst/>
            </a:endParaRPr>
          </a:p>
          <a:p>
            <a:pPr algn="l">
              <a:buFont typeface="Arial" panose="020B0604020202020204" pitchFamily="34" charset="0"/>
              <a:buChar char="•"/>
            </a:pPr>
            <a:r>
              <a:rPr lang="tr-TR" sz="2000" b="0" i="0" dirty="0">
                <a:solidFill>
                  <a:srgbClr val="292929"/>
                </a:solidFill>
                <a:effectLst/>
              </a:rPr>
              <a:t>Sprint </a:t>
            </a:r>
            <a:r>
              <a:rPr lang="tr-TR" sz="2000" b="0" i="0" dirty="0" err="1">
                <a:solidFill>
                  <a:srgbClr val="292929"/>
                </a:solidFill>
                <a:effectLst/>
              </a:rPr>
              <a:t>Planing</a:t>
            </a:r>
            <a:endParaRPr lang="tr-TR" sz="2000" b="0" i="0" dirty="0">
              <a:solidFill>
                <a:srgbClr val="292929"/>
              </a:solidFill>
              <a:effectLst/>
            </a:endParaRPr>
          </a:p>
          <a:p>
            <a:pPr algn="l">
              <a:buFont typeface="Arial" panose="020B0604020202020204" pitchFamily="34" charset="0"/>
              <a:buChar char="•"/>
            </a:pPr>
            <a:r>
              <a:rPr lang="tr-TR" sz="2000" b="0" i="0" dirty="0">
                <a:solidFill>
                  <a:srgbClr val="292929"/>
                </a:solidFill>
                <a:effectLst/>
              </a:rPr>
              <a:t>Sprint </a:t>
            </a:r>
            <a:r>
              <a:rPr lang="tr-TR" sz="2000" b="0" i="0" dirty="0" err="1">
                <a:solidFill>
                  <a:srgbClr val="292929"/>
                </a:solidFill>
                <a:effectLst/>
              </a:rPr>
              <a:t>Review</a:t>
            </a:r>
            <a:endParaRPr lang="tr-TR" sz="2000" b="0" i="0" dirty="0">
              <a:solidFill>
                <a:srgbClr val="292929"/>
              </a:solidFill>
              <a:effectLst/>
            </a:endParaRPr>
          </a:p>
          <a:p>
            <a:pPr algn="l">
              <a:buFont typeface="Arial" panose="020B0604020202020204" pitchFamily="34" charset="0"/>
              <a:buChar char="•"/>
            </a:pPr>
            <a:r>
              <a:rPr lang="tr-TR" sz="2000" b="0" i="0" dirty="0" err="1">
                <a:solidFill>
                  <a:srgbClr val="292929"/>
                </a:solidFill>
                <a:effectLst/>
              </a:rPr>
              <a:t>Retrospective</a:t>
            </a:r>
            <a:endParaRPr lang="tr-TR" sz="2000" b="0" i="0" dirty="0">
              <a:solidFill>
                <a:srgbClr val="292929"/>
              </a:solidFill>
              <a:effectLst/>
            </a:endParaRPr>
          </a:p>
          <a:p>
            <a:endParaRPr lang="tr-TR" dirty="0"/>
          </a:p>
        </p:txBody>
      </p:sp>
    </p:spTree>
    <p:extLst>
      <p:ext uri="{BB962C8B-B14F-4D97-AF65-F5344CB8AC3E}">
        <p14:creationId xmlns:p14="http://schemas.microsoft.com/office/powerpoint/2010/main" val="98177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18275-6D48-4742-97D0-DFC5B97FD70A}"/>
              </a:ext>
            </a:extLst>
          </p:cNvPr>
          <p:cNvSpPr>
            <a:spLocks noGrp="1"/>
          </p:cNvSpPr>
          <p:nvPr>
            <p:ph type="title"/>
          </p:nvPr>
        </p:nvSpPr>
        <p:spPr/>
        <p:txBody>
          <a:bodyPr/>
          <a:lstStyle/>
          <a:p>
            <a:r>
              <a:rPr lang="tr-TR" dirty="0"/>
              <a:t>                             KAYNAKÇA</a:t>
            </a:r>
          </a:p>
        </p:txBody>
      </p:sp>
      <p:sp>
        <p:nvSpPr>
          <p:cNvPr id="3" name="İçerik Yer Tutucusu 2">
            <a:extLst>
              <a:ext uri="{FF2B5EF4-FFF2-40B4-BE49-F238E27FC236}">
                <a16:creationId xmlns:a16="http://schemas.microsoft.com/office/drawing/2014/main" id="{9FAC566A-7048-49F2-9D54-0A319EDA4E42}"/>
              </a:ext>
            </a:extLst>
          </p:cNvPr>
          <p:cNvSpPr>
            <a:spLocks noGrp="1"/>
          </p:cNvSpPr>
          <p:nvPr>
            <p:ph idx="1"/>
          </p:nvPr>
        </p:nvSpPr>
        <p:spPr>
          <a:xfrm>
            <a:off x="838200" y="1861136"/>
            <a:ext cx="10515600" cy="4351338"/>
          </a:xfrm>
        </p:spPr>
        <p:txBody>
          <a:bodyPr/>
          <a:lstStyle/>
          <a:p>
            <a:r>
              <a:rPr lang="tr-TR" dirty="0">
                <a:hlinkClick r:id="rId2"/>
              </a:rPr>
              <a:t>http://www.kurumsaljava.com/2009/11/17/kiss/</a:t>
            </a:r>
            <a:endParaRPr lang="tr-TR" dirty="0"/>
          </a:p>
          <a:p>
            <a:r>
              <a:rPr lang="tr-TR" dirty="0">
                <a:hlinkClick r:id="rId3"/>
              </a:rPr>
              <a:t>http://www.kurumsaljava.com/2009/11/17/dry/</a:t>
            </a:r>
            <a:endParaRPr lang="tr-TR" dirty="0"/>
          </a:p>
          <a:p>
            <a:r>
              <a:rPr lang="tr-TR" dirty="0">
                <a:hlinkClick r:id="rId4"/>
              </a:rPr>
              <a:t>https://gokhana.medium.com/solid-nedir-solid-yaz%C4%B1l%C4%B1m-prensipleri-nelerdir-40fb9450408e</a:t>
            </a:r>
            <a:endParaRPr lang="tr-TR" dirty="0"/>
          </a:p>
          <a:p>
            <a:r>
              <a:rPr lang="tr-TR" dirty="0">
                <a:hlinkClick r:id="rId5"/>
              </a:rPr>
              <a:t>https://blog.kmk.net.tr/clean-code-nedir</a:t>
            </a:r>
            <a:endParaRPr lang="tr-TR" dirty="0"/>
          </a:p>
          <a:p>
            <a:r>
              <a:rPr lang="tr-TR" dirty="0">
                <a:hlinkClick r:id="rId6"/>
              </a:rPr>
              <a:t>https://blog.finartz.com/agile-scrum-nedir-scrum-nas%C4%B1l-uygulan%C4%B1r-b6b2b216e6b7</a:t>
            </a:r>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64894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C3CC41-63F5-4E49-A125-B98B2DE16251}"/>
              </a:ext>
            </a:extLst>
          </p:cNvPr>
          <p:cNvSpPr>
            <a:spLocks noGrp="1"/>
          </p:cNvSpPr>
          <p:nvPr>
            <p:ph type="title"/>
          </p:nvPr>
        </p:nvSpPr>
        <p:spPr>
          <a:xfrm>
            <a:off x="838200" y="365125"/>
            <a:ext cx="10515600" cy="5352094"/>
          </a:xfrm>
        </p:spPr>
        <p:txBody>
          <a:bodyPr/>
          <a:lstStyle/>
          <a:p>
            <a:r>
              <a:rPr lang="tr-TR" dirty="0"/>
              <a:t>     </a:t>
            </a:r>
            <a:r>
              <a:rPr lang="tr-TR" dirty="0">
                <a:solidFill>
                  <a:schemeClr val="accent2"/>
                </a:solidFill>
              </a:rPr>
              <a:t>DİNLEDİĞİNİZ İÇİN TEŞEKKÜR EDERİM…</a:t>
            </a:r>
          </a:p>
        </p:txBody>
      </p:sp>
    </p:spTree>
    <p:extLst>
      <p:ext uri="{BB962C8B-B14F-4D97-AF65-F5344CB8AC3E}">
        <p14:creationId xmlns:p14="http://schemas.microsoft.com/office/powerpoint/2010/main" val="31487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90E95-0545-496D-859D-E7354A8EFFDE}"/>
              </a:ext>
            </a:extLst>
          </p:cNvPr>
          <p:cNvSpPr>
            <a:spLocks noGrp="1"/>
          </p:cNvSpPr>
          <p:nvPr>
            <p:ph type="title"/>
          </p:nvPr>
        </p:nvSpPr>
        <p:spPr/>
        <p:txBody>
          <a:bodyPr/>
          <a:lstStyle/>
          <a:p>
            <a:r>
              <a:rPr lang="tr-TR" dirty="0">
                <a:solidFill>
                  <a:schemeClr val="accent2"/>
                </a:solidFill>
              </a:rPr>
              <a:t>1) KISS (</a:t>
            </a:r>
            <a:r>
              <a:rPr lang="tr-TR" dirty="0" err="1">
                <a:solidFill>
                  <a:schemeClr val="accent2"/>
                </a:solidFill>
              </a:rPr>
              <a:t>Keep</a:t>
            </a:r>
            <a:r>
              <a:rPr lang="tr-TR" dirty="0">
                <a:solidFill>
                  <a:schemeClr val="accent2"/>
                </a:solidFill>
              </a:rPr>
              <a:t> </a:t>
            </a:r>
            <a:r>
              <a:rPr lang="tr-TR" dirty="0" err="1">
                <a:solidFill>
                  <a:schemeClr val="accent2"/>
                </a:solidFill>
              </a:rPr>
              <a:t>It</a:t>
            </a:r>
            <a:r>
              <a:rPr lang="tr-TR" dirty="0">
                <a:solidFill>
                  <a:schemeClr val="accent2"/>
                </a:solidFill>
              </a:rPr>
              <a:t> </a:t>
            </a:r>
            <a:r>
              <a:rPr lang="tr-TR" dirty="0" err="1">
                <a:solidFill>
                  <a:schemeClr val="accent2"/>
                </a:solidFill>
              </a:rPr>
              <a:t>Sımple</a:t>
            </a:r>
            <a:r>
              <a:rPr lang="tr-TR" dirty="0">
                <a:solidFill>
                  <a:schemeClr val="accent2"/>
                </a:solidFill>
              </a:rPr>
              <a:t>, </a:t>
            </a:r>
            <a:r>
              <a:rPr lang="tr-TR" dirty="0" err="1">
                <a:solidFill>
                  <a:schemeClr val="accent2"/>
                </a:solidFill>
              </a:rPr>
              <a:t>Stupid</a:t>
            </a:r>
            <a:r>
              <a:rPr lang="tr-TR" dirty="0">
                <a:solidFill>
                  <a:schemeClr val="accent2"/>
                </a:solidFill>
              </a:rPr>
              <a:t>)</a:t>
            </a:r>
          </a:p>
        </p:txBody>
      </p:sp>
      <p:sp>
        <p:nvSpPr>
          <p:cNvPr id="3" name="İçerik Yer Tutucusu 2">
            <a:extLst>
              <a:ext uri="{FF2B5EF4-FFF2-40B4-BE49-F238E27FC236}">
                <a16:creationId xmlns:a16="http://schemas.microsoft.com/office/drawing/2014/main" id="{10C4C034-AF23-4BB9-A07B-52E98E458E39}"/>
              </a:ext>
            </a:extLst>
          </p:cNvPr>
          <p:cNvSpPr>
            <a:spLocks noGrp="1"/>
          </p:cNvSpPr>
          <p:nvPr>
            <p:ph idx="1"/>
          </p:nvPr>
        </p:nvSpPr>
        <p:spPr/>
        <p:txBody>
          <a:bodyPr/>
          <a:lstStyle/>
          <a:p>
            <a:pPr algn="l"/>
            <a:r>
              <a:rPr lang="tr-TR" sz="2000" b="0" i="0" dirty="0">
                <a:solidFill>
                  <a:srgbClr val="2D2D2D"/>
                </a:solidFill>
                <a:effectLst/>
              </a:rPr>
              <a:t>KISS = Mümkün Olan En Basit Çözümü Seç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tr-TR" sz="2000" b="0" i="1" dirty="0">
                <a:solidFill>
                  <a:srgbClr val="292929"/>
                </a:solidFill>
                <a:effectLst/>
              </a:rPr>
              <a:t>KISS prensibi uygulama geliştirirken her zaman basit ve sade çözüm üretilmesi gerektiğini dile getiren bir prensiptir.</a:t>
            </a:r>
            <a:endParaRPr lang="tr-TR" sz="2000" dirty="0">
              <a:solidFill>
                <a:srgbClr val="2D2D2D"/>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000" b="0" i="0" u="none" strike="noStrike" kern="1200" cap="none" spc="0" normalizeH="0" baseline="0" noProof="0" dirty="0">
                <a:ln>
                  <a:noFill/>
                </a:ln>
                <a:solidFill>
                  <a:srgbClr val="2D2D2D"/>
                </a:solidFill>
                <a:effectLst/>
                <a:uLnTx/>
                <a:uFillTx/>
                <a:latin typeface="Calibri" panose="020F0502020204030204"/>
                <a:ea typeface="+mn-ea"/>
                <a:cs typeface="+mn-cs"/>
              </a:rPr>
              <a:t>KISS prensibine göre bir programcı, mevcut bir sorunu çözerken mümkün olan en basit çözümü seçmelidir. En basit çözüm genelde en optimal çözümdür. </a:t>
            </a:r>
          </a:p>
          <a:p>
            <a:endParaRPr lang="tr-TR" sz="2000" dirty="0"/>
          </a:p>
        </p:txBody>
      </p:sp>
    </p:spTree>
    <p:extLst>
      <p:ext uri="{BB962C8B-B14F-4D97-AF65-F5344CB8AC3E}">
        <p14:creationId xmlns:p14="http://schemas.microsoft.com/office/powerpoint/2010/main" val="101149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F0F84-6FB9-4156-AEA2-0E84D2EA1495}"/>
              </a:ext>
            </a:extLst>
          </p:cNvPr>
          <p:cNvSpPr>
            <a:spLocks noGrp="1"/>
          </p:cNvSpPr>
          <p:nvPr>
            <p:ph type="title"/>
          </p:nvPr>
        </p:nvSpPr>
        <p:spPr/>
        <p:txBody>
          <a:bodyPr>
            <a:normAutofit/>
          </a:bodyPr>
          <a:lstStyle/>
          <a:p>
            <a:r>
              <a:rPr lang="tr-TR" dirty="0">
                <a:solidFill>
                  <a:schemeClr val="accent2"/>
                </a:solidFill>
              </a:rPr>
              <a:t>3) DRY (</a:t>
            </a:r>
            <a:r>
              <a:rPr lang="tr-TR" dirty="0" err="1">
                <a:solidFill>
                  <a:schemeClr val="accent2"/>
                </a:solidFill>
              </a:rPr>
              <a:t>Don’t</a:t>
            </a:r>
            <a:r>
              <a:rPr lang="tr-TR" dirty="0">
                <a:solidFill>
                  <a:schemeClr val="accent2"/>
                </a:solidFill>
              </a:rPr>
              <a:t> </a:t>
            </a:r>
            <a:r>
              <a:rPr lang="tr-TR" dirty="0" err="1">
                <a:solidFill>
                  <a:schemeClr val="accent2"/>
                </a:solidFill>
              </a:rPr>
              <a:t>Repeat</a:t>
            </a:r>
            <a:r>
              <a:rPr lang="tr-TR" dirty="0">
                <a:solidFill>
                  <a:schemeClr val="accent2"/>
                </a:solidFill>
              </a:rPr>
              <a:t> Yourself)</a:t>
            </a:r>
          </a:p>
        </p:txBody>
      </p:sp>
      <p:sp>
        <p:nvSpPr>
          <p:cNvPr id="3" name="İçerik Yer Tutucusu 2">
            <a:extLst>
              <a:ext uri="{FF2B5EF4-FFF2-40B4-BE49-F238E27FC236}">
                <a16:creationId xmlns:a16="http://schemas.microsoft.com/office/drawing/2014/main" id="{F6C938F9-80F8-40A3-A68B-ED0DB6527E0B}"/>
              </a:ext>
            </a:extLst>
          </p:cNvPr>
          <p:cNvSpPr>
            <a:spLocks noGrp="1"/>
          </p:cNvSpPr>
          <p:nvPr>
            <p:ph idx="1"/>
          </p:nvPr>
        </p:nvSpPr>
        <p:spPr/>
        <p:txBody>
          <a:bodyPr/>
          <a:lstStyle/>
          <a:p>
            <a:pPr algn="l"/>
            <a:r>
              <a:rPr lang="tr-TR" sz="2000" b="0" i="0" dirty="0">
                <a:solidFill>
                  <a:srgbClr val="2D2D2D"/>
                </a:solidFill>
                <a:effectLst/>
              </a:rPr>
              <a:t>DRY = Kendini Tekrarlama!</a:t>
            </a:r>
          </a:p>
          <a:p>
            <a:pPr algn="l"/>
            <a:r>
              <a:rPr lang="tr-TR" sz="2000" b="0" i="0" dirty="0">
                <a:solidFill>
                  <a:srgbClr val="2D2D2D"/>
                </a:solidFill>
                <a:effectLst/>
              </a:rPr>
              <a:t>DRY prensibine göre programcının kodlama esnasında kod tekrarlarından (</a:t>
            </a:r>
            <a:r>
              <a:rPr lang="tr-TR" sz="2000" b="0" i="1" dirty="0" err="1">
                <a:solidFill>
                  <a:srgbClr val="2D2D2D"/>
                </a:solidFill>
                <a:effectLst/>
              </a:rPr>
              <a:t>code</a:t>
            </a:r>
            <a:r>
              <a:rPr lang="tr-TR" sz="2000" b="0" i="1" dirty="0">
                <a:solidFill>
                  <a:srgbClr val="2D2D2D"/>
                </a:solidFill>
                <a:effectLst/>
              </a:rPr>
              <a:t> </a:t>
            </a:r>
            <a:r>
              <a:rPr lang="tr-TR" sz="2000" b="0" i="1" dirty="0" err="1">
                <a:solidFill>
                  <a:srgbClr val="2D2D2D"/>
                </a:solidFill>
                <a:effectLst/>
              </a:rPr>
              <a:t>duplication</a:t>
            </a:r>
            <a:r>
              <a:rPr lang="tr-TR" sz="2000" b="0" i="0" dirty="0">
                <a:solidFill>
                  <a:srgbClr val="2D2D2D"/>
                </a:solidFill>
                <a:effectLst/>
              </a:rPr>
              <a:t>) sakınması gerekmektedir. Kodun kendini tekrarlaması (örneğin </a:t>
            </a:r>
            <a:r>
              <a:rPr lang="tr-TR" sz="2000" b="0" i="0" dirty="0" err="1">
                <a:solidFill>
                  <a:srgbClr val="2D2D2D"/>
                </a:solidFill>
                <a:effectLst/>
              </a:rPr>
              <a:t>copy-paste</a:t>
            </a:r>
            <a:r>
              <a:rPr lang="tr-TR" sz="2000" b="0" i="0" dirty="0">
                <a:solidFill>
                  <a:srgbClr val="2D2D2D"/>
                </a:solidFill>
                <a:effectLst/>
              </a:rPr>
              <a:t> metodu kullanılarak) yazılım sisteminin genelde bakımını ve geliştirilmesini zorlaştırır. Bunun önüne geçmek için DRY prensibinin uygulanması gerekmektedir.</a:t>
            </a:r>
          </a:p>
          <a:p>
            <a:endParaRPr lang="tr-TR" dirty="0"/>
          </a:p>
        </p:txBody>
      </p:sp>
    </p:spTree>
    <p:extLst>
      <p:ext uri="{BB962C8B-B14F-4D97-AF65-F5344CB8AC3E}">
        <p14:creationId xmlns:p14="http://schemas.microsoft.com/office/powerpoint/2010/main" val="114177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88C5EB-8CA1-4F9D-A9C5-A028611FAC5E}"/>
              </a:ext>
            </a:extLst>
          </p:cNvPr>
          <p:cNvSpPr>
            <a:spLocks noGrp="1"/>
          </p:cNvSpPr>
          <p:nvPr>
            <p:ph type="title"/>
          </p:nvPr>
        </p:nvSpPr>
        <p:spPr>
          <a:xfrm>
            <a:off x="838200" y="365125"/>
            <a:ext cx="10515600" cy="1028669"/>
          </a:xfrm>
        </p:spPr>
        <p:txBody>
          <a:bodyPr/>
          <a:lstStyle/>
          <a:p>
            <a:r>
              <a:rPr lang="tr-TR" dirty="0">
                <a:solidFill>
                  <a:schemeClr val="accent2"/>
                </a:solidFill>
              </a:rPr>
              <a:t>4) REP (</a:t>
            </a:r>
            <a:r>
              <a:rPr lang="tr-TR" dirty="0" err="1">
                <a:solidFill>
                  <a:schemeClr val="accent2"/>
                </a:solidFill>
              </a:rPr>
              <a:t>Reuse</a:t>
            </a:r>
            <a:r>
              <a:rPr lang="tr-TR" dirty="0">
                <a:solidFill>
                  <a:schemeClr val="accent2"/>
                </a:solidFill>
              </a:rPr>
              <a:t> </a:t>
            </a:r>
            <a:r>
              <a:rPr lang="tr-TR" dirty="0" err="1">
                <a:solidFill>
                  <a:schemeClr val="accent2"/>
                </a:solidFill>
              </a:rPr>
              <a:t>Release</a:t>
            </a:r>
            <a:r>
              <a:rPr lang="tr-TR" dirty="0">
                <a:solidFill>
                  <a:schemeClr val="accent2"/>
                </a:solidFill>
              </a:rPr>
              <a:t> </a:t>
            </a:r>
            <a:r>
              <a:rPr lang="tr-TR" dirty="0" err="1">
                <a:solidFill>
                  <a:schemeClr val="accent2"/>
                </a:solidFill>
              </a:rPr>
              <a:t>Equivalence</a:t>
            </a:r>
            <a:r>
              <a:rPr lang="tr-TR" dirty="0">
                <a:solidFill>
                  <a:schemeClr val="accent2"/>
                </a:solidFill>
              </a:rPr>
              <a:t> </a:t>
            </a:r>
            <a:r>
              <a:rPr lang="tr-TR" dirty="0" err="1">
                <a:solidFill>
                  <a:schemeClr val="accent2"/>
                </a:solidFill>
              </a:rPr>
              <a:t>Principle</a:t>
            </a:r>
            <a:r>
              <a:rPr lang="tr-TR" dirty="0">
                <a:solidFill>
                  <a:schemeClr val="accent2"/>
                </a:solidFill>
              </a:rPr>
              <a:t>)</a:t>
            </a:r>
          </a:p>
        </p:txBody>
      </p:sp>
      <p:sp>
        <p:nvSpPr>
          <p:cNvPr id="3" name="İçerik Yer Tutucusu 2">
            <a:extLst>
              <a:ext uri="{FF2B5EF4-FFF2-40B4-BE49-F238E27FC236}">
                <a16:creationId xmlns:a16="http://schemas.microsoft.com/office/drawing/2014/main" id="{74926462-F994-4B94-AC7A-BAA45551E837}"/>
              </a:ext>
            </a:extLst>
          </p:cNvPr>
          <p:cNvSpPr>
            <a:spLocks noGrp="1"/>
          </p:cNvSpPr>
          <p:nvPr>
            <p:ph idx="1"/>
          </p:nvPr>
        </p:nvSpPr>
        <p:spPr>
          <a:xfrm>
            <a:off x="838200" y="1535837"/>
            <a:ext cx="10515600" cy="4641126"/>
          </a:xfrm>
        </p:spPr>
        <p:txBody>
          <a:bodyPr>
            <a:noAutofit/>
          </a:bodyPr>
          <a:lstStyle/>
          <a:p>
            <a:r>
              <a:rPr lang="tr-TR" sz="2000" dirty="0"/>
              <a:t>REP = Tekrar kullanım ve sürüm eşitliği.</a:t>
            </a:r>
          </a:p>
          <a:p>
            <a:pPr algn="l"/>
            <a:r>
              <a:rPr lang="tr-TR" sz="2000" b="0" i="0" dirty="0">
                <a:solidFill>
                  <a:srgbClr val="2D2D2D"/>
                </a:solidFill>
                <a:effectLst/>
              </a:rPr>
              <a:t>Program modülleri paketler (</a:t>
            </a:r>
            <a:r>
              <a:rPr lang="tr-TR" sz="2000" b="0" i="0" dirty="0" err="1">
                <a:solidFill>
                  <a:srgbClr val="2D2D2D"/>
                </a:solidFill>
                <a:effectLst/>
              </a:rPr>
              <a:t>packages</a:t>
            </a:r>
            <a:r>
              <a:rPr lang="tr-TR" sz="2000" b="0" i="0" dirty="0">
                <a:solidFill>
                  <a:srgbClr val="2D2D2D"/>
                </a:solidFill>
                <a:effectLst/>
              </a:rPr>
              <a:t>) kullanılarak organize edilir. Paketler arasında sınıfların birbirlerini kullanmalarıyla bağımlılıklar oluşur. Amaç bu bağımlılıkları ortadan kaldırmak değil, kontrol edilebilir hale getirmektir. Bu amaçla paket bazında uygulanabilecek tasarım prensipleri oluşturulmuştur. Bunlardan birisi </a:t>
            </a:r>
            <a:r>
              <a:rPr lang="tr-TR" sz="2000" b="0" i="0" dirty="0" err="1">
                <a:solidFill>
                  <a:srgbClr val="2D2D2D"/>
                </a:solidFill>
                <a:effectLst/>
              </a:rPr>
              <a:t>Reuse-Release</a:t>
            </a:r>
            <a:r>
              <a:rPr lang="tr-TR" sz="2000" b="0" i="0" dirty="0">
                <a:solidFill>
                  <a:srgbClr val="2D2D2D"/>
                </a:solidFill>
                <a:effectLst/>
              </a:rPr>
              <a:t> </a:t>
            </a:r>
            <a:r>
              <a:rPr lang="tr-TR" sz="2000" b="0" i="0" dirty="0" err="1">
                <a:solidFill>
                  <a:srgbClr val="2D2D2D"/>
                </a:solidFill>
                <a:effectLst/>
              </a:rPr>
              <a:t>Equivalence</a:t>
            </a:r>
            <a:r>
              <a:rPr lang="tr-TR" sz="2000" b="0" i="0" dirty="0">
                <a:solidFill>
                  <a:srgbClr val="2D2D2D"/>
                </a:solidFill>
                <a:effectLst/>
              </a:rPr>
              <a:t> (tekrar kullanım ve sürüm eşitliği) prensibidir.</a:t>
            </a:r>
          </a:p>
          <a:p>
            <a:pPr algn="l">
              <a:buFont typeface="Arial" panose="020B0604020202020204" pitchFamily="34" charset="0"/>
              <a:buChar char="•"/>
            </a:pPr>
            <a:r>
              <a:rPr lang="tr-TR" sz="2000" b="0" i="0" dirty="0">
                <a:solidFill>
                  <a:srgbClr val="2D2D2D"/>
                </a:solidFill>
                <a:effectLst/>
              </a:rPr>
              <a:t>Paket kullanıcıları paket üzerinde yapılan değişikliklerden haberdar edilmelidir. Onlar için kullanabilecekleri yeni bir paket sürümünün oluşturulması yanı sıra, mevcut kodun kırılmasını önlemek için paketin eski versiyonlarının da paralel kullanıma açık tutulması gerekir. Sadece bu durumda paket kullanıcıları paket üzerinde yapılan değişiklerinden etkilenmeden eski versiyonlarla çalışmaya devam edebilirler. Zaman içinde yeni paket versiyonuna geçerek, son değişiklikleri entegre ederler.</a:t>
            </a:r>
          </a:p>
          <a:p>
            <a:pPr algn="l"/>
            <a:r>
              <a:rPr lang="tr-TR" sz="2000" b="0" i="0" dirty="0">
                <a:solidFill>
                  <a:srgbClr val="2D2D2D"/>
                </a:solidFill>
                <a:effectLst/>
              </a:rPr>
              <a:t>Tekrar kullanımı kolaylaştırmak için paket sürümlerinin oluşturulması şarttır. </a:t>
            </a:r>
            <a:r>
              <a:rPr lang="tr-TR" sz="2000" b="0" i="0" dirty="0" err="1">
                <a:solidFill>
                  <a:srgbClr val="2D2D2D"/>
                </a:solidFill>
                <a:effectLst/>
              </a:rPr>
              <a:t>REP’e</a:t>
            </a:r>
            <a:r>
              <a:rPr lang="tr-TR" sz="2000" b="0" i="0" dirty="0">
                <a:solidFill>
                  <a:srgbClr val="2D2D2D"/>
                </a:solidFill>
                <a:effectLst/>
              </a:rPr>
              <a:t> göre tekrar kullanılabilirlik (</a:t>
            </a:r>
            <a:r>
              <a:rPr lang="tr-TR" sz="2000" b="0" i="0" dirty="0" err="1">
                <a:solidFill>
                  <a:srgbClr val="2D2D2D"/>
                </a:solidFill>
                <a:effectLst/>
              </a:rPr>
              <a:t>reuse</a:t>
            </a:r>
            <a:r>
              <a:rPr lang="tr-TR" sz="2000" b="0" i="0" dirty="0">
                <a:solidFill>
                  <a:srgbClr val="2D2D2D"/>
                </a:solidFill>
                <a:effectLst/>
              </a:rPr>
              <a:t>) sürüm (</a:t>
            </a:r>
            <a:r>
              <a:rPr lang="tr-TR" sz="2000" b="0" i="0" dirty="0" err="1">
                <a:solidFill>
                  <a:srgbClr val="2D2D2D"/>
                </a:solidFill>
                <a:effectLst/>
              </a:rPr>
              <a:t>release</a:t>
            </a:r>
            <a:r>
              <a:rPr lang="tr-TR" sz="2000" b="0" i="0" dirty="0">
                <a:solidFill>
                  <a:srgbClr val="2D2D2D"/>
                </a:solidFill>
                <a:effectLst/>
              </a:rPr>
              <a:t>) ile direk orantılıdır. Sürüm ne ihtiva ediyorsa, o tekrar kullanılabilir.</a:t>
            </a:r>
          </a:p>
          <a:p>
            <a:pPr algn="l"/>
            <a:br>
              <a:rPr lang="tr-TR" sz="2000" dirty="0"/>
            </a:br>
            <a:endParaRPr lang="tr-TR" sz="2000" dirty="0"/>
          </a:p>
        </p:txBody>
      </p:sp>
    </p:spTree>
    <p:extLst>
      <p:ext uri="{BB962C8B-B14F-4D97-AF65-F5344CB8AC3E}">
        <p14:creationId xmlns:p14="http://schemas.microsoft.com/office/powerpoint/2010/main" val="171640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2F90BB-7239-4723-A231-7E3CD511EC61}"/>
              </a:ext>
            </a:extLst>
          </p:cNvPr>
          <p:cNvSpPr>
            <a:spLocks noGrp="1"/>
          </p:cNvSpPr>
          <p:nvPr>
            <p:ph type="title"/>
          </p:nvPr>
        </p:nvSpPr>
        <p:spPr/>
        <p:txBody>
          <a:bodyPr/>
          <a:lstStyle/>
          <a:p>
            <a:r>
              <a:rPr lang="tr-TR" dirty="0">
                <a:solidFill>
                  <a:schemeClr val="accent2"/>
                </a:solidFill>
              </a:rPr>
              <a:t>5) CCP (</a:t>
            </a:r>
            <a:r>
              <a:rPr lang="tr-TR" dirty="0" err="1">
                <a:solidFill>
                  <a:schemeClr val="accent2"/>
                </a:solidFill>
              </a:rPr>
              <a:t>Common</a:t>
            </a:r>
            <a:r>
              <a:rPr lang="tr-TR" dirty="0">
                <a:solidFill>
                  <a:schemeClr val="accent2"/>
                </a:solidFill>
              </a:rPr>
              <a:t> </a:t>
            </a:r>
            <a:r>
              <a:rPr lang="tr-TR" dirty="0" err="1">
                <a:solidFill>
                  <a:schemeClr val="accent2"/>
                </a:solidFill>
              </a:rPr>
              <a:t>Closure</a:t>
            </a:r>
            <a:r>
              <a:rPr lang="tr-TR" dirty="0">
                <a:solidFill>
                  <a:schemeClr val="accent2"/>
                </a:solidFill>
              </a:rPr>
              <a:t> </a:t>
            </a:r>
            <a:r>
              <a:rPr lang="tr-TR" dirty="0" err="1">
                <a:solidFill>
                  <a:schemeClr val="accent2"/>
                </a:solidFill>
              </a:rPr>
              <a:t>Prinsiple</a:t>
            </a:r>
            <a:r>
              <a:rPr lang="tr-TR" dirty="0">
                <a:solidFill>
                  <a:schemeClr val="accent2"/>
                </a:solidFill>
              </a:rPr>
              <a:t>)</a:t>
            </a:r>
          </a:p>
        </p:txBody>
      </p:sp>
      <p:sp>
        <p:nvSpPr>
          <p:cNvPr id="3" name="İçerik Yer Tutucusu 2">
            <a:extLst>
              <a:ext uri="{FF2B5EF4-FFF2-40B4-BE49-F238E27FC236}">
                <a16:creationId xmlns:a16="http://schemas.microsoft.com/office/drawing/2014/main" id="{0AE5DB87-BA14-4146-B720-81DB624B6611}"/>
              </a:ext>
            </a:extLst>
          </p:cNvPr>
          <p:cNvSpPr>
            <a:spLocks noGrp="1"/>
          </p:cNvSpPr>
          <p:nvPr>
            <p:ph idx="1"/>
          </p:nvPr>
        </p:nvSpPr>
        <p:spPr/>
        <p:txBody>
          <a:bodyPr>
            <a:normAutofit/>
          </a:bodyPr>
          <a:lstStyle/>
          <a:p>
            <a:r>
              <a:rPr lang="tr-TR" sz="2000" b="0" i="0" dirty="0">
                <a:effectLst/>
              </a:rPr>
              <a:t>CCP = Ortak Kapama Prensibi</a:t>
            </a:r>
          </a:p>
          <a:p>
            <a:r>
              <a:rPr lang="tr-TR" sz="2000" b="0" i="0" dirty="0">
                <a:effectLst/>
              </a:rPr>
              <a:t>Yazılım sistemi zaman içinde değişikliğe uğrar. Meydana gelen değişiklerin sistemde bulunan birçok paketi etkilemesi, sistemin </a:t>
            </a:r>
            <a:r>
              <a:rPr lang="tr-TR" sz="2000" b="0" i="0" dirty="0" err="1">
                <a:effectLst/>
              </a:rPr>
              <a:t>bakılabilirliğini</a:t>
            </a:r>
            <a:r>
              <a:rPr lang="tr-TR" sz="2000" b="0" i="0" dirty="0">
                <a:effectLst/>
              </a:rPr>
              <a:t> negatif etkiler. </a:t>
            </a:r>
          </a:p>
          <a:p>
            <a:r>
              <a:rPr lang="tr-TR" sz="2000" b="0" i="0" dirty="0" err="1">
                <a:effectLst/>
              </a:rPr>
              <a:t>CCP’ye</a:t>
            </a:r>
            <a:r>
              <a:rPr lang="tr-TR" sz="2000" b="0" i="0" dirty="0">
                <a:effectLst/>
              </a:rPr>
              <a:t> göre yapılan değişikliklerin sistemin büyük bir bölümünü etkilemesini önlemek için, aynı sebepten dolayı değişikliğe uğrayabilecek sınıfların aynı paket içinde yer alması gerekir. </a:t>
            </a:r>
          </a:p>
          <a:p>
            <a:r>
              <a:rPr lang="tr-TR" sz="2000" b="0" i="0" dirty="0">
                <a:effectLst/>
              </a:rPr>
              <a:t>CCP,  </a:t>
            </a:r>
            <a:r>
              <a:rPr lang="tr-TR" sz="2000" b="0" i="0" dirty="0" err="1">
                <a:effectLst/>
              </a:rPr>
              <a:t>Single</a:t>
            </a:r>
            <a:r>
              <a:rPr lang="tr-TR" sz="2000" b="0" i="0" dirty="0">
                <a:effectLst/>
              </a:rPr>
              <a:t> </a:t>
            </a:r>
            <a:r>
              <a:rPr lang="tr-TR" sz="2000" b="0" i="0" dirty="0" err="1">
                <a:effectLst/>
              </a:rPr>
              <a:t>Responsibility</a:t>
            </a:r>
            <a:r>
              <a:rPr lang="tr-TR" sz="2000" b="0" i="0" dirty="0">
                <a:effectLst/>
              </a:rPr>
              <a:t> (SRP) prensibinin paketler için uygulanan halidir. Her paketin değişmek için sadece bir sebebi olmalıdır. CCP uygulandığı taktirde sistemin </a:t>
            </a:r>
            <a:r>
              <a:rPr lang="tr-TR" sz="2000" b="0" i="0" dirty="0" err="1">
                <a:effectLst/>
              </a:rPr>
              <a:t>bakılabilirliği</a:t>
            </a:r>
            <a:r>
              <a:rPr lang="tr-TR" sz="2000" b="0" i="0" dirty="0">
                <a:effectLst/>
              </a:rPr>
              <a:t> artırılır, test ve yeni sürüm için harcanan zaman ve emek azalır.</a:t>
            </a:r>
            <a:endParaRPr lang="tr-TR" sz="2000" dirty="0"/>
          </a:p>
        </p:txBody>
      </p:sp>
    </p:spTree>
    <p:extLst>
      <p:ext uri="{BB962C8B-B14F-4D97-AF65-F5344CB8AC3E}">
        <p14:creationId xmlns:p14="http://schemas.microsoft.com/office/powerpoint/2010/main" val="305898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B5CEE2-06D2-420E-8C66-3DB712511655}"/>
              </a:ext>
            </a:extLst>
          </p:cNvPr>
          <p:cNvSpPr>
            <a:spLocks noGrp="1"/>
          </p:cNvSpPr>
          <p:nvPr>
            <p:ph type="title"/>
          </p:nvPr>
        </p:nvSpPr>
        <p:spPr>
          <a:xfrm>
            <a:off x="838200" y="365125"/>
            <a:ext cx="10515600" cy="1090813"/>
          </a:xfrm>
        </p:spPr>
        <p:txBody>
          <a:bodyPr/>
          <a:lstStyle/>
          <a:p>
            <a:r>
              <a:rPr lang="tr-TR" dirty="0">
                <a:solidFill>
                  <a:schemeClr val="accent2"/>
                </a:solidFill>
              </a:rPr>
              <a:t>6) S.O.L.I.D Prensipleri</a:t>
            </a:r>
          </a:p>
        </p:txBody>
      </p:sp>
      <p:sp>
        <p:nvSpPr>
          <p:cNvPr id="3" name="İçerik Yer Tutucusu 2">
            <a:extLst>
              <a:ext uri="{FF2B5EF4-FFF2-40B4-BE49-F238E27FC236}">
                <a16:creationId xmlns:a16="http://schemas.microsoft.com/office/drawing/2014/main" id="{49D7BDCE-4D8E-4027-9CB3-22AF98BA6BE6}"/>
              </a:ext>
            </a:extLst>
          </p:cNvPr>
          <p:cNvSpPr>
            <a:spLocks noGrp="1"/>
          </p:cNvSpPr>
          <p:nvPr>
            <p:ph idx="1"/>
          </p:nvPr>
        </p:nvSpPr>
        <p:spPr/>
        <p:txBody>
          <a:bodyPr>
            <a:normAutofit/>
          </a:bodyPr>
          <a:lstStyle/>
          <a:p>
            <a:r>
              <a:rPr lang="tr-TR" sz="2000" b="0" i="0" dirty="0">
                <a:solidFill>
                  <a:srgbClr val="292929"/>
                </a:solidFill>
                <a:effectLst/>
              </a:rPr>
              <a:t>Yazılım geliştirmenin temel prensipleri olarak kabul edilmektedir.</a:t>
            </a:r>
          </a:p>
          <a:p>
            <a:r>
              <a:rPr lang="tr-TR" sz="2000" dirty="0">
                <a:solidFill>
                  <a:srgbClr val="292929"/>
                </a:solidFill>
              </a:rPr>
              <a:t>SOLID</a:t>
            </a:r>
            <a:r>
              <a:rPr lang="tr-TR" sz="2000" b="1" dirty="0">
                <a:solidFill>
                  <a:srgbClr val="292929"/>
                </a:solidFill>
              </a:rPr>
              <a:t> </a:t>
            </a:r>
            <a:r>
              <a:rPr lang="tr-TR" sz="2000" b="0" i="0" dirty="0">
                <a:solidFill>
                  <a:srgbClr val="292929"/>
                </a:solidFill>
                <a:effectLst/>
              </a:rPr>
              <a:t>yazılım prensipleri; geliştirilen yazılımın esnek, yeniden kullanılabilir, sürdürülebilir ve anlaşılır olmasını sağlayan, kod tekrarını önleyen ve Robert C. Martin tarafından öne sürülen prensipler bütünüdür.</a:t>
            </a:r>
          </a:p>
          <a:p>
            <a:pPr algn="l">
              <a:buFont typeface="Arial" panose="020B0604020202020204" pitchFamily="34" charset="0"/>
              <a:buChar char="•"/>
            </a:pPr>
            <a:r>
              <a:rPr lang="tr-TR" sz="2000" dirty="0">
                <a:solidFill>
                  <a:schemeClr val="accent2"/>
                </a:solidFill>
              </a:rPr>
              <a:t>AMACI:</a:t>
            </a:r>
            <a:endParaRPr lang="tr-TR" sz="2000" b="0" i="0" dirty="0">
              <a:solidFill>
                <a:schemeClr val="accent2"/>
              </a:solidFill>
              <a:effectLst/>
            </a:endParaRPr>
          </a:p>
          <a:p>
            <a:pPr algn="l">
              <a:buFont typeface="Arial" panose="020B0604020202020204" pitchFamily="34" charset="0"/>
              <a:buChar char="•"/>
            </a:pPr>
            <a:r>
              <a:rPr lang="tr-TR" sz="2000" b="0" i="0" dirty="0">
                <a:solidFill>
                  <a:srgbClr val="292929"/>
                </a:solidFill>
                <a:effectLst/>
              </a:rPr>
              <a:t>Geliştirdiğimiz yazılımın gelecekte gereksinimlere kolayca adapte olması,</a:t>
            </a:r>
          </a:p>
          <a:p>
            <a:pPr algn="l">
              <a:buFont typeface="Arial" panose="020B0604020202020204" pitchFamily="34" charset="0"/>
              <a:buChar char="•"/>
            </a:pPr>
            <a:r>
              <a:rPr lang="tr-TR" sz="2000" b="0" i="0" dirty="0">
                <a:solidFill>
                  <a:srgbClr val="292929"/>
                </a:solidFill>
                <a:effectLst/>
              </a:rPr>
              <a:t>Yeni özellikleri kodda bir değişikliğe gerek kalmadan kolayca ekleyebileceğimiz</a:t>
            </a:r>
          </a:p>
          <a:p>
            <a:pPr algn="l">
              <a:buFont typeface="Arial" panose="020B0604020202020204" pitchFamily="34" charset="0"/>
              <a:buChar char="•"/>
            </a:pPr>
            <a:r>
              <a:rPr lang="tr-TR" sz="2000" b="0" i="0" dirty="0">
                <a:solidFill>
                  <a:srgbClr val="292929"/>
                </a:solidFill>
                <a:effectLst/>
              </a:rPr>
              <a:t>Yeni gereksinimlere karşın kodun üzerinde en az değişimi sağlaması,</a:t>
            </a:r>
          </a:p>
          <a:p>
            <a:pPr algn="l">
              <a:buFont typeface="Arial" panose="020B0604020202020204" pitchFamily="34" charset="0"/>
              <a:buChar char="•"/>
            </a:pPr>
            <a:r>
              <a:rPr lang="tr-TR" sz="2000" b="0" i="0" dirty="0">
                <a:solidFill>
                  <a:srgbClr val="292929"/>
                </a:solidFill>
                <a:effectLst/>
              </a:rPr>
              <a:t>Kod üzerinde sürekli düzeltme hatta yeniden yazma gibi sorunların yol açtığı zaman kaybını da minimuma indirmektir.</a:t>
            </a:r>
          </a:p>
          <a:p>
            <a:pPr marL="0" indent="0">
              <a:buNone/>
            </a:pPr>
            <a:endParaRPr lang="tr-TR" sz="2000" dirty="0">
              <a:solidFill>
                <a:srgbClr val="292929"/>
              </a:solidFill>
            </a:endParaRPr>
          </a:p>
          <a:p>
            <a:endParaRPr lang="tr-TR" dirty="0"/>
          </a:p>
        </p:txBody>
      </p:sp>
    </p:spTree>
    <p:extLst>
      <p:ext uri="{BB962C8B-B14F-4D97-AF65-F5344CB8AC3E}">
        <p14:creationId xmlns:p14="http://schemas.microsoft.com/office/powerpoint/2010/main" val="51206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DDAEE1A-A93E-4FC3-950B-19BC66019B4F}"/>
              </a:ext>
            </a:extLst>
          </p:cNvPr>
          <p:cNvSpPr>
            <a:spLocks noGrp="1"/>
          </p:cNvSpPr>
          <p:nvPr>
            <p:ph sz="half" idx="1"/>
          </p:nvPr>
        </p:nvSpPr>
        <p:spPr>
          <a:xfrm>
            <a:off x="838200" y="887767"/>
            <a:ext cx="5181600" cy="5504156"/>
          </a:xfrm>
        </p:spPr>
        <p:txBody>
          <a:bodyPr>
            <a:normAutofit/>
          </a:bodyPr>
          <a:lstStyle/>
          <a:p>
            <a:pPr algn="l"/>
            <a:r>
              <a:rPr lang="tr-TR" sz="2000" b="1" i="0" dirty="0">
                <a:solidFill>
                  <a:schemeClr val="accent2"/>
                </a:solidFill>
                <a:effectLst/>
              </a:rPr>
              <a:t>S</a:t>
            </a:r>
            <a:r>
              <a:rPr lang="tr-TR" sz="2000" b="0" i="0" dirty="0">
                <a:solidFill>
                  <a:schemeClr val="accent2"/>
                </a:solidFill>
                <a:effectLst/>
              </a:rPr>
              <a:t>  = </a:t>
            </a:r>
            <a:r>
              <a:rPr lang="tr-TR" sz="2000" b="0" i="0" dirty="0" err="1">
                <a:solidFill>
                  <a:schemeClr val="accent2"/>
                </a:solidFill>
                <a:effectLst/>
              </a:rPr>
              <a:t>Single</a:t>
            </a:r>
            <a:r>
              <a:rPr lang="tr-TR" sz="2000" b="0" i="0" dirty="0">
                <a:solidFill>
                  <a:schemeClr val="accent2"/>
                </a:solidFill>
                <a:effectLst/>
              </a:rPr>
              <a:t> </a:t>
            </a:r>
            <a:r>
              <a:rPr lang="tr-TR" sz="2000" b="0" i="0" dirty="0" err="1">
                <a:solidFill>
                  <a:schemeClr val="accent2"/>
                </a:solidFill>
                <a:effectLst/>
              </a:rPr>
              <a:t>responsibility</a:t>
            </a:r>
            <a:r>
              <a:rPr lang="tr-TR" sz="2000" b="0" i="0" dirty="0">
                <a:solidFill>
                  <a:schemeClr val="accent2"/>
                </a:solidFill>
                <a:effectLst/>
              </a:rPr>
              <a:t> </a:t>
            </a:r>
            <a:r>
              <a:rPr lang="tr-TR" sz="2000" b="0" i="0" dirty="0" err="1">
                <a:solidFill>
                  <a:schemeClr val="accent2"/>
                </a:solidFill>
                <a:effectLst/>
              </a:rPr>
              <a:t>principle</a:t>
            </a:r>
            <a:endParaRPr lang="tr-TR" sz="2000" dirty="0">
              <a:solidFill>
                <a:schemeClr val="accent2"/>
              </a:solidFill>
            </a:endParaRPr>
          </a:p>
          <a:p>
            <a:pPr algn="l"/>
            <a:r>
              <a:rPr lang="tr-TR" sz="2000" b="0" i="0" dirty="0">
                <a:solidFill>
                  <a:srgbClr val="292929"/>
                </a:solidFill>
                <a:effectLst/>
              </a:rPr>
              <a:t>Bir sınıf (nesne) yalnızca bir amaç uğruna değiştirilebilir, o da o sınıfa yüklenen sorumluluktur, yani bir sınıfın(fonksiyona da indirgenebilir) yapması gereken yalnızca bir işi olması gerekir.</a:t>
            </a:r>
          </a:p>
          <a:p>
            <a:pPr algn="l"/>
            <a:r>
              <a:rPr lang="tr-TR" sz="2000" b="1" i="0" dirty="0">
                <a:solidFill>
                  <a:schemeClr val="accent2"/>
                </a:solidFill>
                <a:effectLst/>
              </a:rPr>
              <a:t>O = </a:t>
            </a:r>
            <a:r>
              <a:rPr lang="tr-TR" sz="2000" b="0" i="0" dirty="0" err="1">
                <a:solidFill>
                  <a:schemeClr val="accent2"/>
                </a:solidFill>
                <a:effectLst/>
              </a:rPr>
              <a:t>Openclosed</a:t>
            </a:r>
            <a:r>
              <a:rPr lang="tr-TR" sz="2000" b="0" i="0" dirty="0">
                <a:solidFill>
                  <a:schemeClr val="accent2"/>
                </a:solidFill>
                <a:effectLst/>
              </a:rPr>
              <a:t> </a:t>
            </a:r>
            <a:r>
              <a:rPr lang="tr-TR" sz="2000" b="0" i="0" dirty="0" err="1">
                <a:solidFill>
                  <a:schemeClr val="accent2"/>
                </a:solidFill>
                <a:effectLst/>
              </a:rPr>
              <a:t>principle</a:t>
            </a:r>
            <a:endParaRPr lang="tr-TR" sz="2000" dirty="0">
              <a:solidFill>
                <a:schemeClr val="accent2"/>
              </a:solidFill>
            </a:endParaRPr>
          </a:p>
          <a:p>
            <a:pPr algn="l"/>
            <a:r>
              <a:rPr lang="tr-TR" sz="2000" b="1" i="0" dirty="0">
                <a:solidFill>
                  <a:srgbClr val="292929"/>
                </a:solidFill>
                <a:effectLst/>
              </a:rPr>
              <a:t> </a:t>
            </a:r>
            <a:r>
              <a:rPr lang="tr-TR" sz="2000" b="0" i="0" dirty="0">
                <a:solidFill>
                  <a:srgbClr val="292929"/>
                </a:solidFill>
                <a:effectLst/>
              </a:rPr>
              <a:t>Bir sınıf ya da fonksiyon halihazırda var olan özellikleri korumalı ve değişikliğe izin vermemelidir. Yani davranışını değiştirmiyor olmalı ve yeni özellikler kazanabiliyor olmalıdır.</a:t>
            </a:r>
          </a:p>
          <a:p>
            <a:pPr algn="l"/>
            <a:endParaRPr lang="tr-TR" sz="2000" b="0" i="0" dirty="0">
              <a:solidFill>
                <a:srgbClr val="292929"/>
              </a:solidFill>
              <a:effectLst/>
            </a:endParaRPr>
          </a:p>
          <a:p>
            <a:pPr algn="l"/>
            <a:endParaRPr lang="tr-TR" sz="2000" b="0" i="0" dirty="0">
              <a:solidFill>
                <a:srgbClr val="292929"/>
              </a:solidFill>
              <a:effectLst/>
            </a:endParaRPr>
          </a:p>
          <a:p>
            <a:endParaRPr lang="tr-TR" dirty="0"/>
          </a:p>
        </p:txBody>
      </p:sp>
      <p:sp>
        <p:nvSpPr>
          <p:cNvPr id="4" name="İçerik Yer Tutucusu 3">
            <a:extLst>
              <a:ext uri="{FF2B5EF4-FFF2-40B4-BE49-F238E27FC236}">
                <a16:creationId xmlns:a16="http://schemas.microsoft.com/office/drawing/2014/main" id="{34D22F7A-C9E1-4757-8A89-44DDC7E123DB}"/>
              </a:ext>
            </a:extLst>
          </p:cNvPr>
          <p:cNvSpPr>
            <a:spLocks noGrp="1"/>
          </p:cNvSpPr>
          <p:nvPr>
            <p:ph sz="half" idx="2"/>
          </p:nvPr>
        </p:nvSpPr>
        <p:spPr>
          <a:xfrm>
            <a:off x="6172200" y="887767"/>
            <a:ext cx="5181600" cy="5504156"/>
          </a:xfrm>
        </p:spPr>
        <p:txBody>
          <a:bodyPr>
            <a:normAutofit/>
          </a:bodyPr>
          <a:lstStyle/>
          <a:p>
            <a:pPr algn="l"/>
            <a:r>
              <a:rPr lang="tr-TR" sz="2000" b="1" i="0" dirty="0">
                <a:solidFill>
                  <a:schemeClr val="accent2"/>
                </a:solidFill>
                <a:effectLst/>
              </a:rPr>
              <a:t>L</a:t>
            </a:r>
            <a:r>
              <a:rPr lang="tr-TR" sz="2000" b="0" i="0" dirty="0">
                <a:solidFill>
                  <a:schemeClr val="accent2"/>
                </a:solidFill>
                <a:effectLst/>
              </a:rPr>
              <a:t> = </a:t>
            </a:r>
            <a:r>
              <a:rPr lang="tr-TR" sz="2000" b="0" i="0" dirty="0" err="1">
                <a:solidFill>
                  <a:schemeClr val="accent2"/>
                </a:solidFill>
                <a:effectLst/>
              </a:rPr>
              <a:t>Liskov</a:t>
            </a:r>
            <a:r>
              <a:rPr lang="tr-TR" sz="2000" b="0" i="0" dirty="0">
                <a:solidFill>
                  <a:schemeClr val="accent2"/>
                </a:solidFill>
                <a:effectLst/>
              </a:rPr>
              <a:t> </a:t>
            </a:r>
            <a:r>
              <a:rPr lang="tr-TR" sz="2000" b="0" i="0" dirty="0" err="1">
                <a:solidFill>
                  <a:schemeClr val="accent2"/>
                </a:solidFill>
                <a:effectLst/>
              </a:rPr>
              <a:t>substitution</a:t>
            </a:r>
            <a:r>
              <a:rPr lang="tr-TR" sz="2000" b="0" i="0" dirty="0">
                <a:solidFill>
                  <a:schemeClr val="accent2"/>
                </a:solidFill>
                <a:effectLst/>
              </a:rPr>
              <a:t> </a:t>
            </a:r>
            <a:r>
              <a:rPr lang="tr-TR" sz="2000" b="0" i="0" dirty="0" err="1">
                <a:solidFill>
                  <a:schemeClr val="accent2"/>
                </a:solidFill>
                <a:effectLst/>
              </a:rPr>
              <a:t>principle</a:t>
            </a:r>
            <a:endParaRPr lang="tr-TR" sz="2000" dirty="0">
              <a:solidFill>
                <a:schemeClr val="accent2"/>
              </a:solidFill>
            </a:endParaRPr>
          </a:p>
          <a:p>
            <a:pPr algn="l"/>
            <a:r>
              <a:rPr lang="tr-TR" sz="2000" b="0" i="0" dirty="0">
                <a:solidFill>
                  <a:srgbClr val="292929"/>
                </a:solidFill>
                <a:effectLst/>
              </a:rPr>
              <a:t> Kodlarımızda herhangi bir değişiklik yapmaya gerek duymadan alt sınıfları, türedikleri(üst) sınıfların yerine kullanabilmeliyiz.</a:t>
            </a:r>
          </a:p>
          <a:p>
            <a:pPr algn="l"/>
            <a:r>
              <a:rPr lang="tr-TR" sz="2000" b="1" i="0" dirty="0">
                <a:solidFill>
                  <a:schemeClr val="accent2"/>
                </a:solidFill>
                <a:effectLst/>
              </a:rPr>
              <a:t>I</a:t>
            </a:r>
            <a:r>
              <a:rPr lang="tr-TR" sz="2000" dirty="0">
                <a:solidFill>
                  <a:schemeClr val="accent2"/>
                </a:solidFill>
              </a:rPr>
              <a:t> = </a:t>
            </a:r>
            <a:r>
              <a:rPr lang="tr-TR" sz="2000" b="0" i="0" dirty="0" err="1">
                <a:solidFill>
                  <a:schemeClr val="accent2"/>
                </a:solidFill>
                <a:effectLst/>
              </a:rPr>
              <a:t>Interface</a:t>
            </a:r>
            <a:r>
              <a:rPr lang="tr-TR" sz="2000" b="0" i="0" dirty="0">
                <a:solidFill>
                  <a:schemeClr val="accent2"/>
                </a:solidFill>
                <a:effectLst/>
              </a:rPr>
              <a:t> </a:t>
            </a:r>
            <a:r>
              <a:rPr lang="tr-TR" sz="2000" b="0" i="0" dirty="0" err="1">
                <a:solidFill>
                  <a:schemeClr val="accent2"/>
                </a:solidFill>
                <a:effectLst/>
              </a:rPr>
              <a:t>segregation</a:t>
            </a:r>
            <a:r>
              <a:rPr lang="tr-TR" sz="2000" b="0" i="0" dirty="0">
                <a:solidFill>
                  <a:schemeClr val="accent2"/>
                </a:solidFill>
                <a:effectLst/>
              </a:rPr>
              <a:t> </a:t>
            </a:r>
            <a:r>
              <a:rPr lang="tr-TR" sz="2000" b="0" i="0" dirty="0" err="1">
                <a:solidFill>
                  <a:schemeClr val="accent2"/>
                </a:solidFill>
                <a:effectLst/>
              </a:rPr>
              <a:t>principle</a:t>
            </a:r>
            <a:endParaRPr lang="tr-TR" sz="2000" dirty="0">
              <a:solidFill>
                <a:schemeClr val="accent2"/>
              </a:solidFill>
            </a:endParaRPr>
          </a:p>
          <a:p>
            <a:pPr algn="l"/>
            <a:r>
              <a:rPr lang="tr-TR" sz="2000" b="0" i="0" dirty="0">
                <a:solidFill>
                  <a:srgbClr val="292929"/>
                </a:solidFill>
                <a:effectLst/>
              </a:rPr>
              <a:t> Sorumlulukların hepsini tek bir </a:t>
            </a:r>
            <a:r>
              <a:rPr lang="tr-TR" sz="2000" b="0" i="0" dirty="0" err="1">
                <a:solidFill>
                  <a:srgbClr val="292929"/>
                </a:solidFill>
                <a:effectLst/>
              </a:rPr>
              <a:t>arayüze</a:t>
            </a:r>
            <a:r>
              <a:rPr lang="tr-TR" sz="2000" b="0" i="0" dirty="0">
                <a:solidFill>
                  <a:srgbClr val="292929"/>
                </a:solidFill>
                <a:effectLst/>
              </a:rPr>
              <a:t> toplamak yerine daha özelleştirilmiş birden fazla </a:t>
            </a:r>
            <a:r>
              <a:rPr lang="tr-TR" sz="2000" b="0" i="0" dirty="0" err="1">
                <a:solidFill>
                  <a:srgbClr val="292929"/>
                </a:solidFill>
                <a:effectLst/>
              </a:rPr>
              <a:t>arayüz</a:t>
            </a:r>
            <a:r>
              <a:rPr lang="tr-TR" sz="2000" b="0" i="0" dirty="0">
                <a:solidFill>
                  <a:srgbClr val="292929"/>
                </a:solidFill>
                <a:effectLst/>
              </a:rPr>
              <a:t> oluşturmalıyız.</a:t>
            </a:r>
          </a:p>
          <a:p>
            <a:pPr algn="l"/>
            <a:r>
              <a:rPr lang="tr-TR" sz="2000" b="1" i="0" dirty="0">
                <a:solidFill>
                  <a:schemeClr val="accent2"/>
                </a:solidFill>
                <a:effectLst/>
              </a:rPr>
              <a:t>D</a:t>
            </a:r>
            <a:r>
              <a:rPr lang="tr-TR" sz="2000" dirty="0">
                <a:solidFill>
                  <a:schemeClr val="accent2"/>
                </a:solidFill>
              </a:rPr>
              <a:t> = </a:t>
            </a:r>
            <a:r>
              <a:rPr lang="tr-TR" sz="2000" b="0" i="0" dirty="0" err="1">
                <a:solidFill>
                  <a:schemeClr val="accent2"/>
                </a:solidFill>
                <a:effectLst/>
              </a:rPr>
              <a:t>Dependency</a:t>
            </a:r>
            <a:r>
              <a:rPr lang="tr-TR" sz="2000" b="0" i="0" dirty="0">
                <a:solidFill>
                  <a:schemeClr val="accent2"/>
                </a:solidFill>
                <a:effectLst/>
              </a:rPr>
              <a:t> </a:t>
            </a:r>
            <a:r>
              <a:rPr lang="tr-TR" sz="2000" b="0" i="0" dirty="0" err="1">
                <a:solidFill>
                  <a:schemeClr val="accent2"/>
                </a:solidFill>
                <a:effectLst/>
              </a:rPr>
              <a:t>Inversion</a:t>
            </a:r>
            <a:r>
              <a:rPr lang="tr-TR" sz="2000" b="0" i="0" dirty="0">
                <a:solidFill>
                  <a:schemeClr val="accent2"/>
                </a:solidFill>
                <a:effectLst/>
              </a:rPr>
              <a:t> </a:t>
            </a:r>
            <a:r>
              <a:rPr lang="tr-TR" sz="2000" b="0" i="0" dirty="0" err="1">
                <a:solidFill>
                  <a:schemeClr val="accent2"/>
                </a:solidFill>
                <a:effectLst/>
              </a:rPr>
              <a:t>Principle</a:t>
            </a:r>
            <a:endParaRPr lang="tr-TR" sz="2000" dirty="0">
              <a:solidFill>
                <a:schemeClr val="accent2"/>
              </a:solidFill>
            </a:endParaRPr>
          </a:p>
          <a:p>
            <a:pPr algn="l"/>
            <a:r>
              <a:rPr lang="tr-TR" sz="2000" b="0" i="0" dirty="0">
                <a:solidFill>
                  <a:srgbClr val="292929"/>
                </a:solidFill>
                <a:effectLst/>
              </a:rPr>
              <a:t>Sınıflar arası bağımlılıklar olabildiğince az olmalıdır özellikle üst seviye sınıflar alt seviye sınıflara bağımlı olmamalıdır.</a:t>
            </a:r>
          </a:p>
          <a:p>
            <a:endParaRPr lang="tr-TR" dirty="0"/>
          </a:p>
        </p:txBody>
      </p:sp>
    </p:spTree>
    <p:extLst>
      <p:ext uri="{BB962C8B-B14F-4D97-AF65-F5344CB8AC3E}">
        <p14:creationId xmlns:p14="http://schemas.microsoft.com/office/powerpoint/2010/main" val="299651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0A34B7-A4B1-4DF6-910B-8406E30C8673}"/>
              </a:ext>
            </a:extLst>
          </p:cNvPr>
          <p:cNvSpPr>
            <a:spLocks noGrp="1"/>
          </p:cNvSpPr>
          <p:nvPr>
            <p:ph type="title"/>
          </p:nvPr>
        </p:nvSpPr>
        <p:spPr>
          <a:xfrm>
            <a:off x="838200" y="365126"/>
            <a:ext cx="10515600" cy="993158"/>
          </a:xfrm>
        </p:spPr>
        <p:txBody>
          <a:bodyPr/>
          <a:lstStyle/>
          <a:p>
            <a:r>
              <a:rPr lang="tr-TR" dirty="0">
                <a:solidFill>
                  <a:schemeClr val="accent2"/>
                </a:solidFill>
              </a:rPr>
              <a:t>7) </a:t>
            </a:r>
            <a:r>
              <a:rPr lang="tr-TR" dirty="0" err="1">
                <a:solidFill>
                  <a:schemeClr val="accent2"/>
                </a:solidFill>
              </a:rPr>
              <a:t>Clean</a:t>
            </a:r>
            <a:r>
              <a:rPr lang="tr-TR" dirty="0">
                <a:solidFill>
                  <a:schemeClr val="accent2"/>
                </a:solidFill>
              </a:rPr>
              <a:t> </a:t>
            </a:r>
            <a:r>
              <a:rPr lang="tr-TR" dirty="0" err="1">
                <a:solidFill>
                  <a:schemeClr val="accent2"/>
                </a:solidFill>
              </a:rPr>
              <a:t>Code</a:t>
            </a:r>
            <a:r>
              <a:rPr lang="tr-TR" dirty="0">
                <a:solidFill>
                  <a:schemeClr val="accent2"/>
                </a:solidFill>
              </a:rPr>
              <a:t> Nedir, Kuralları Nelerdir?</a:t>
            </a:r>
          </a:p>
        </p:txBody>
      </p:sp>
      <p:sp>
        <p:nvSpPr>
          <p:cNvPr id="3" name="İçerik Yer Tutucusu 2">
            <a:extLst>
              <a:ext uri="{FF2B5EF4-FFF2-40B4-BE49-F238E27FC236}">
                <a16:creationId xmlns:a16="http://schemas.microsoft.com/office/drawing/2014/main" id="{2E0BF621-FB12-413B-BFA3-80A0F91BF78D}"/>
              </a:ext>
            </a:extLst>
          </p:cNvPr>
          <p:cNvSpPr>
            <a:spLocks noGrp="1"/>
          </p:cNvSpPr>
          <p:nvPr>
            <p:ph idx="1"/>
          </p:nvPr>
        </p:nvSpPr>
        <p:spPr>
          <a:xfrm>
            <a:off x="838200" y="1713390"/>
            <a:ext cx="10515600" cy="4596738"/>
          </a:xfrm>
        </p:spPr>
        <p:txBody>
          <a:bodyPr>
            <a:normAutofit/>
          </a:bodyPr>
          <a:lstStyle/>
          <a:p>
            <a:pPr algn="l"/>
            <a:r>
              <a:rPr lang="tr-TR" sz="2000" b="0" i="0" dirty="0" err="1">
                <a:effectLst/>
              </a:rPr>
              <a:t>Clean</a:t>
            </a:r>
            <a:r>
              <a:rPr lang="tr-TR" sz="2000" dirty="0"/>
              <a:t> </a:t>
            </a:r>
            <a:r>
              <a:rPr lang="tr-TR" sz="2000" b="0" i="0" dirty="0" err="1">
                <a:effectLst/>
              </a:rPr>
              <a:t>Code</a:t>
            </a:r>
            <a:r>
              <a:rPr lang="tr-TR" sz="2000" b="0" i="0" dirty="0">
                <a:effectLst/>
              </a:rPr>
              <a:t>, kod yazarken tam ve mümkün olduğunca kusursuz olması gerektiği fikridir. İhtiyaç olandan daha fazla kod olmamalıdır. Gereksiz hiç bir satır olmamalı. Kodlama yaparken yalnızca sorunu çözmek yerine, mümkün olduğunca verimli, okunabilir ve bakımı yapılabilir kodlama tarzıdır.</a:t>
            </a:r>
          </a:p>
          <a:p>
            <a:pPr algn="l"/>
            <a:r>
              <a:rPr lang="tr-TR" sz="2000" b="0" i="0" dirty="0" err="1">
                <a:effectLst/>
              </a:rPr>
              <a:t>Clean</a:t>
            </a:r>
            <a:r>
              <a:rPr lang="tr-TR" sz="2000" b="0" i="0" dirty="0">
                <a:effectLst/>
              </a:rPr>
              <a:t> </a:t>
            </a:r>
            <a:r>
              <a:rPr lang="tr-TR" sz="2000" b="0" i="0" dirty="0" err="1">
                <a:effectLst/>
              </a:rPr>
              <a:t>code</a:t>
            </a:r>
            <a:r>
              <a:rPr lang="tr-TR" sz="2000" b="0" i="0" dirty="0">
                <a:effectLst/>
              </a:rPr>
              <a:t> yapısına uygun yapılmamış bir kodlama da her değişiklik yapıldığında sistem üzerindeki değişiklikleri sorunsuz ve verimli hale getirmek için saatler harcamak zorunda kalınabilir. Kimse böyle bir koda ihtiyaç duymaz.</a:t>
            </a:r>
          </a:p>
          <a:p>
            <a:pPr algn="l"/>
            <a:r>
              <a:rPr lang="tr-TR" sz="2000" b="0" i="0" dirty="0">
                <a:effectLst/>
              </a:rPr>
              <a:t>Bu yapıyı kurmak ilk anda zaman kaybı oluşturacakmış gibi görünse de ilerleyen süreçlerde oluşabilecek zaman kayıplarını ortadan kaldırmak için düzenli bir yapı oluşturulmuş olacağı için tüm sürece bakıldığında zamanın yanı sıra iş yükünden de kazanç sağlandığını ve verimli bir çalışma ortaya konulduğu görülecektir.</a:t>
            </a:r>
          </a:p>
          <a:p>
            <a:endParaRPr lang="tr-TR" dirty="0"/>
          </a:p>
        </p:txBody>
      </p:sp>
    </p:spTree>
    <p:extLst>
      <p:ext uri="{BB962C8B-B14F-4D97-AF65-F5344CB8AC3E}">
        <p14:creationId xmlns:p14="http://schemas.microsoft.com/office/powerpoint/2010/main" val="322559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5BE4B1-5421-4CD0-8DFD-67C75697FD20}"/>
              </a:ext>
            </a:extLst>
          </p:cNvPr>
          <p:cNvSpPr>
            <a:spLocks noGrp="1"/>
          </p:cNvSpPr>
          <p:nvPr>
            <p:ph idx="1"/>
          </p:nvPr>
        </p:nvSpPr>
        <p:spPr>
          <a:xfrm>
            <a:off x="838200" y="994299"/>
            <a:ext cx="10515600" cy="5182664"/>
          </a:xfrm>
        </p:spPr>
        <p:txBody>
          <a:bodyPr>
            <a:normAutofit/>
          </a:bodyPr>
          <a:lstStyle/>
          <a:p>
            <a:pPr algn="l"/>
            <a:r>
              <a:rPr lang="tr-TR" sz="2000" dirty="0" err="1">
                <a:solidFill>
                  <a:schemeClr val="accent2"/>
                </a:solidFill>
              </a:rPr>
              <a:t>Clean</a:t>
            </a:r>
            <a:r>
              <a:rPr lang="tr-TR" sz="2000" dirty="0">
                <a:solidFill>
                  <a:schemeClr val="accent2"/>
                </a:solidFill>
              </a:rPr>
              <a:t> </a:t>
            </a:r>
            <a:r>
              <a:rPr lang="tr-TR" sz="2000" dirty="0" err="1">
                <a:solidFill>
                  <a:schemeClr val="accent2"/>
                </a:solidFill>
              </a:rPr>
              <a:t>Code</a:t>
            </a:r>
            <a:r>
              <a:rPr lang="tr-TR" sz="2000" dirty="0">
                <a:solidFill>
                  <a:schemeClr val="accent2"/>
                </a:solidFill>
              </a:rPr>
              <a:t>: </a:t>
            </a:r>
          </a:p>
          <a:p>
            <a:pPr algn="l"/>
            <a:r>
              <a:rPr lang="tr-TR" sz="2000" b="0" i="0" dirty="0">
                <a:effectLst/>
              </a:rPr>
              <a:t>Değişken adları, </a:t>
            </a:r>
          </a:p>
          <a:p>
            <a:pPr algn="l"/>
            <a:r>
              <a:rPr lang="tr-TR" sz="2000" dirty="0"/>
              <a:t>S</a:t>
            </a:r>
            <a:r>
              <a:rPr lang="tr-TR" sz="2000" b="0" i="0" dirty="0">
                <a:effectLst/>
              </a:rPr>
              <a:t>ınıf adları, </a:t>
            </a:r>
          </a:p>
          <a:p>
            <a:pPr algn="l"/>
            <a:r>
              <a:rPr lang="tr-TR" sz="2000" dirty="0"/>
              <a:t>P</a:t>
            </a:r>
            <a:r>
              <a:rPr lang="tr-TR" sz="2000" b="0" i="0" dirty="0">
                <a:effectLst/>
              </a:rPr>
              <a:t>aket adları anlaşılır ve amacına uygun belirlenmiş olması kodun daha anlaşılır olmasını sağlar.</a:t>
            </a:r>
          </a:p>
          <a:p>
            <a:pPr algn="l"/>
            <a:r>
              <a:rPr lang="tr-TR" sz="2000" dirty="0"/>
              <a:t>Yorum satırı eklenmelidir.</a:t>
            </a:r>
            <a:endParaRPr lang="tr-TR" sz="2000" b="0" i="0" dirty="0">
              <a:effectLst/>
            </a:endParaRPr>
          </a:p>
          <a:p>
            <a:pPr algn="l"/>
            <a:r>
              <a:rPr lang="tr-TR" sz="2000" b="0" i="0" dirty="0">
                <a:effectLst/>
              </a:rPr>
              <a:t>Belirsiz olan ve doğru anlamı taşımayan =gereksiz kod gibi terimlerden kaçınılmalıdır.</a:t>
            </a:r>
          </a:p>
          <a:p>
            <a:pPr algn="l"/>
            <a:r>
              <a:rPr lang="tr-TR" sz="2000" dirty="0"/>
              <a:t>Ortak dili olan kod zaman tasarrufu sağlar.</a:t>
            </a:r>
          </a:p>
        </p:txBody>
      </p:sp>
    </p:spTree>
    <p:extLst>
      <p:ext uri="{BB962C8B-B14F-4D97-AF65-F5344CB8AC3E}">
        <p14:creationId xmlns:p14="http://schemas.microsoft.com/office/powerpoint/2010/main" val="39641865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941</Words>
  <Application>Microsoft Office PowerPoint</Application>
  <PresentationFormat>Geniş ekran</PresentationFormat>
  <Paragraphs>74</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JAVA   8.GRUP </vt:lpstr>
      <vt:lpstr>1) KISS (Keep It Sımple, Stupid)</vt:lpstr>
      <vt:lpstr>3) DRY (Don’t Repeat Yourself)</vt:lpstr>
      <vt:lpstr>4) REP (Reuse Release Equivalence Principle)</vt:lpstr>
      <vt:lpstr>5) CCP (Common Closure Prinsiple)</vt:lpstr>
      <vt:lpstr>6) S.O.L.I.D Prensipleri</vt:lpstr>
      <vt:lpstr>PowerPoint Sunusu</vt:lpstr>
      <vt:lpstr>7) Clean Code Nedir, Kuralları Nelerdir?</vt:lpstr>
      <vt:lpstr>PowerPoint Sunusu</vt:lpstr>
      <vt:lpstr>8) Agile / Scrum nedir, Açıklayınız?</vt:lpstr>
      <vt:lpstr>                             KAYNAKÇA</vt:lpstr>
      <vt:lpstr>     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seyma hakan</dc:creator>
  <cp:lastModifiedBy>seyma hakan</cp:lastModifiedBy>
  <cp:revision>15</cp:revision>
  <dcterms:created xsi:type="dcterms:W3CDTF">2021-04-01T20:00:49Z</dcterms:created>
  <dcterms:modified xsi:type="dcterms:W3CDTF">2021-04-02T17:50:39Z</dcterms:modified>
</cp:coreProperties>
</file>