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7" r:id="rId3"/>
    <p:sldId id="278" r:id="rId4"/>
    <p:sldId id="279" r:id="rId5"/>
    <p:sldId id="280" r:id="rId6"/>
    <p:sldId id="272" r:id="rId7"/>
    <p:sldId id="281" r:id="rId8"/>
    <p:sldId id="283" r:id="rId9"/>
    <p:sldId id="284" r:id="rId10"/>
    <p:sldId id="285" r:id="rId11"/>
    <p:sldId id="286" r:id="rId12"/>
    <p:sldId id="282" r:id="rId13"/>
    <p:sldId id="273" r:id="rId14"/>
    <p:sldId id="274" r:id="rId15"/>
    <p:sldId id="276" r:id="rId16"/>
    <p:sldId id="27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61" r:id="rId25"/>
    <p:sldId id="271" r:id="rId26"/>
    <p:sldId id="257" r:id="rId27"/>
    <p:sldId id="258" r:id="rId28"/>
    <p:sldId id="259" r:id="rId29"/>
    <p:sldId id="260" r:id="rId30"/>
    <p:sldId id="262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FA456-F252-4D6E-AD0F-9C2F2A663E07}" v="5659" dt="2021-03-16T17:05:54.499"/>
    <p1510:client id="{45DCA7E2-A1AD-450A-9D88-1D8A1DBF8498}" v="2945" dt="2021-04-02T17:48:39.131"/>
    <p1510:client id="{4B1BBDC1-8AD0-4468-AEDC-218A53C028EE}" v="2122" dt="2021-03-21T08:38:29.772"/>
    <p1510:client id="{863FEF07-8109-4900-81CB-4D7399DAA9D8}" v="1959" dt="2021-03-13T21:28:2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04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4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3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5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7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0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mmies.com/programming/java/logical-errors-in-jav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1131355"/>
            <a:ext cx="9915607" cy="45074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/>
              <a:t>OGUZCAN</a:t>
            </a:r>
          </a:p>
          <a:p>
            <a:pPr algn="ctr"/>
            <a:r>
              <a:rPr lang="tr-TR" dirty="0"/>
              <a:t>BICER</a:t>
            </a:r>
          </a:p>
          <a:p>
            <a:pPr algn="ctr"/>
            <a:r>
              <a:rPr lang="tr-TR" dirty="0"/>
              <a:t>ECODATION 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14 mart 2021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ODEV 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: 4</a:t>
            </a:r>
          </a:p>
          <a:p>
            <a:pPr algn="ctr"/>
            <a:endParaRPr lang="tr-TR" dirty="0">
              <a:solidFill>
                <a:srgbClr val="8AD0D6"/>
              </a:solidFill>
            </a:endParaRP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AFF53-F77C-4311-A79E-E68C5C4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Agile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F4EB96-2B29-472B-9B7D-B1FE235E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Çevik Yazılımın 12 Prensibi (</a:t>
            </a:r>
            <a:r>
              <a:rPr lang="tr-TR" dirty="0" err="1">
                <a:ea typeface="+mj-lt"/>
                <a:cs typeface="+mj-lt"/>
              </a:rPr>
              <a:t>Twelve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Principles</a:t>
            </a:r>
            <a:r>
              <a:rPr lang="tr-TR" dirty="0">
                <a:ea typeface="+mj-lt"/>
                <a:cs typeface="+mj-lt"/>
              </a:rPr>
              <a:t> of </a:t>
            </a:r>
            <a:r>
              <a:rPr lang="tr-TR" dirty="0" err="1">
                <a:ea typeface="+mj-lt"/>
                <a:cs typeface="+mj-lt"/>
              </a:rPr>
              <a:t>Agile</a:t>
            </a:r>
            <a:r>
              <a:rPr lang="tr-TR" dirty="0">
                <a:ea typeface="+mj-lt"/>
                <a:cs typeface="+mj-lt"/>
              </a:rPr>
              <a:t> Software) 1990’larda yaşanan endüstri hüsranının sonucu olarak ortaya çıkmıştır.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ea typeface="+mj-lt"/>
                <a:cs typeface="+mj-lt"/>
              </a:rPr>
              <a:t>Agile</a:t>
            </a:r>
            <a:r>
              <a:rPr lang="tr-TR" dirty="0">
                <a:ea typeface="+mj-lt"/>
                <a:cs typeface="+mj-lt"/>
              </a:rPr>
              <a:t> Proje Yönetimi, sürekli test ve değişime açık, yinelemeli bir proje yönetimi yaklaşımıdır.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Kişiler ve etkileşimler, işlemler ve araçlardan daha önceliklidir.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Yazılım üzerinde çalışmak, </a:t>
            </a:r>
            <a:r>
              <a:rPr lang="tr-TR" dirty="0" err="1">
                <a:ea typeface="+mj-lt"/>
                <a:cs typeface="+mj-lt"/>
              </a:rPr>
              <a:t>döküman</a:t>
            </a:r>
            <a:r>
              <a:rPr lang="tr-TR" dirty="0">
                <a:ea typeface="+mj-lt"/>
                <a:cs typeface="+mj-lt"/>
              </a:rPr>
              <a:t> üzerinde çalışmaktan önceliklidir. 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Müşteri katkısı, müşteri ile yapılan sözleşmelerden önceliklidir. 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Değişime verilen cevap, planlamadan daha önceliklidir.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0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9B2739-EFF3-4478-B3FC-E9C68FEA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E3967F-A3D5-4A8D-8E7A-D7532046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İnsanların mümkün olan en yüksek değere sahip ürünleri üretken ve yaratıcı bir şekilde geliştirirken, karmaşık ve adaptasyona açık sorunları ele alabildikleri bir çerçeve” olan </a:t>
            </a:r>
            <a:r>
              <a:rPr lang="tr-TR" dirty="0" err="1">
                <a:ea typeface="+mj-lt"/>
                <a:cs typeface="+mj-lt"/>
              </a:rPr>
              <a:t>scrum</a:t>
            </a:r>
            <a:r>
              <a:rPr lang="tr-TR" dirty="0">
                <a:ea typeface="+mj-lt"/>
                <a:cs typeface="+mj-lt"/>
              </a:rPr>
              <a:t> proje yönetme metodolojilerinden biridir.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Yazılım süreçlerinin detaylı ve ihtiyaca göre ortaya çıkan gereksinimlere göre esnek olabilen bir çözüm yönetimidir.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haftalık çalışma planlamaları “</a:t>
            </a:r>
            <a:r>
              <a:rPr lang="tr-TR" b="1" dirty="0">
                <a:ea typeface="+mj-lt"/>
                <a:cs typeface="+mj-lt"/>
              </a:rPr>
              <a:t>sprint</a:t>
            </a:r>
            <a:r>
              <a:rPr lang="tr-TR" dirty="0">
                <a:ea typeface="+mj-lt"/>
                <a:cs typeface="+mj-lt"/>
              </a:rPr>
              <a:t>” adı verilen çalışma süreleri içinde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35988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8EC30-CAC2-43C0-A49C-F59FB428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4003"/>
            <a:ext cx="8946541" cy="5664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endParaRPr lang="tr-TR" sz="4000" dirty="0"/>
          </a:p>
          <a:p>
            <a:pPr marL="305435" indent="-305435">
              <a:buClr>
                <a:srgbClr val="8AD0D6"/>
              </a:buClr>
            </a:pPr>
            <a:endParaRPr lang="tr-TR" sz="4000" dirty="0"/>
          </a:p>
          <a:p>
            <a:pPr marL="305435" indent="-305435">
              <a:buClr>
                <a:srgbClr val="8AD0D6"/>
              </a:buClr>
            </a:pPr>
            <a:r>
              <a:rPr lang="tr-TR" sz="4000" dirty="0"/>
              <a:t>4. </a:t>
            </a:r>
            <a:r>
              <a:rPr lang="tr-TR" sz="4000" dirty="0" err="1"/>
              <a:t>Odevin</a:t>
            </a:r>
            <a:r>
              <a:rPr lang="tr-TR" sz="4000" dirty="0"/>
              <a:t> Sonu.</a:t>
            </a:r>
          </a:p>
        </p:txBody>
      </p:sp>
    </p:spTree>
    <p:extLst>
      <p:ext uri="{BB962C8B-B14F-4D97-AF65-F5344CB8AC3E}">
        <p14:creationId xmlns:p14="http://schemas.microsoft.com/office/powerpoint/2010/main" val="229009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C53C0-4F72-48C7-87D0-88E69CD4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Methodlari</a:t>
            </a:r>
            <a:endParaRPr lang="tr-TR" dirty="0" err="1">
              <a:latin typeface="Rockwell Condensed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641684-17E2-4A77-8F10-CBBB55AA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charAt(xIn(int)) = </a:t>
            </a:r>
            <a:r>
              <a:rPr lang="tr-TR" err="1"/>
              <a:t>xIn</a:t>
            </a:r>
            <a:r>
              <a:rPr lang="tr-TR" dirty="0"/>
              <a:t> pozisyonundaki karakteri </a:t>
            </a:r>
            <a:r>
              <a:rPr lang="tr-TR" err="1"/>
              <a:t>char</a:t>
            </a:r>
            <a:r>
              <a:rPr lang="tr-TR" dirty="0"/>
              <a:t> olarak geri dondurur.</a:t>
            </a:r>
          </a:p>
          <a:p>
            <a:pPr>
              <a:buClr>
                <a:srgbClr val="9E3611"/>
              </a:buClr>
            </a:pPr>
            <a:r>
              <a:rPr lang="tr-TR"/>
              <a:t>compareTo(xIn(String)) = 2 </a:t>
            </a:r>
            <a:r>
              <a:rPr lang="tr-TR" err="1"/>
              <a:t>string</a:t>
            </a:r>
            <a:r>
              <a:rPr lang="tr-TR" dirty="0"/>
              <a:t> i </a:t>
            </a:r>
            <a:r>
              <a:rPr lang="tr-TR" err="1"/>
              <a:t>karsilastirirken</a:t>
            </a:r>
            <a:r>
              <a:rPr lang="tr-TR" dirty="0"/>
              <a:t> </a:t>
            </a:r>
            <a:r>
              <a:rPr lang="tr-TR" err="1"/>
              <a:t>kullanilir</a:t>
            </a:r>
            <a:r>
              <a:rPr lang="tr-TR" dirty="0"/>
              <a:t>. </a:t>
            </a:r>
            <a:r>
              <a:rPr lang="tr-TR" err="1"/>
              <a:t>Esitse</a:t>
            </a:r>
            <a:r>
              <a:rPr lang="tr-TR" dirty="0"/>
              <a:t> 0, </a:t>
            </a:r>
            <a:r>
              <a:rPr lang="tr-TR" err="1"/>
              <a:t>degilse</a:t>
            </a:r>
            <a:r>
              <a:rPr lang="tr-TR" dirty="0"/>
              <a:t> alfabe </a:t>
            </a:r>
            <a:r>
              <a:rPr lang="tr-TR" err="1"/>
              <a:t>sirasina</a:t>
            </a:r>
            <a:r>
              <a:rPr lang="tr-TR" dirty="0"/>
              <a:t> </a:t>
            </a:r>
            <a:r>
              <a:rPr lang="tr-TR" err="1"/>
              <a:t>gore</a:t>
            </a:r>
            <a:r>
              <a:rPr lang="tr-TR" dirty="0"/>
              <a:t> – veya + bir </a:t>
            </a:r>
            <a:r>
              <a:rPr lang="tr-TR" err="1"/>
              <a:t>deger</a:t>
            </a:r>
            <a:r>
              <a:rPr lang="tr-TR" dirty="0"/>
              <a:t> dondurur.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int</a:t>
            </a:r>
            <a:r>
              <a:rPr lang="tr-TR" dirty="0"/>
              <a:t> )</a:t>
            </a:r>
          </a:p>
          <a:p>
            <a:pPr>
              <a:buClr>
                <a:srgbClr val="9E3611"/>
              </a:buClr>
            </a:pPr>
            <a:r>
              <a:rPr lang="tr-TR"/>
              <a:t>concat(xIn(String)) = 2 </a:t>
            </a:r>
            <a:r>
              <a:rPr lang="tr-TR" err="1"/>
              <a:t>string</a:t>
            </a:r>
            <a:r>
              <a:rPr lang="tr-TR" dirty="0"/>
              <a:t> i </a:t>
            </a:r>
            <a:r>
              <a:rPr lang="tr-TR" err="1"/>
              <a:t>birlestirmek</a:t>
            </a:r>
            <a:r>
              <a:rPr lang="tr-TR" dirty="0"/>
              <a:t> </a:t>
            </a:r>
            <a:r>
              <a:rPr lang="tr-TR" err="1"/>
              <a:t>icin</a:t>
            </a:r>
            <a:r>
              <a:rPr lang="tr-TR" dirty="0"/>
              <a:t> </a:t>
            </a:r>
            <a:r>
              <a:rPr lang="tr-TR" err="1"/>
              <a:t>kullanilir</a:t>
            </a:r>
            <a:r>
              <a:rPr lang="tr-TR" dirty="0"/>
              <a:t>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String</a:t>
            </a:r>
            <a:r>
              <a:rPr lang="tr-TR" dirty="0"/>
              <a:t>)</a:t>
            </a:r>
          </a:p>
          <a:p>
            <a:pPr>
              <a:buClr>
                <a:srgbClr val="9E3611"/>
              </a:buClr>
            </a:pPr>
            <a:r>
              <a:rPr lang="tr-TR"/>
              <a:t>contains(xIn(String)) = </a:t>
            </a:r>
            <a:r>
              <a:rPr lang="tr-TR" err="1"/>
              <a:t>xIn</a:t>
            </a:r>
            <a:r>
              <a:rPr lang="tr-TR" dirty="0"/>
              <a:t> kelimesini </a:t>
            </a:r>
            <a:r>
              <a:rPr lang="tr-TR" err="1"/>
              <a:t>icerip</a:t>
            </a:r>
            <a:r>
              <a:rPr lang="tr-TR" dirty="0"/>
              <a:t> </a:t>
            </a:r>
            <a:r>
              <a:rPr lang="tr-TR" err="1"/>
              <a:t>icermedigini</a:t>
            </a:r>
            <a:r>
              <a:rPr lang="tr-TR" dirty="0"/>
              <a:t> kontrol eder.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boolean</a:t>
            </a:r>
            <a:r>
              <a:rPr lang="tr-TR" dirty="0"/>
              <a:t>)</a:t>
            </a:r>
          </a:p>
          <a:p>
            <a:pPr>
              <a:buClr>
                <a:srgbClr val="9E3611"/>
              </a:buClr>
            </a:pPr>
            <a:r>
              <a:rPr lang="tr-TR"/>
              <a:t>equals(xIn</a:t>
            </a:r>
            <a:r>
              <a:rPr lang="tr-TR" dirty="0"/>
              <a:t> (</a:t>
            </a:r>
            <a:r>
              <a:rPr lang="tr-TR" err="1"/>
              <a:t>String</a:t>
            </a:r>
            <a:r>
              <a:rPr lang="tr-TR" dirty="0"/>
              <a:t>)) = </a:t>
            </a:r>
            <a:r>
              <a:rPr lang="tr-TR" err="1"/>
              <a:t>xIn</a:t>
            </a:r>
            <a:r>
              <a:rPr lang="tr-TR" dirty="0"/>
              <a:t> ile </a:t>
            </a:r>
            <a:r>
              <a:rPr lang="tr-TR" err="1"/>
              <a:t>esit</a:t>
            </a:r>
            <a:r>
              <a:rPr lang="tr-TR" dirty="0"/>
              <a:t> mi/ ayni mi </a:t>
            </a:r>
            <a:r>
              <a:rPr lang="tr-TR" err="1"/>
              <a:t>olduguna</a:t>
            </a:r>
            <a:r>
              <a:rPr lang="tr-TR" dirty="0"/>
              <a:t> bakar.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boolean</a:t>
            </a:r>
            <a:r>
              <a:rPr lang="tr-TR" dirty="0"/>
              <a:t>)</a:t>
            </a:r>
          </a:p>
          <a:p>
            <a:pPr>
              <a:buClr>
                <a:srgbClr val="9E3611"/>
              </a:buClr>
            </a:pPr>
            <a:r>
              <a:rPr lang="tr-TR"/>
              <a:t>isEmpty() = </a:t>
            </a:r>
            <a:r>
              <a:rPr lang="tr-TR" err="1"/>
              <a:t>String</a:t>
            </a:r>
            <a:r>
              <a:rPr lang="tr-TR" dirty="0"/>
              <a:t> in bos olup </a:t>
            </a:r>
            <a:r>
              <a:rPr lang="tr-TR" err="1"/>
              <a:t>olmadigini</a:t>
            </a:r>
            <a:r>
              <a:rPr lang="tr-TR" dirty="0"/>
              <a:t> kontrol eder.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boolean</a:t>
            </a:r>
            <a:r>
              <a:rPr lang="tr-TR" dirty="0"/>
              <a:t>)</a:t>
            </a:r>
          </a:p>
          <a:p>
            <a:pPr>
              <a:buClr>
                <a:srgbClr val="9E3611"/>
              </a:buClr>
            </a:pPr>
            <a:r>
              <a:rPr lang="tr-TR"/>
              <a:t>length() = </a:t>
            </a:r>
            <a:r>
              <a:rPr lang="tr-TR" err="1"/>
              <a:t>String</a:t>
            </a:r>
            <a:r>
              <a:rPr lang="tr-TR" dirty="0"/>
              <a:t> in </a:t>
            </a:r>
            <a:r>
              <a:rPr lang="tr-TR" err="1"/>
              <a:t>uzunlugunu</a:t>
            </a:r>
            <a:r>
              <a:rPr lang="tr-TR" dirty="0"/>
              <a:t> </a:t>
            </a:r>
            <a:r>
              <a:rPr lang="tr-TR" err="1"/>
              <a:t>int</a:t>
            </a:r>
            <a:r>
              <a:rPr lang="tr-TR" dirty="0"/>
              <a:t> olarak geri dondurur.</a:t>
            </a:r>
          </a:p>
          <a:p>
            <a:pPr>
              <a:buClr>
                <a:srgbClr val="9E3611"/>
              </a:buClr>
            </a:pPr>
            <a:r>
              <a:rPr lang="tr-TR"/>
              <a:t>trim() = </a:t>
            </a:r>
            <a:r>
              <a:rPr lang="tr-TR" err="1"/>
              <a:t>Stringdeki</a:t>
            </a:r>
            <a:r>
              <a:rPr lang="tr-TR" dirty="0"/>
              <a:t> </a:t>
            </a:r>
            <a:r>
              <a:rPr lang="tr-TR" err="1"/>
              <a:t>bosluklari</a:t>
            </a:r>
            <a:r>
              <a:rPr lang="tr-TR" dirty="0"/>
              <a:t> siler. (</a:t>
            </a:r>
            <a:r>
              <a:rPr lang="tr-TR" err="1"/>
              <a:t>return</a:t>
            </a:r>
            <a:r>
              <a:rPr lang="tr-TR" dirty="0"/>
              <a:t> </a:t>
            </a:r>
            <a:r>
              <a:rPr lang="tr-TR" err="1"/>
              <a:t>String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6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5828A6-84A5-4D67-999A-8A5E091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Builder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D0D3B3-EFF2-486E-B21E-79EC15B1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/>
              <a:t>StringBuilder</a:t>
            </a:r>
            <a:r>
              <a:rPr lang="tr-TR" dirty="0"/>
              <a:t> </a:t>
            </a:r>
            <a:r>
              <a:rPr lang="tr-TR" err="1"/>
              <a:t>sinifi</a:t>
            </a:r>
            <a:r>
              <a:rPr lang="tr-TR" dirty="0"/>
              <a:t> </a:t>
            </a:r>
            <a:r>
              <a:rPr lang="tr-TR" err="1"/>
              <a:t>String'imizin</a:t>
            </a:r>
            <a:r>
              <a:rPr lang="tr-TR" dirty="0"/>
              <a:t> </a:t>
            </a:r>
            <a:r>
              <a:rPr lang="tr-TR" err="1"/>
              <a:t>modifiye</a:t>
            </a:r>
            <a:r>
              <a:rPr lang="tr-TR" dirty="0"/>
              <a:t> etmek </a:t>
            </a:r>
            <a:r>
              <a:rPr lang="tr-TR" err="1"/>
              <a:t>icin</a:t>
            </a:r>
            <a:r>
              <a:rPr lang="tr-TR" dirty="0"/>
              <a:t> kullaniriz</a:t>
            </a:r>
            <a:r>
              <a:rPr lang="tr-TR"/>
              <a:t>. String'e array gibi davranir. String yapilarinda bu yapilari kullanmamiz tavsiye edilir. Performans ve daha temiz bir kod sagladigi icin.</a:t>
            </a:r>
            <a:endParaRPr lang="tr-TR" dirty="0"/>
          </a:p>
          <a:p>
            <a:pPr>
              <a:buClr>
                <a:srgbClr val="9E3611"/>
              </a:buClr>
            </a:pPr>
            <a:r>
              <a:rPr lang="tr-TR"/>
              <a:t>Tanimli methodlarimiza bakalim:</a:t>
            </a:r>
            <a:endParaRPr lang="tr-TR" dirty="0"/>
          </a:p>
          <a:p>
            <a:pPr>
              <a:buClr>
                <a:srgbClr val="9E3611"/>
              </a:buClr>
            </a:pPr>
            <a:r>
              <a:rPr lang="tr-TR"/>
              <a:t>Appends(var xIn) : xIn yapisini String in sonuna ekler.</a:t>
            </a:r>
          </a:p>
          <a:p>
            <a:pPr>
              <a:buClr>
                <a:srgbClr val="9E3611"/>
              </a:buClr>
            </a:pPr>
            <a:r>
              <a:rPr lang="tr-TR"/>
              <a:t>Delete(int start, int end) : start ve end arasindaki karakterleri siler.</a:t>
            </a:r>
          </a:p>
          <a:p>
            <a:pPr>
              <a:buClr>
                <a:srgbClr val="9E3611"/>
              </a:buClr>
            </a:pPr>
            <a:r>
              <a:rPr lang="tr-TR"/>
              <a:t>Insert(int index, var xIn) : index konumuna xIn yapisini eklemeyi saglar. </a:t>
            </a:r>
            <a:endParaRPr lang="tr-TR" dirty="0"/>
          </a:p>
          <a:p>
            <a:pPr>
              <a:buClr>
                <a:srgbClr val="9E3611"/>
              </a:buClr>
            </a:pPr>
            <a:r>
              <a:rPr lang="tr-TR"/>
              <a:t>Reverse() : stringi tam tersine donusturur.</a:t>
            </a:r>
          </a:p>
          <a:p>
            <a:pPr>
              <a:buClr>
                <a:srgbClr val="9E3611"/>
              </a:buClr>
            </a:pPr>
            <a:r>
              <a:rPr lang="tr-TR"/>
              <a:t>ToString() : yapiyi String e cevirir.</a:t>
            </a:r>
          </a:p>
          <a:p>
            <a:pPr marL="0" indent="0">
              <a:buClr>
                <a:srgbClr val="9E3611"/>
              </a:buCl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797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79E1A-0496-4DEF-85D1-582C186B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Calibri Light"/>
                <a:cs typeface="Calibri Light"/>
              </a:rPr>
              <a:t>Kaynakca</a:t>
            </a:r>
            <a:r>
              <a:rPr lang="tr-TR" dirty="0">
                <a:latin typeface="Calibri Light"/>
                <a:cs typeface="Calibri Light"/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1E7221-05A0-48EF-B154-3E8C4ECC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buClr>
                <a:srgbClr val="8AD0D6"/>
              </a:buClr>
            </a:pPr>
            <a:r>
              <a:rPr lang="tr-TR" dirty="0">
                <a:ea typeface="+mn-lt"/>
                <a:cs typeface="+mn-lt"/>
              </a:rPr>
              <a:t>https://docs.oracle.com/javase/tutorial/java/data/buffers.html</a:t>
            </a:r>
            <a:endParaRPr lang="tr-TR" dirty="0"/>
          </a:p>
          <a:p>
            <a:pPr marL="305435" indent="-305435">
              <a:buClr>
                <a:srgbClr val="8AD0D6"/>
              </a:buClr>
            </a:pPr>
            <a:r>
              <a:rPr lang="tr-TR" dirty="0">
                <a:ea typeface="+mn-lt"/>
                <a:cs typeface="+mn-lt"/>
              </a:rPr>
              <a:t>https://www.javatpoint.com/StringBuilder-class</a:t>
            </a:r>
          </a:p>
          <a:p>
            <a:pPr marL="0" indent="0">
              <a:buClr>
                <a:srgbClr val="8AD0D6"/>
              </a:buCl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60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8EC30-CAC2-43C0-A49C-F59FB428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4003"/>
            <a:ext cx="8946541" cy="5664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endParaRPr lang="tr-TR" sz="4000" dirty="0"/>
          </a:p>
          <a:p>
            <a:pPr marL="305435" indent="-305435">
              <a:buClr>
                <a:srgbClr val="8AD0D6"/>
              </a:buClr>
            </a:pPr>
            <a:endParaRPr lang="tr-TR" sz="4000" dirty="0"/>
          </a:p>
          <a:p>
            <a:pPr marL="305435" indent="-305435">
              <a:buClr>
                <a:srgbClr val="8AD0D6"/>
              </a:buClr>
            </a:pPr>
            <a:r>
              <a:rPr lang="tr-TR" sz="4000"/>
              <a:t>3. </a:t>
            </a:r>
            <a:r>
              <a:rPr lang="tr-TR" sz="4000" err="1"/>
              <a:t>Odevin</a:t>
            </a:r>
            <a:r>
              <a:rPr lang="tr-TR" sz="4000" dirty="0"/>
              <a:t> Sonu.</a:t>
            </a:r>
          </a:p>
        </p:txBody>
      </p:sp>
    </p:spTree>
    <p:extLst>
      <p:ext uri="{BB962C8B-B14F-4D97-AF65-F5344CB8AC3E}">
        <p14:creationId xmlns:p14="http://schemas.microsoft.com/office/powerpoint/2010/main" val="13043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361866-B953-44EB-ADB1-367EE674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 Light"/>
                <a:cs typeface="Calibri Light"/>
              </a:rPr>
              <a:t>Java 6 ile gelen </a:t>
            </a:r>
            <a:r>
              <a:rPr lang="tr-TR" dirty="0" err="1">
                <a:latin typeface="Calibri Light"/>
                <a:cs typeface="Calibri Light"/>
              </a:rPr>
              <a:t>ozellikler</a:t>
            </a:r>
            <a:r>
              <a:rPr lang="tr-TR" dirty="0">
                <a:latin typeface="Calibri Light"/>
                <a:cs typeface="Calibri Light"/>
              </a:rPr>
              <a:t>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164532-9476-43FC-B2AD-7D7F5278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Calibri"/>
                <a:cs typeface="Calibri"/>
              </a:rPr>
              <a:t>Java 6: yeni </a:t>
            </a:r>
            <a:r>
              <a:rPr lang="tr-TR" dirty="0" err="1">
                <a:latin typeface="Calibri"/>
                <a:cs typeface="Calibri"/>
              </a:rPr>
              <a:t>ozelliklerden</a:t>
            </a:r>
            <a:r>
              <a:rPr lang="tr-TR" dirty="0">
                <a:latin typeface="Calibri"/>
                <a:cs typeface="Calibri"/>
              </a:rPr>
              <a:t> ziyade performans </a:t>
            </a:r>
            <a:r>
              <a:rPr lang="tr-TR" dirty="0" err="1">
                <a:latin typeface="Calibri"/>
                <a:cs typeface="Calibri"/>
              </a:rPr>
              <a:t>iyilestirmelerinden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olusuyor</a:t>
            </a:r>
            <a:r>
              <a:rPr lang="tr-TR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tr-TR" dirty="0">
                <a:latin typeface="Calibri"/>
                <a:cs typeface="Calibri"/>
              </a:rPr>
              <a:t>I/O </a:t>
            </a:r>
            <a:r>
              <a:rPr lang="tr-TR" dirty="0" err="1">
                <a:latin typeface="Calibri"/>
                <a:cs typeface="Calibri"/>
              </a:rPr>
              <a:t>kutuphanelerinde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iyilestirmeler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yapildi</a:t>
            </a:r>
            <a:r>
              <a:rPr lang="tr-TR" dirty="0">
                <a:latin typeface="Calibri"/>
                <a:cs typeface="Calibri"/>
              </a:rPr>
              <a:t>.</a:t>
            </a:r>
            <a:endParaRPr lang="tr-TR"/>
          </a:p>
          <a:p>
            <a:pPr>
              <a:buClr>
                <a:srgbClr val="8AD0D6"/>
              </a:buClr>
            </a:pPr>
            <a:r>
              <a:rPr lang="tr-TR" dirty="0">
                <a:latin typeface="Calibri"/>
                <a:cs typeface="Calibri"/>
              </a:rPr>
              <a:t>Collection Framework </a:t>
            </a:r>
            <a:r>
              <a:rPr lang="tr-TR" dirty="0" err="1">
                <a:latin typeface="Calibri"/>
                <a:cs typeface="Calibri"/>
              </a:rPr>
              <a:t>iyilestirmeleri</a:t>
            </a:r>
            <a:r>
              <a:rPr lang="tr-TR" dirty="0">
                <a:latin typeface="Calibri"/>
                <a:cs typeface="Calibri"/>
              </a:rPr>
              <a:t>, performans </a:t>
            </a:r>
            <a:r>
              <a:rPr lang="tr-TR" dirty="0" err="1">
                <a:latin typeface="Calibri"/>
                <a:cs typeface="Calibri"/>
              </a:rPr>
              <a:t>iyilestirmeleri</a:t>
            </a:r>
            <a:r>
              <a:rPr lang="tr-TR" dirty="0">
                <a:latin typeface="Calibri"/>
                <a:cs typeface="Calibri"/>
              </a:rPr>
              <a:t> ve yeni Collection </a:t>
            </a:r>
            <a:r>
              <a:rPr lang="tr-TR" dirty="0" err="1">
                <a:latin typeface="Calibri"/>
                <a:cs typeface="Calibri"/>
              </a:rPr>
              <a:t>interfaceler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tanimlandi</a:t>
            </a:r>
            <a:r>
              <a:rPr lang="tr-TR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tr-TR" dirty="0">
                <a:latin typeface="Calibri"/>
                <a:cs typeface="Calibri"/>
              </a:rPr>
              <a:t>Java Web Start </a:t>
            </a:r>
            <a:r>
              <a:rPr lang="tr-TR" dirty="0" err="1">
                <a:latin typeface="Calibri"/>
                <a:cs typeface="Calibri"/>
              </a:rPr>
              <a:t>iyilestirmeleri</a:t>
            </a:r>
            <a:r>
              <a:rPr lang="tr-TR" dirty="0">
                <a:latin typeface="Calibri"/>
                <a:cs typeface="Calibri"/>
              </a:rPr>
              <a:t>, </a:t>
            </a:r>
            <a:r>
              <a:rPr lang="tr-TR" dirty="0" err="1">
                <a:latin typeface="Calibri"/>
                <a:cs typeface="Calibri"/>
              </a:rPr>
              <a:t>plungin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yapisi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degisti</a:t>
            </a:r>
            <a:r>
              <a:rPr lang="tr-TR" dirty="0">
                <a:latin typeface="Calibri"/>
                <a:cs typeface="Calibri"/>
              </a:rPr>
              <a:t>. Daha dost </a:t>
            </a:r>
            <a:r>
              <a:rPr lang="tr-TR" dirty="0" err="1">
                <a:latin typeface="Calibri"/>
                <a:cs typeface="Calibri"/>
              </a:rPr>
              <a:t>canlisi</a:t>
            </a:r>
            <a:r>
              <a:rPr lang="tr-TR" dirty="0">
                <a:latin typeface="Calibri"/>
                <a:cs typeface="Calibri"/>
              </a:rPr>
              <a:t> bir hale geldi.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latin typeface="Calibri"/>
                <a:cs typeface="Calibri"/>
              </a:rPr>
              <a:t>Bazi</a:t>
            </a:r>
            <a:r>
              <a:rPr lang="tr-TR" dirty="0">
                <a:latin typeface="Calibri"/>
                <a:cs typeface="Calibri"/>
              </a:rPr>
              <a:t> </a:t>
            </a:r>
            <a:r>
              <a:rPr lang="tr-TR" dirty="0" err="1">
                <a:latin typeface="Calibri"/>
                <a:cs typeface="Calibri"/>
              </a:rPr>
              <a:t>guvenlik</a:t>
            </a:r>
            <a:r>
              <a:rPr lang="tr-TR" dirty="0">
                <a:latin typeface="Calibri"/>
                <a:cs typeface="Calibri"/>
              </a:rPr>
              <a:t> eklentileri </a:t>
            </a:r>
            <a:r>
              <a:rPr lang="tr-TR" dirty="0" err="1">
                <a:latin typeface="Calibri"/>
                <a:cs typeface="Calibri"/>
              </a:rPr>
              <a:t>icin</a:t>
            </a:r>
            <a:r>
              <a:rPr lang="tr-TR" dirty="0">
                <a:latin typeface="Calibri"/>
                <a:cs typeface="Calibri"/>
              </a:rPr>
              <a:t> desteklemeler eklendi.</a:t>
            </a:r>
          </a:p>
        </p:txBody>
      </p:sp>
    </p:spTree>
    <p:extLst>
      <p:ext uri="{BB962C8B-B14F-4D97-AF65-F5344CB8AC3E}">
        <p14:creationId xmlns:p14="http://schemas.microsoft.com/office/powerpoint/2010/main" val="14821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18D404-F9C5-4BE9-BCA5-77B7335F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b="1" dirty="0" err="1">
                <a:latin typeface="Gill Sans MT"/>
                <a:cs typeface="Calibri Light"/>
              </a:rPr>
              <a:t>Syntax</a:t>
            </a:r>
            <a:r>
              <a:rPr lang="tr-TR" sz="3000" b="1" dirty="0">
                <a:latin typeface="Gill Sans MT"/>
                <a:cs typeface="Calibri Light"/>
              </a:rPr>
              <a:t> </a:t>
            </a:r>
            <a:r>
              <a:rPr lang="tr-TR" sz="3000" b="1" dirty="0" err="1">
                <a:latin typeface="Gill Sans MT"/>
                <a:cs typeface="Calibri Light"/>
              </a:rPr>
              <a:t>Errors</a:t>
            </a:r>
            <a:endParaRPr lang="tr-TR" sz="3000" b="1" dirty="0">
              <a:latin typeface="Gill Sans MT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1642A-2128-4DE2-AC78-12C20D48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tr-TR" dirty="0" err="1"/>
              <a:t>Grammer</a:t>
            </a:r>
            <a:r>
              <a:rPr lang="tr-TR" dirty="0"/>
              <a:t> </a:t>
            </a:r>
            <a:r>
              <a:rPr lang="tr-TR" dirty="0" err="1"/>
              <a:t>hatalari</a:t>
            </a:r>
            <a:r>
              <a:rPr lang="tr-TR" dirty="0"/>
              <a:t> olarak nitelendirilebilir. Genellikle </a:t>
            </a:r>
            <a:r>
              <a:rPr lang="tr-TR" dirty="0" err="1"/>
              <a:t>yazim</a:t>
            </a:r>
            <a:r>
              <a:rPr lang="tr-TR" dirty="0"/>
              <a:t> </a:t>
            </a:r>
            <a:r>
              <a:rPr lang="tr-TR" dirty="0" err="1"/>
              <a:t>yanlislari</a:t>
            </a:r>
            <a:r>
              <a:rPr lang="tr-TR" dirty="0"/>
              <a:t> ve unutulan </a:t>
            </a:r>
            <a:r>
              <a:rPr lang="tr-TR" dirty="0" err="1"/>
              <a:t>isaretlerden</a:t>
            </a:r>
            <a:r>
              <a:rPr lang="tr-TR" dirty="0"/>
              <a:t> </a:t>
            </a:r>
            <a:r>
              <a:rPr lang="tr-TR" dirty="0" err="1"/>
              <a:t>olusur</a:t>
            </a:r>
            <a:r>
              <a:rPr lang="tr-TR" dirty="0"/>
              <a:t>. Bu </a:t>
            </a:r>
            <a:r>
              <a:rPr lang="tr-TR" dirty="0" err="1"/>
              <a:t>hatalarin</a:t>
            </a:r>
            <a:r>
              <a:rPr lang="tr-TR" dirty="0"/>
              <a:t> tespiti </a:t>
            </a:r>
            <a:r>
              <a:rPr lang="tr-TR" dirty="0" err="1"/>
              <a:t>kolaydir</a:t>
            </a:r>
            <a:r>
              <a:rPr lang="tr-TR" dirty="0"/>
              <a:t>. </a:t>
            </a:r>
          </a:p>
          <a:p>
            <a:pPr marL="305435" indent="-305435"/>
            <a:r>
              <a:rPr lang="tr-TR" dirty="0"/>
              <a:t>En </a:t>
            </a:r>
            <a:r>
              <a:rPr lang="tr-TR" dirty="0" err="1"/>
              <a:t>cok</a:t>
            </a:r>
            <a:r>
              <a:rPr lang="tr-TR" dirty="0"/>
              <a:t> </a:t>
            </a:r>
            <a:r>
              <a:rPr lang="tr-TR" dirty="0" err="1"/>
              <a:t>karsilastigimiz</a:t>
            </a:r>
            <a:r>
              <a:rPr lang="tr-TR" dirty="0"/>
              <a:t> </a:t>
            </a:r>
            <a:r>
              <a:rPr lang="tr-TR" dirty="0" err="1"/>
              <a:t>ornekler</a:t>
            </a:r>
            <a:r>
              <a:rPr lang="tr-TR" dirty="0"/>
              <a:t>:</a:t>
            </a:r>
          </a:p>
          <a:p>
            <a:pPr marL="305435" indent="-305435"/>
            <a:r>
              <a:rPr lang="tr-TR" dirty="0" err="1"/>
              <a:t>Kucuk</a:t>
            </a:r>
            <a:r>
              <a:rPr lang="tr-TR" dirty="0"/>
              <a:t> harf/</a:t>
            </a:r>
            <a:r>
              <a:rPr lang="tr-TR" dirty="0" err="1"/>
              <a:t>Buyuk</a:t>
            </a:r>
            <a:r>
              <a:rPr lang="tr-TR" dirty="0"/>
              <a:t> harf: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oldugu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, </a:t>
            </a:r>
            <a:r>
              <a:rPr lang="tr-TR" dirty="0" err="1"/>
              <a:t>apple</a:t>
            </a:r>
            <a:r>
              <a:rPr lang="tr-TR" dirty="0"/>
              <a:t> ile Apple </a:t>
            </a:r>
            <a:r>
              <a:rPr lang="tr-TR" dirty="0" err="1"/>
              <a:t>degiskeni</a:t>
            </a:r>
            <a:r>
              <a:rPr lang="tr-TR" dirty="0"/>
              <a:t> </a:t>
            </a:r>
            <a:r>
              <a:rPr lang="tr-TR" dirty="0" err="1"/>
              <a:t>farklidir</a:t>
            </a:r>
            <a:r>
              <a:rPr lang="tr-TR" dirty="0"/>
              <a:t> veya Return </a:t>
            </a:r>
            <a:r>
              <a:rPr lang="tr-TR" dirty="0" err="1"/>
              <a:t>yazilamaz</a:t>
            </a:r>
            <a:r>
              <a:rPr lang="tr-TR" dirty="0"/>
              <a:t>.</a:t>
            </a:r>
          </a:p>
          <a:p>
            <a:pPr marL="305435" indent="-305435"/>
            <a:r>
              <a:rPr lang="tr-TR" dirty="0"/>
              <a:t>Parantezin </a:t>
            </a:r>
            <a:r>
              <a:rPr lang="tr-TR" dirty="0" err="1"/>
              <a:t>unutulmasi</a:t>
            </a:r>
            <a:r>
              <a:rPr lang="tr-TR" dirty="0"/>
              <a:t>: </a:t>
            </a:r>
            <a:r>
              <a:rPr lang="tr-TR" dirty="0" err="1"/>
              <a:t>System.out.print</a:t>
            </a:r>
            <a:r>
              <a:rPr lang="tr-TR" dirty="0"/>
              <a:t>; gibi yazarak parantezlerin </a:t>
            </a:r>
            <a:r>
              <a:rPr lang="tr-TR" dirty="0" err="1"/>
              <a:t>unutulmasidir</a:t>
            </a:r>
            <a:r>
              <a:rPr lang="tr-TR" dirty="0"/>
              <a:t>. </a:t>
            </a:r>
            <a:r>
              <a:rPr lang="tr-TR" dirty="0" err="1"/>
              <a:t>Diger</a:t>
            </a:r>
            <a:r>
              <a:rPr lang="tr-TR" dirty="0"/>
              <a:t> bir </a:t>
            </a:r>
            <a:r>
              <a:rPr lang="tr-TR" dirty="0" err="1"/>
              <a:t>scope</a:t>
            </a:r>
            <a:r>
              <a:rPr lang="tr-TR" dirty="0"/>
              <a:t> parantezlerinin </a:t>
            </a:r>
            <a:r>
              <a:rPr lang="tr-TR" dirty="0" err="1"/>
              <a:t>unutulmasi</a:t>
            </a:r>
            <a:r>
              <a:rPr lang="tr-TR" dirty="0"/>
              <a:t> veya fazla </a:t>
            </a:r>
            <a:r>
              <a:rPr lang="tr-TR" dirty="0" err="1"/>
              <a:t>koyulmasi</a:t>
            </a:r>
            <a:r>
              <a:rPr lang="tr-TR" dirty="0"/>
              <a:t>, kodda </a:t>
            </a:r>
            <a:r>
              <a:rPr lang="tr-TR" dirty="0" err="1"/>
              <a:t>surekli</a:t>
            </a:r>
            <a:r>
              <a:rPr lang="tr-TR" dirty="0"/>
              <a:t> </a:t>
            </a:r>
            <a:r>
              <a:rPr lang="tr-TR" dirty="0" err="1"/>
              <a:t>degisiklik</a:t>
            </a:r>
            <a:r>
              <a:rPr lang="tr-TR" dirty="0"/>
              <a:t> </a:t>
            </a:r>
            <a:r>
              <a:rPr lang="tr-TR" dirty="0" err="1"/>
              <a:t>yapildigi</a:t>
            </a:r>
            <a:r>
              <a:rPr lang="tr-TR" dirty="0"/>
              <a:t> zaman </a:t>
            </a:r>
            <a:r>
              <a:rPr lang="tr-TR" dirty="0" err="1"/>
              <a:t>karsilasilabilecek</a:t>
            </a:r>
            <a:r>
              <a:rPr lang="tr-TR" dirty="0"/>
              <a:t> bir hata.</a:t>
            </a:r>
          </a:p>
          <a:p>
            <a:pPr marL="305435" indent="-305435"/>
            <a:r>
              <a:rPr lang="tr-TR" dirty="0" err="1"/>
              <a:t>Noktali</a:t>
            </a:r>
            <a:r>
              <a:rPr lang="tr-TR" dirty="0"/>
              <a:t> </a:t>
            </a:r>
            <a:r>
              <a:rPr lang="tr-TR" dirty="0" err="1"/>
              <a:t>virgulun</a:t>
            </a:r>
            <a:r>
              <a:rPr lang="tr-TR" dirty="0"/>
              <a:t> </a:t>
            </a:r>
            <a:r>
              <a:rPr lang="tr-TR" dirty="0" err="1"/>
              <a:t>unutulmasi</a:t>
            </a:r>
            <a:r>
              <a:rPr lang="tr-TR" dirty="0"/>
              <a:t>: ";" genellikle </a:t>
            </a:r>
            <a:r>
              <a:rPr lang="tr-TR" dirty="0" err="1"/>
              <a:t>javaya</a:t>
            </a:r>
            <a:r>
              <a:rPr lang="tr-TR" dirty="0"/>
              <a:t> yeni </a:t>
            </a:r>
            <a:r>
              <a:rPr lang="tr-TR" dirty="0" err="1"/>
              <a:t>baslayanlarin</a:t>
            </a:r>
            <a:r>
              <a:rPr lang="tr-TR" dirty="0"/>
              <a:t> </a:t>
            </a:r>
            <a:r>
              <a:rPr lang="tr-TR" dirty="0" err="1"/>
              <a:t>siklikla</a:t>
            </a:r>
            <a:r>
              <a:rPr lang="tr-TR" dirty="0"/>
              <a:t> </a:t>
            </a:r>
            <a:r>
              <a:rPr lang="tr-TR" dirty="0" err="1"/>
              <a:t>yaptigi</a:t>
            </a:r>
            <a:r>
              <a:rPr lang="tr-TR" dirty="0"/>
              <a:t> </a:t>
            </a:r>
            <a:r>
              <a:rPr lang="tr-TR" dirty="0" err="1"/>
              <a:t>hatadir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20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E2D8B9-A2AE-449F-83CE-AC5F6E2F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b="1" dirty="0" err="1"/>
              <a:t>Logical</a:t>
            </a:r>
            <a:r>
              <a:rPr lang="tr-TR" sz="3000" b="1" dirty="0"/>
              <a:t> </a:t>
            </a:r>
            <a:r>
              <a:rPr lang="tr-TR" sz="3000" b="1" dirty="0" err="1"/>
              <a:t>error</a:t>
            </a:r>
            <a:endParaRPr lang="tr-TR" sz="3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8CC6E-9F53-4BC7-BF6A-B7DD44B1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dirty="0" err="1"/>
              <a:t>Mantik</a:t>
            </a:r>
            <a:r>
              <a:rPr lang="tr-TR" dirty="0"/>
              <a:t> </a:t>
            </a:r>
            <a:r>
              <a:rPr lang="tr-TR" dirty="0" err="1"/>
              <a:t>hatalarindan</a:t>
            </a:r>
            <a:r>
              <a:rPr lang="tr-TR" dirty="0"/>
              <a:t> </a:t>
            </a:r>
            <a:r>
              <a:rPr lang="tr-TR" dirty="0" err="1"/>
              <a:t>olusur</a:t>
            </a:r>
            <a:r>
              <a:rPr lang="tr-TR" dirty="0"/>
              <a:t>. </a:t>
            </a:r>
            <a:r>
              <a:rPr lang="tr-TR" dirty="0" err="1"/>
              <a:t>Farkedilmesi</a:t>
            </a:r>
            <a:r>
              <a:rPr lang="tr-TR" dirty="0"/>
              <a:t> </a:t>
            </a:r>
            <a:r>
              <a:rPr lang="tr-TR" dirty="0" err="1"/>
              <a:t>cok</a:t>
            </a:r>
            <a:r>
              <a:rPr lang="tr-TR" dirty="0"/>
              <a:t> zordur. Kodda </a:t>
            </a:r>
            <a:r>
              <a:rPr lang="tr-TR" dirty="0" err="1"/>
              <a:t>calistirmadan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 herhangi bir </a:t>
            </a:r>
            <a:r>
              <a:rPr lang="tr-TR" dirty="0" err="1"/>
              <a:t>uyari</a:t>
            </a:r>
            <a:r>
              <a:rPr lang="tr-TR" dirty="0"/>
              <a:t> vermeyebilir. En zor </a:t>
            </a:r>
            <a:r>
              <a:rPr lang="tr-TR" dirty="0" err="1"/>
              <a:t>tespidi</a:t>
            </a:r>
            <a:r>
              <a:rPr lang="tr-TR" dirty="0"/>
              <a:t> </a:t>
            </a:r>
            <a:r>
              <a:rPr lang="tr-TR" dirty="0" err="1"/>
              <a:t>yapilan</a:t>
            </a:r>
            <a:r>
              <a:rPr lang="tr-TR" dirty="0"/>
              <a:t> </a:t>
            </a:r>
            <a:r>
              <a:rPr lang="tr-TR" dirty="0" err="1"/>
              <a:t>hatadir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Yanlis</a:t>
            </a:r>
            <a:r>
              <a:rPr lang="tr-TR" dirty="0"/>
              <a:t> parantez </a:t>
            </a:r>
            <a:r>
              <a:rPr lang="tr-TR" dirty="0" err="1"/>
              <a:t>onceligi</a:t>
            </a:r>
            <a:r>
              <a:rPr lang="tr-TR" dirty="0"/>
              <a:t> verilmesi ile </a:t>
            </a:r>
            <a:r>
              <a:rPr lang="tr-TR" dirty="0" err="1"/>
              <a:t>farkli</a:t>
            </a:r>
            <a:r>
              <a:rPr lang="tr-TR" dirty="0"/>
              <a:t> </a:t>
            </a:r>
            <a:r>
              <a:rPr lang="tr-TR" dirty="0" err="1"/>
              <a:t>farkli</a:t>
            </a:r>
            <a:r>
              <a:rPr lang="tr-TR" dirty="0"/>
              <a:t> </a:t>
            </a:r>
            <a:r>
              <a:rPr lang="tr-TR" dirty="0" err="1"/>
              <a:t>sonuclar</a:t>
            </a:r>
            <a:r>
              <a:rPr lang="tr-TR" dirty="0"/>
              <a:t> </a:t>
            </a:r>
            <a:r>
              <a:rPr lang="tr-TR" dirty="0" err="1"/>
              <a:t>bulmamiza</a:t>
            </a:r>
            <a:r>
              <a:rPr lang="tr-TR" dirty="0"/>
              <a:t> neden olabilir.</a:t>
            </a:r>
          </a:p>
          <a:p>
            <a:pPr marL="0" indent="0">
              <a:buNone/>
            </a:pPr>
            <a:r>
              <a:rPr lang="tr-TR" dirty="0"/>
              <a:t>Saymaya </a:t>
            </a:r>
            <a:r>
              <a:rPr lang="tr-TR" dirty="0" err="1"/>
              <a:t>yanlis</a:t>
            </a:r>
            <a:r>
              <a:rPr lang="tr-TR" dirty="0"/>
              <a:t> yerden </a:t>
            </a:r>
            <a:r>
              <a:rPr lang="tr-TR" dirty="0" err="1"/>
              <a:t>baslamak</a:t>
            </a:r>
            <a:r>
              <a:rPr lang="tr-TR" dirty="0"/>
              <a:t>, insanlar genellikle 1 den </a:t>
            </a:r>
            <a:r>
              <a:rPr lang="tr-TR" dirty="0" err="1"/>
              <a:t>baslayarak</a:t>
            </a:r>
            <a:r>
              <a:rPr lang="tr-TR" dirty="0"/>
              <a:t> sayarlar fakat bilgisayarlar saymaya(</a:t>
            </a:r>
            <a:r>
              <a:rPr lang="tr-TR" dirty="0" err="1"/>
              <a:t>index</a:t>
            </a:r>
            <a:r>
              <a:rPr lang="tr-TR" dirty="0"/>
              <a:t>) 0 dan </a:t>
            </a:r>
            <a:r>
              <a:rPr lang="tr-TR" dirty="0" err="1"/>
              <a:t>baslarlar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75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78988-6D28-4C88-BB23-CF08F78B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Kiss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415C21-FE98-45D7-AF44-675EB7AF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Kiss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it </a:t>
            </a:r>
            <a:r>
              <a:rPr lang="tr-TR" dirty="0" err="1"/>
              <a:t>simple</a:t>
            </a:r>
            <a:r>
              <a:rPr lang="tr-TR" dirty="0"/>
              <a:t> veya </a:t>
            </a:r>
            <a:r>
              <a:rPr lang="tr-TR" dirty="0" err="1"/>
              <a:t>keep</a:t>
            </a:r>
            <a:r>
              <a:rPr lang="tr-TR" dirty="0"/>
              <a:t> it </a:t>
            </a:r>
            <a:r>
              <a:rPr lang="tr-TR" dirty="0" err="1"/>
              <a:t>short</a:t>
            </a:r>
            <a:r>
              <a:rPr lang="tr-TR" dirty="0"/>
              <a:t> gibi </a:t>
            </a:r>
            <a:r>
              <a:rPr lang="tr-TR" dirty="0" err="1"/>
              <a:t>cumlelerinin</a:t>
            </a:r>
            <a:r>
              <a:rPr lang="tr-TR" dirty="0"/>
              <a:t> </a:t>
            </a:r>
            <a:r>
              <a:rPr lang="tr-TR" dirty="0" err="1"/>
              <a:t>kisaltilmasidir</a:t>
            </a:r>
            <a:r>
              <a:rPr lang="tr-TR" dirty="0"/>
              <a:t>. 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Kiss'in</a:t>
            </a:r>
            <a:r>
              <a:rPr lang="tr-TR" dirty="0"/>
              <a:t> </a:t>
            </a:r>
            <a:r>
              <a:rPr lang="tr-TR" dirty="0" err="1"/>
              <a:t>yazilim</a:t>
            </a:r>
            <a:r>
              <a:rPr lang="tr-TR" dirty="0"/>
              <a:t> </a:t>
            </a:r>
            <a:r>
              <a:rPr lang="tr-TR" dirty="0" err="1"/>
              <a:t>tarafindaki</a:t>
            </a:r>
            <a:r>
              <a:rPr lang="tr-TR" dirty="0"/>
              <a:t> </a:t>
            </a:r>
            <a:r>
              <a:rPr lang="tr-TR" dirty="0" err="1"/>
              <a:t>mentalitesi</a:t>
            </a:r>
            <a:r>
              <a:rPr lang="tr-TR" dirty="0"/>
              <a:t> </a:t>
            </a:r>
            <a:r>
              <a:rPr lang="tr-TR" dirty="0" err="1"/>
              <a:t>kisaca</a:t>
            </a:r>
            <a:r>
              <a:rPr lang="tr-TR" dirty="0"/>
              <a:t> </a:t>
            </a:r>
            <a:r>
              <a:rPr lang="tr-TR" dirty="0" err="1"/>
              <a:t>aciklayacak</a:t>
            </a:r>
            <a:r>
              <a:rPr lang="tr-TR" dirty="0"/>
              <a:t> olursak.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Kodun basit </a:t>
            </a:r>
            <a:r>
              <a:rPr lang="tr-TR" dirty="0" err="1"/>
              <a:t>tutulmasi</a:t>
            </a:r>
            <a:r>
              <a:rPr lang="tr-TR" dirty="0"/>
              <a:t>: Kodun </a:t>
            </a:r>
            <a:r>
              <a:rPr lang="tr-TR" dirty="0" err="1"/>
              <a:t>okunmasini</a:t>
            </a:r>
            <a:r>
              <a:rPr lang="tr-TR" dirty="0"/>
              <a:t>, </a:t>
            </a:r>
            <a:r>
              <a:rPr lang="tr-TR" dirty="0" err="1"/>
              <a:t>anlasilmasini</a:t>
            </a:r>
            <a:r>
              <a:rPr lang="tr-TR" dirty="0"/>
              <a:t> ve kolayca hata giderilmesini </a:t>
            </a:r>
            <a:r>
              <a:rPr lang="tr-TR" dirty="0" err="1"/>
              <a:t>saglar</a:t>
            </a:r>
            <a:r>
              <a:rPr lang="tr-TR" dirty="0"/>
              <a:t>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Spagetti koddan </a:t>
            </a:r>
            <a:r>
              <a:rPr lang="tr-TR" dirty="0" err="1"/>
              <a:t>kacimak</a:t>
            </a:r>
            <a:r>
              <a:rPr lang="tr-TR" dirty="0"/>
              <a:t>: Spagetti kod </a:t>
            </a:r>
            <a:r>
              <a:rPr lang="tr-TR" dirty="0" err="1"/>
              <a:t>dedigimiz</a:t>
            </a:r>
            <a:r>
              <a:rPr lang="tr-TR" dirty="0"/>
              <a:t> </a:t>
            </a:r>
            <a:r>
              <a:rPr lang="tr-TR" dirty="0" err="1"/>
              <a:t>karmasik</a:t>
            </a:r>
            <a:r>
              <a:rPr lang="tr-TR" dirty="0"/>
              <a:t> birbirine </a:t>
            </a:r>
            <a:r>
              <a:rPr lang="tr-TR" dirty="0" err="1"/>
              <a:t>gecmis</a:t>
            </a:r>
            <a:r>
              <a:rPr lang="tr-TR" dirty="0"/>
              <a:t> kodlamadan </a:t>
            </a:r>
            <a:r>
              <a:rPr lang="tr-TR" dirty="0" err="1"/>
              <a:t>kacinilmali</a:t>
            </a:r>
            <a:r>
              <a:rPr lang="tr-TR" dirty="0"/>
              <a:t>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Problemleri </a:t>
            </a:r>
            <a:r>
              <a:rPr lang="tr-TR" dirty="0" err="1"/>
              <a:t>bolmek</a:t>
            </a:r>
            <a:r>
              <a:rPr lang="tr-TR" dirty="0"/>
              <a:t>: Bol ve fethet </a:t>
            </a:r>
            <a:r>
              <a:rPr lang="tr-TR" dirty="0" err="1"/>
              <a:t>mentalitesini</a:t>
            </a:r>
            <a:r>
              <a:rPr lang="tr-TR" dirty="0"/>
              <a:t> </a:t>
            </a:r>
            <a:r>
              <a:rPr lang="tr-TR" dirty="0" err="1"/>
              <a:t>iceren</a:t>
            </a:r>
            <a:r>
              <a:rPr lang="tr-TR" dirty="0"/>
              <a:t> bir problemin </a:t>
            </a:r>
            <a:r>
              <a:rPr lang="tr-TR" dirty="0" err="1"/>
              <a:t>kucuk</a:t>
            </a:r>
            <a:r>
              <a:rPr lang="tr-TR" dirty="0"/>
              <a:t> </a:t>
            </a:r>
            <a:r>
              <a:rPr lang="tr-TR" dirty="0" err="1"/>
              <a:t>siniflara</a:t>
            </a:r>
            <a:r>
              <a:rPr lang="tr-TR" dirty="0"/>
              <a:t> ve alt </a:t>
            </a:r>
            <a:r>
              <a:rPr lang="tr-TR" dirty="0" err="1"/>
              <a:t>siniflara</a:t>
            </a:r>
            <a:r>
              <a:rPr lang="tr-TR" dirty="0"/>
              <a:t> </a:t>
            </a:r>
            <a:r>
              <a:rPr lang="tr-TR" dirty="0" err="1"/>
              <a:t>ayrilarak</a:t>
            </a:r>
            <a:r>
              <a:rPr lang="tr-TR" dirty="0"/>
              <a:t> daha kolay </a:t>
            </a:r>
            <a:r>
              <a:rPr lang="tr-TR" dirty="0" err="1"/>
              <a:t>cozulmesi</a:t>
            </a:r>
            <a:r>
              <a:rPr lang="tr-TR" dirty="0"/>
              <a:t>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Algoritma secimi: Problemi </a:t>
            </a:r>
            <a:r>
              <a:rPr lang="tr-TR" dirty="0" err="1"/>
              <a:t>cozecek</a:t>
            </a:r>
            <a:r>
              <a:rPr lang="tr-TR" dirty="0"/>
              <a:t> en basit yoldan </a:t>
            </a:r>
            <a:r>
              <a:rPr lang="tr-TR" dirty="0" err="1"/>
              <a:t>cozecek</a:t>
            </a:r>
            <a:r>
              <a:rPr lang="tr-TR" dirty="0"/>
              <a:t> </a:t>
            </a:r>
            <a:r>
              <a:rPr lang="tr-TR" dirty="0" err="1"/>
              <a:t>algoritmayi</a:t>
            </a:r>
            <a:r>
              <a:rPr lang="tr-TR" dirty="0"/>
              <a:t> </a:t>
            </a:r>
            <a:r>
              <a:rPr lang="tr-TR" dirty="0" err="1"/>
              <a:t>kullanmaliyiz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43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9AC52-08F0-45B4-BC49-30DB66F1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b="1" dirty="0"/>
              <a:t>Runtime </a:t>
            </a:r>
            <a:r>
              <a:rPr lang="tr-TR" sz="3000" b="1" dirty="0" err="1"/>
              <a:t>Error</a:t>
            </a:r>
            <a:endParaRPr lang="tr-TR" sz="3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50C5F1-2C37-4ECE-8C6F-E339103B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tr-TR" dirty="0"/>
              <a:t>Program </a:t>
            </a:r>
            <a:r>
              <a:rPr lang="tr-TR" dirty="0" err="1"/>
              <a:t>calismaya</a:t>
            </a:r>
            <a:r>
              <a:rPr lang="tr-TR" dirty="0"/>
              <a:t> </a:t>
            </a:r>
            <a:r>
              <a:rPr lang="tr-TR" dirty="0" err="1"/>
              <a:t>baslayinca</a:t>
            </a:r>
            <a:r>
              <a:rPr lang="tr-TR" dirty="0"/>
              <a:t> JVM in </a:t>
            </a:r>
            <a:r>
              <a:rPr lang="tr-TR" dirty="0" err="1"/>
              <a:t>farkettigi</a:t>
            </a:r>
            <a:r>
              <a:rPr lang="tr-TR" dirty="0"/>
              <a:t> </a:t>
            </a:r>
            <a:r>
              <a:rPr lang="tr-TR" dirty="0" err="1"/>
              <a:t>hatalardir</a:t>
            </a:r>
            <a:r>
              <a:rPr lang="tr-TR" dirty="0"/>
              <a:t>. </a:t>
            </a:r>
            <a:r>
              <a:rPr lang="tr-TR" dirty="0" err="1">
                <a:ea typeface="+mn-lt"/>
                <a:cs typeface="+mn-lt"/>
              </a:rPr>
              <a:t>Exception</a:t>
            </a:r>
            <a:r>
              <a:rPr lang="tr-TR" dirty="0">
                <a:ea typeface="+mn-lt"/>
                <a:cs typeface="+mn-lt"/>
              </a:rPr>
              <a:t> Handling </a:t>
            </a:r>
            <a:r>
              <a:rPr lang="tr-TR" dirty="0" err="1">
                <a:ea typeface="+mn-lt"/>
                <a:cs typeface="+mn-lt"/>
              </a:rPr>
              <a:t>kullanimiyla</a:t>
            </a:r>
            <a:r>
              <a:rPr lang="tr-TR" dirty="0">
                <a:ea typeface="+mn-lt"/>
                <a:cs typeface="+mn-lt"/>
              </a:rPr>
              <a:t> bu hatalar </a:t>
            </a:r>
            <a:r>
              <a:rPr lang="tr-TR" dirty="0" err="1">
                <a:ea typeface="+mn-lt"/>
                <a:cs typeface="+mn-lt"/>
              </a:rPr>
              <a:t>atlatilabilir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tr-TR" dirty="0" err="1">
                <a:ea typeface="+mn-lt"/>
                <a:cs typeface="+mn-lt"/>
              </a:rPr>
              <a:t>Array</a:t>
            </a:r>
            <a:r>
              <a:rPr lang="tr-TR" dirty="0">
                <a:ea typeface="+mn-lt"/>
                <a:cs typeface="+mn-lt"/>
              </a:rPr>
              <a:t> gibi koleksiyon tipi </a:t>
            </a:r>
            <a:r>
              <a:rPr lang="tr-TR" dirty="0" err="1">
                <a:ea typeface="+mn-lt"/>
                <a:cs typeface="+mn-lt"/>
              </a:rPr>
              <a:t>ogelerde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sinirlarin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disinda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islem</a:t>
            </a:r>
            <a:r>
              <a:rPr lang="tr-TR" dirty="0">
                <a:ea typeface="+mn-lt"/>
                <a:cs typeface="+mn-lt"/>
              </a:rPr>
              <a:t> yapmaya </a:t>
            </a:r>
            <a:r>
              <a:rPr lang="tr-TR" dirty="0" err="1">
                <a:ea typeface="+mn-lt"/>
                <a:cs typeface="+mn-lt"/>
              </a:rPr>
              <a:t>calismak</a:t>
            </a:r>
            <a:r>
              <a:rPr lang="tr-TR" dirty="0">
                <a:ea typeface="+mn-lt"/>
                <a:cs typeface="+mn-lt"/>
              </a:rPr>
              <a:t> bu hataya neden olur.</a:t>
            </a:r>
          </a:p>
          <a:p>
            <a:pPr marL="305435" indent="-305435"/>
            <a:r>
              <a:rPr lang="tr-TR" dirty="0" err="1">
                <a:ea typeface="+mn-lt"/>
                <a:cs typeface="+mn-lt"/>
              </a:rPr>
              <a:t>Stack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Overflow</a:t>
            </a:r>
            <a:r>
              <a:rPr lang="tr-TR" dirty="0">
                <a:ea typeface="+mn-lt"/>
                <a:cs typeface="+mn-lt"/>
              </a:rPr>
              <a:t>: </a:t>
            </a:r>
            <a:r>
              <a:rPr lang="tr-TR" dirty="0" err="1">
                <a:ea typeface="+mn-lt"/>
                <a:cs typeface="+mn-lt"/>
              </a:rPr>
              <a:t>hafizada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kullanilabilir</a:t>
            </a:r>
            <a:r>
              <a:rPr lang="tr-TR" dirty="0">
                <a:ea typeface="+mn-lt"/>
                <a:cs typeface="+mn-lt"/>
              </a:rPr>
              <a:t> alan </a:t>
            </a:r>
            <a:r>
              <a:rPr lang="tr-TR" dirty="0" err="1">
                <a:ea typeface="+mn-lt"/>
                <a:cs typeface="+mn-lt"/>
              </a:rPr>
              <a:t>kalmadiginda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alinabilecek</a:t>
            </a:r>
            <a:r>
              <a:rPr lang="tr-TR" dirty="0">
                <a:ea typeface="+mn-lt"/>
                <a:cs typeface="+mn-lt"/>
              </a:rPr>
              <a:t> bir hata.</a:t>
            </a:r>
          </a:p>
          <a:p>
            <a:pPr marL="305435" indent="-305435"/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76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3ED87-8ACB-4AB1-A7A7-5E61682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b="1" dirty="0" err="1"/>
              <a:t>Heap</a:t>
            </a:r>
            <a:r>
              <a:rPr lang="tr-TR" sz="3000" b="1" dirty="0"/>
              <a:t> Memory </a:t>
            </a:r>
            <a:r>
              <a:rPr lang="tr-TR" sz="3000" b="1" dirty="0" err="1"/>
              <a:t>vs</a:t>
            </a:r>
            <a:r>
              <a:rPr lang="tr-TR" sz="3000" b="1" dirty="0"/>
              <a:t> </a:t>
            </a:r>
            <a:r>
              <a:rPr lang="tr-TR" sz="3000" b="1" dirty="0" err="1"/>
              <a:t>Stack</a:t>
            </a:r>
            <a:r>
              <a:rPr lang="tr-TR" sz="3000" b="1" dirty="0"/>
              <a:t> Memory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18B078-4FDD-479A-9612-E30AFE15A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ea typeface="+mn-lt"/>
                <a:cs typeface="+mn-lt"/>
              </a:rPr>
              <a:t>Stack  </a:t>
            </a:r>
            <a:r>
              <a:rPr lang="tr-TR"/>
              <a:t>Memory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2F3CA3-DDAD-43A2-93D5-AC8E8C7E5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'Wingdings 2',Sans-Serif" panose="05020102010507070707" pitchFamily="18" charset="2"/>
            </a:pPr>
            <a:r>
              <a:rPr lang="tr-TR">
                <a:ea typeface="+mn-lt"/>
                <a:cs typeface="+mn-lt"/>
              </a:rPr>
              <a:t>Methodlar, ilkel degiskenler ve degisken referanslarini hafizasinda tutar.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'Wingdings 2',Sans-Serif" panose="05020102010507070707" pitchFamily="18" charset="2"/>
              <a:buChar char=""/>
            </a:pPr>
            <a:r>
              <a:rPr lang="tr-TR"/>
              <a:t>Esnek degildir. Sabit bir hafizasi vardir.</a:t>
            </a:r>
            <a:endParaRPr lang="tr-TR" dirty="0"/>
          </a:p>
          <a:p>
            <a:pPr marL="285750" indent="-285750">
              <a:buFont typeface="'Wingdings 2',Sans-Serif" panose="05020102010507070707" pitchFamily="18" charset="2"/>
              <a:buChar char=""/>
            </a:pPr>
            <a:endParaRPr lang="tr-TR" dirty="0"/>
          </a:p>
          <a:p>
            <a:pPr marL="285750" indent="-285750">
              <a:buFont typeface="'Wingdings 2',Sans-Serif" panose="05020102010507070707" pitchFamily="18" charset="2"/>
              <a:buChar char=""/>
            </a:pPr>
            <a:r>
              <a:rPr lang="tr-TR"/>
              <a:t>Maliyeti azdir.(BYTE)</a:t>
            </a:r>
            <a:endParaRPr lang="tr-TR" dirty="0"/>
          </a:p>
          <a:p>
            <a:pPr marL="285750" indent="-285750">
              <a:buFont typeface="'Wingdings 2',Sans-Serif" panose="05020102010507070707" pitchFamily="18" charset="2"/>
              <a:buChar char=""/>
            </a:pPr>
            <a:r>
              <a:rPr lang="tr-TR"/>
              <a:t>Daha hizli calisir.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8CB621-2639-4D34-959C-6666DEE6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/>
              <a:t>Heap Memory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F0C3793-A675-4E28-BAD1-6AB540F7E9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'Wingdings 2',Sans-Serif" panose="05020102010507070707" pitchFamily="18" charset="2"/>
            </a:pPr>
            <a:r>
              <a:rPr lang="tr-TR">
                <a:ea typeface="+mn-lt"/>
                <a:cs typeface="+mn-lt"/>
              </a:rPr>
              <a:t>instance varible, static değişkenler, new olarak açtığımız her nesne heapte tutulur.  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'Wingdings 2',Sans-Serif" panose="05020102010507070707" pitchFamily="18" charset="2"/>
            </a:pPr>
            <a:r>
              <a:rPr lang="tr-TR">
                <a:ea typeface="+mn-lt"/>
                <a:cs typeface="+mn-lt"/>
              </a:rPr>
              <a:t>Esnek bir yapiya sahiptir. Yeni method cagirdikca veya return dondukce; buyur ve kuculur.</a:t>
            </a:r>
          </a:p>
          <a:p>
            <a:pPr marL="285750" indent="-285750">
              <a:buFont typeface="'Wingdings 2',Sans-Serif" panose="05020102010507070707" pitchFamily="18" charset="2"/>
            </a:pPr>
            <a:r>
              <a:rPr lang="tr-TR"/>
              <a:t>Maliyeti daha buyuktur.(BYTE)</a:t>
            </a:r>
            <a:endParaRPr lang="tr-TR" dirty="0"/>
          </a:p>
          <a:p>
            <a:pPr marL="285750" indent="-285750">
              <a:buFont typeface="'Wingdings 2',Sans-Serif" panose="05020102010507070707" pitchFamily="18" charset="2"/>
            </a:pPr>
            <a:r>
              <a:rPr lang="tr-TR"/>
              <a:t>Daha Yavastir.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756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7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597E0126-A184-4EC1-A8F8-1754D5FD82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570" r="31570"/>
          <a:stretch/>
        </p:blipFill>
        <p:spPr/>
      </p:pic>
    </p:spTree>
    <p:extLst>
      <p:ext uri="{BB962C8B-B14F-4D97-AF65-F5344CB8AC3E}">
        <p14:creationId xmlns:p14="http://schemas.microsoft.com/office/powerpoint/2010/main" val="16976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1">
            <a:extLst>
              <a:ext uri="{FF2B5EF4-FFF2-40B4-BE49-F238E27FC236}">
                <a16:creationId xmlns:a16="http://schemas.microsoft.com/office/drawing/2014/main" id="{EAB14BF9-E375-4A43-8247-D2C08051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771241"/>
            <a:ext cx="11617123" cy="2662985"/>
          </a:xfrm>
          <a:prstGeom prst="rect">
            <a:avLst/>
          </a:prstGeom>
        </p:spPr>
      </p:pic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C9A88AD7-CB80-4C09-A286-BF55374E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0" y="3427161"/>
            <a:ext cx="6283124" cy="3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79E1A-0496-4DEF-85D1-582C186B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Calibri Light"/>
                <a:cs typeface="Calibri Light"/>
              </a:rPr>
              <a:t>Kaynakca</a:t>
            </a:r>
            <a:r>
              <a:rPr lang="tr-TR" dirty="0">
                <a:latin typeface="Calibri Light"/>
                <a:cs typeface="Calibri Light"/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1E7221-05A0-48EF-B154-3E8C4ECC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buClr>
                <a:srgbClr val="8AD0D6"/>
              </a:buClr>
            </a:pPr>
            <a:r>
              <a:rPr lang="tr-TR" dirty="0">
                <a:ea typeface="+mn-lt"/>
                <a:cs typeface="+mn-lt"/>
                <a:hlinkClick r:id="rId2"/>
              </a:rPr>
              <a:t>https://www.dummies.com/programming/java/logical-errors-in-java/</a:t>
            </a:r>
            <a:endParaRPr lang="tr-TR" dirty="0"/>
          </a:p>
          <a:p>
            <a:pPr marL="305435" indent="-305435">
              <a:buClr>
                <a:srgbClr val="8AD0D6"/>
              </a:buClr>
            </a:pPr>
            <a:r>
              <a:rPr lang="tr-TR" dirty="0">
                <a:ea typeface="+mn-lt"/>
                <a:cs typeface="+mn-lt"/>
              </a:rPr>
              <a:t>https://www.baeldung.com/java-stack-heap</a:t>
            </a:r>
          </a:p>
          <a:p>
            <a:pPr marL="305435" indent="-305435">
              <a:buClr>
                <a:srgbClr val="8AD0D6"/>
              </a:buClr>
            </a:pPr>
            <a:r>
              <a:rPr lang="tr-TR" dirty="0">
                <a:ea typeface="+mn-lt"/>
                <a:cs typeface="+mn-lt"/>
              </a:rPr>
              <a:t>https://www.javatpoint.com/stack-vs-heap-java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20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8EC30-CAC2-43C0-A49C-F59FB428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4003"/>
            <a:ext cx="8946541" cy="5664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endParaRPr lang="tr-TR" sz="4000" dirty="0"/>
          </a:p>
          <a:p>
            <a:pPr marL="305435" indent="-305435">
              <a:buClr>
                <a:srgbClr val="8AD0D6"/>
              </a:buClr>
            </a:pPr>
            <a:endParaRPr lang="tr-TR" sz="4000" dirty="0"/>
          </a:p>
          <a:p>
            <a:pPr marL="305435" indent="-305435">
              <a:buClr>
                <a:srgbClr val="8AD0D6"/>
              </a:buClr>
            </a:pPr>
            <a:r>
              <a:rPr lang="tr-TR" sz="4000"/>
              <a:t>2. </a:t>
            </a:r>
            <a:r>
              <a:rPr lang="tr-TR" sz="4000" err="1"/>
              <a:t>Odevin</a:t>
            </a:r>
            <a:r>
              <a:rPr lang="tr-TR" sz="4000" dirty="0"/>
              <a:t> Sonu.</a:t>
            </a:r>
          </a:p>
        </p:txBody>
      </p:sp>
    </p:spTree>
    <p:extLst>
      <p:ext uri="{BB962C8B-B14F-4D97-AF65-F5344CB8AC3E}">
        <p14:creationId xmlns:p14="http://schemas.microsoft.com/office/powerpoint/2010/main" val="411227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79290-5154-47AE-95A2-17A1D0A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 Light"/>
                <a:cs typeface="Calibri Light"/>
              </a:rPr>
              <a:t>Java nedir? </a:t>
            </a:r>
            <a:r>
              <a:rPr lang="tr-TR" dirty="0" err="1">
                <a:latin typeface="Calibri Light"/>
                <a:cs typeface="Calibri Light"/>
              </a:rPr>
              <a:t>Ozellikleri</a:t>
            </a:r>
            <a:r>
              <a:rPr lang="tr-TR" dirty="0">
                <a:latin typeface="Calibri Light"/>
                <a:cs typeface="Calibri Light"/>
              </a:rPr>
              <a:t> </a:t>
            </a:r>
            <a:r>
              <a:rPr lang="tr-TR" dirty="0" err="1">
                <a:latin typeface="Calibri Light"/>
                <a:cs typeface="Calibri Light"/>
              </a:rPr>
              <a:t>diger</a:t>
            </a:r>
            <a:r>
              <a:rPr lang="tr-TR" dirty="0">
                <a:latin typeface="Calibri Light"/>
                <a:cs typeface="Calibri Light"/>
              </a:rPr>
              <a:t> dillerden </a:t>
            </a:r>
            <a:r>
              <a:rPr lang="tr-TR" dirty="0" err="1">
                <a:latin typeface="Calibri Light"/>
                <a:cs typeface="Calibri Light"/>
              </a:rPr>
              <a:t>farki</a:t>
            </a:r>
            <a:r>
              <a:rPr lang="tr-TR" dirty="0">
                <a:latin typeface="Calibri Light"/>
                <a:cs typeface="Calibri Light"/>
              </a:rPr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A00E33-0D95-4C85-933C-E5FE1869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Century Gothic"/>
                <a:cs typeface="Calibri"/>
              </a:rPr>
              <a:t>Sun </a:t>
            </a:r>
            <a:r>
              <a:rPr lang="tr-TR" dirty="0" err="1">
                <a:latin typeface="Century Gothic"/>
                <a:cs typeface="Calibri"/>
              </a:rPr>
              <a:t>Microsystems</a:t>
            </a:r>
            <a:r>
              <a:rPr lang="tr-TR" dirty="0">
                <a:latin typeface="Century Gothic"/>
                <a:cs typeface="Calibri"/>
              </a:rPr>
              <a:t> </a:t>
            </a:r>
            <a:r>
              <a:rPr lang="tr-TR" dirty="0" err="1">
                <a:latin typeface="Century Gothic"/>
                <a:cs typeface="Calibri"/>
              </a:rPr>
              <a:t>muhendisleri</a:t>
            </a:r>
            <a:r>
              <a:rPr lang="tr-TR" dirty="0">
                <a:latin typeface="Century Gothic"/>
                <a:cs typeface="Calibri"/>
              </a:rPr>
              <a:t> </a:t>
            </a:r>
            <a:r>
              <a:rPr lang="tr-TR" dirty="0" err="1">
                <a:latin typeface="Century Gothic"/>
                <a:cs typeface="Calibri"/>
              </a:rPr>
              <a:t>tarafindan</a:t>
            </a:r>
            <a:r>
              <a:rPr lang="tr-TR" dirty="0">
                <a:latin typeface="Century Gothic"/>
                <a:cs typeface="Calibri"/>
              </a:rPr>
              <a:t> </a:t>
            </a:r>
            <a:r>
              <a:rPr lang="tr-TR" dirty="0" err="1">
                <a:latin typeface="Century Gothic"/>
                <a:cs typeface="Calibri"/>
              </a:rPr>
              <a:t>gelistirilen</a:t>
            </a:r>
            <a:r>
              <a:rPr lang="tr-TR" dirty="0">
                <a:latin typeface="Century Gothic"/>
                <a:cs typeface="Calibri"/>
              </a:rPr>
              <a:t> nesne </a:t>
            </a:r>
            <a:r>
              <a:rPr lang="tr-TR" dirty="0" err="1">
                <a:latin typeface="Century Gothic"/>
                <a:cs typeface="Calibri"/>
              </a:rPr>
              <a:t>tabanli</a:t>
            </a:r>
            <a:r>
              <a:rPr lang="tr-TR" dirty="0">
                <a:latin typeface="Century Gothic"/>
                <a:cs typeface="Calibri"/>
              </a:rPr>
              <a:t> bir programlama dilidir.</a:t>
            </a:r>
          </a:p>
          <a:p>
            <a:pPr>
              <a:buClr>
                <a:srgbClr val="8AD0D6"/>
              </a:buClr>
            </a:pPr>
            <a:r>
              <a:rPr lang="tr-TR" dirty="0">
                <a:latin typeface="Century Gothic"/>
                <a:cs typeface="Calibri"/>
              </a:rPr>
              <a:t>Java </a:t>
            </a:r>
            <a:r>
              <a:rPr lang="tr-TR" dirty="0" err="1">
                <a:latin typeface="Century Gothic"/>
                <a:cs typeface="Calibri"/>
              </a:rPr>
              <a:t>diger</a:t>
            </a:r>
            <a:r>
              <a:rPr lang="tr-TR" dirty="0">
                <a:latin typeface="Century Gothic"/>
                <a:cs typeface="Calibri"/>
              </a:rPr>
              <a:t> dillerden </a:t>
            </a:r>
            <a:r>
              <a:rPr lang="tr-TR" dirty="0" err="1">
                <a:latin typeface="Century Gothic"/>
                <a:cs typeface="Calibri"/>
              </a:rPr>
              <a:t>ayiran</a:t>
            </a:r>
            <a:r>
              <a:rPr lang="tr-TR" dirty="0">
                <a:latin typeface="Century Gothic"/>
                <a:cs typeface="Calibri"/>
              </a:rPr>
              <a:t> en </a:t>
            </a:r>
            <a:r>
              <a:rPr lang="tr-TR" dirty="0" err="1">
                <a:latin typeface="Century Gothic"/>
                <a:cs typeface="Calibri"/>
              </a:rPr>
              <a:t>buyuk</a:t>
            </a:r>
            <a:r>
              <a:rPr lang="tr-TR" dirty="0">
                <a:latin typeface="Century Gothic"/>
                <a:cs typeface="Calibri"/>
              </a:rPr>
              <a:t> </a:t>
            </a:r>
            <a:r>
              <a:rPr lang="tr-TR" dirty="0" err="1">
                <a:latin typeface="Century Gothic"/>
                <a:cs typeface="Calibri"/>
              </a:rPr>
              <a:t>mottolarindan</a:t>
            </a:r>
            <a:r>
              <a:rPr lang="tr-TR" dirty="0">
                <a:latin typeface="Century Gothic"/>
                <a:cs typeface="Calibri"/>
              </a:rPr>
              <a:t> biri olan "ONCE WRITE RUN EVERYWHERE" platform </a:t>
            </a:r>
            <a:r>
              <a:rPr lang="tr-TR" dirty="0" err="1">
                <a:latin typeface="Century Gothic"/>
                <a:cs typeface="Calibri"/>
              </a:rPr>
              <a:t>bagimsiz</a:t>
            </a:r>
            <a:r>
              <a:rPr lang="tr-TR" dirty="0">
                <a:latin typeface="Century Gothic"/>
                <a:cs typeface="Calibri"/>
              </a:rPr>
              <a:t> bir dildir. Windows ta </a:t>
            </a:r>
            <a:r>
              <a:rPr lang="tr-TR" dirty="0" err="1">
                <a:latin typeface="Century Gothic"/>
                <a:cs typeface="Calibri"/>
              </a:rPr>
              <a:t>yazilan</a:t>
            </a:r>
            <a:r>
              <a:rPr lang="tr-TR" dirty="0">
                <a:latin typeface="Century Gothic"/>
                <a:cs typeface="Calibri"/>
              </a:rPr>
              <a:t> bir kod </a:t>
            </a:r>
            <a:r>
              <a:rPr lang="tr-TR" dirty="0" err="1">
                <a:latin typeface="Century Gothic"/>
                <a:cs typeface="Calibri"/>
              </a:rPr>
              <a:t>linux</a:t>
            </a:r>
            <a:r>
              <a:rPr lang="tr-TR" dirty="0">
                <a:latin typeface="Century Gothic"/>
                <a:cs typeface="Calibri"/>
              </a:rPr>
              <a:t> ve </a:t>
            </a:r>
            <a:r>
              <a:rPr lang="tr-TR" dirty="0" err="1">
                <a:latin typeface="Century Gothic"/>
                <a:cs typeface="Calibri"/>
              </a:rPr>
              <a:t>diger</a:t>
            </a:r>
            <a:r>
              <a:rPr lang="tr-TR" dirty="0">
                <a:latin typeface="Century Gothic"/>
                <a:cs typeface="Calibri"/>
              </a:rPr>
              <a:t> </a:t>
            </a:r>
            <a:r>
              <a:rPr lang="tr-TR" dirty="0" err="1">
                <a:latin typeface="Century Gothic"/>
                <a:cs typeface="Calibri"/>
              </a:rPr>
              <a:t>isletim</a:t>
            </a:r>
            <a:r>
              <a:rPr lang="tr-TR" dirty="0">
                <a:latin typeface="Century Gothic"/>
                <a:cs typeface="Calibri"/>
              </a:rPr>
              <a:t> sistemlerinde de kusursuz </a:t>
            </a:r>
            <a:r>
              <a:rPr lang="tr-TR" dirty="0" err="1">
                <a:latin typeface="Century Gothic"/>
                <a:cs typeface="Calibri"/>
              </a:rPr>
              <a:t>calisir</a:t>
            </a:r>
            <a:r>
              <a:rPr lang="tr-TR" dirty="0">
                <a:latin typeface="Century Gothic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1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F7716E-422C-415B-AE03-B51E476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 Light"/>
                <a:cs typeface="Calibri Light"/>
              </a:rPr>
              <a:t>Interpreter nedir? Compiler nedir?</a:t>
            </a:r>
            <a:br>
              <a:rPr lang="tr-TR" dirty="0">
                <a:latin typeface="Calibri Light"/>
                <a:cs typeface="Calibri Light"/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24018D-955F-4453-95D8-D369E12C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Interpreter yani </a:t>
            </a:r>
            <a:r>
              <a:rPr lang="tr-TR" dirty="0" err="1"/>
              <a:t>yorumlayici</a:t>
            </a:r>
            <a:r>
              <a:rPr lang="tr-TR" dirty="0"/>
              <a:t> </a:t>
            </a:r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kode</a:t>
            </a:r>
            <a:r>
              <a:rPr lang="tr-TR" dirty="0"/>
              <a:t> dan makine diline </a:t>
            </a:r>
            <a:r>
              <a:rPr lang="tr-TR" dirty="0" err="1"/>
              <a:t>cevirir</a:t>
            </a:r>
            <a:r>
              <a:rPr lang="tr-TR" dirty="0"/>
              <a:t>. Kodu satir satir okur. Bir hata ile </a:t>
            </a:r>
            <a:r>
              <a:rPr lang="tr-TR" dirty="0" err="1"/>
              <a:t>karsilastiginda</a:t>
            </a:r>
            <a:r>
              <a:rPr lang="tr-TR" dirty="0"/>
              <a:t> program durur ve bu nedenle </a:t>
            </a:r>
            <a:r>
              <a:rPr lang="tr-TR" dirty="0" err="1"/>
              <a:t>hatalari</a:t>
            </a:r>
            <a:r>
              <a:rPr lang="tr-TR" dirty="0"/>
              <a:t> </a:t>
            </a:r>
            <a:r>
              <a:rPr lang="tr-TR" dirty="0" err="1"/>
              <a:t>ayriklamak</a:t>
            </a:r>
            <a:r>
              <a:rPr lang="tr-TR" dirty="0"/>
              <a:t> daha </a:t>
            </a:r>
            <a:r>
              <a:rPr lang="tr-TR" dirty="0" err="1"/>
              <a:t>kolaydir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/>
              <a:t>Compiler yani derleyici </a:t>
            </a:r>
            <a:r>
              <a:rPr lang="tr-TR" dirty="0" err="1"/>
              <a:t>javada</a:t>
            </a:r>
            <a:r>
              <a:rPr lang="tr-TR" dirty="0"/>
              <a:t> Kaynak koddan </a:t>
            </a:r>
            <a:r>
              <a:rPr lang="tr-TR" dirty="0" err="1"/>
              <a:t>bytecode</a:t>
            </a:r>
            <a:r>
              <a:rPr lang="tr-TR" dirty="0"/>
              <a:t> a </a:t>
            </a:r>
            <a:r>
              <a:rPr lang="tr-TR" dirty="0" err="1"/>
              <a:t>cevirilmesini</a:t>
            </a:r>
            <a:r>
              <a:rPr lang="tr-TR" dirty="0"/>
              <a:t> </a:t>
            </a:r>
            <a:r>
              <a:rPr lang="tr-TR" dirty="0" err="1"/>
              <a:t>saglar</a:t>
            </a:r>
            <a:r>
              <a:rPr lang="tr-TR" dirty="0"/>
              <a:t>. </a:t>
            </a:r>
            <a:r>
              <a:rPr lang="tr-TR" dirty="0" err="1"/>
              <a:t>Tum</a:t>
            </a:r>
            <a:r>
              <a:rPr lang="tr-TR" dirty="0"/>
              <a:t> kodu </a:t>
            </a:r>
            <a:r>
              <a:rPr lang="tr-TR" dirty="0" err="1"/>
              <a:t>taradigi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hata </a:t>
            </a:r>
            <a:r>
              <a:rPr lang="tr-TR" dirty="0" err="1"/>
              <a:t>tespidi</a:t>
            </a:r>
            <a:r>
              <a:rPr lang="tr-TR" dirty="0"/>
              <a:t> zordur. </a:t>
            </a:r>
          </a:p>
        </p:txBody>
      </p:sp>
    </p:spTree>
    <p:extLst>
      <p:ext uri="{BB962C8B-B14F-4D97-AF65-F5344CB8AC3E}">
        <p14:creationId xmlns:p14="http://schemas.microsoft.com/office/powerpoint/2010/main" val="358206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03BD2-9263-4904-BED4-5E5FD8CA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Calibri Light"/>
                <a:cs typeface="Calibri Light"/>
              </a:rPr>
              <a:t>Jdk</a:t>
            </a:r>
            <a:r>
              <a:rPr lang="tr-TR" dirty="0">
                <a:latin typeface="Calibri Light"/>
                <a:cs typeface="Calibri Light"/>
              </a:rPr>
              <a:t>, </a:t>
            </a:r>
            <a:r>
              <a:rPr lang="tr-TR" dirty="0" err="1">
                <a:latin typeface="Calibri Light"/>
                <a:cs typeface="Calibri Light"/>
              </a:rPr>
              <a:t>Jre</a:t>
            </a:r>
            <a:r>
              <a:rPr lang="tr-TR" dirty="0">
                <a:latin typeface="Calibri Light"/>
                <a:cs typeface="Calibri Light"/>
              </a:rPr>
              <a:t>, </a:t>
            </a:r>
            <a:r>
              <a:rPr lang="tr-TR" dirty="0" err="1">
                <a:latin typeface="Calibri Light"/>
                <a:cs typeface="Calibri Light"/>
              </a:rPr>
              <a:t>Jvm</a:t>
            </a:r>
            <a:r>
              <a:rPr lang="tr-TR" dirty="0">
                <a:latin typeface="Calibri Light"/>
                <a:cs typeface="Calibri Light"/>
              </a:rPr>
              <a:t> </a:t>
            </a:r>
            <a:r>
              <a:rPr lang="tr-TR" dirty="0" err="1">
                <a:latin typeface="Calibri Light"/>
                <a:cs typeface="Calibri Light"/>
              </a:rPr>
              <a:t>arasindaki</a:t>
            </a:r>
            <a:r>
              <a:rPr lang="tr-TR" dirty="0">
                <a:latin typeface="Calibri Light"/>
                <a:cs typeface="Calibri Light"/>
              </a:rPr>
              <a:t> farklar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D1A7D-10B5-4D32-A30A-959A9E8B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Jdk</a:t>
            </a:r>
            <a:r>
              <a:rPr lang="tr-TR" dirty="0"/>
              <a:t> yani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 kit. Java </a:t>
            </a:r>
            <a:r>
              <a:rPr lang="tr-TR" dirty="0" err="1"/>
              <a:t>uygulamalarini</a:t>
            </a:r>
            <a:r>
              <a:rPr lang="tr-TR" dirty="0"/>
              <a:t> </a:t>
            </a:r>
            <a:r>
              <a:rPr lang="tr-TR" dirty="0" err="1"/>
              <a:t>gelistirmek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</a:t>
            </a:r>
            <a:r>
              <a:rPr lang="tr-TR" dirty="0" err="1"/>
              <a:t>kullanilan</a:t>
            </a:r>
            <a:r>
              <a:rPr lang="tr-TR" dirty="0"/>
              <a:t> </a:t>
            </a:r>
            <a:r>
              <a:rPr lang="tr-TR" dirty="0" err="1"/>
              <a:t>ortamdir</a:t>
            </a:r>
            <a:r>
              <a:rPr lang="tr-TR" dirty="0"/>
              <a:t>. Java </a:t>
            </a:r>
            <a:r>
              <a:rPr lang="tr-TR" dirty="0" err="1"/>
              <a:t>programlarini</a:t>
            </a:r>
            <a:r>
              <a:rPr lang="tr-TR" dirty="0"/>
              <a:t> kodlamada ve </a:t>
            </a:r>
            <a:r>
              <a:rPr lang="tr-TR" dirty="0" err="1"/>
              <a:t>calistirilmalarina</a:t>
            </a:r>
            <a:r>
              <a:rPr lang="tr-TR" dirty="0"/>
              <a:t> </a:t>
            </a:r>
            <a:r>
              <a:rPr lang="tr-TR" dirty="0" err="1"/>
              <a:t>yardimci</a:t>
            </a:r>
            <a:r>
              <a:rPr lang="tr-TR" dirty="0"/>
              <a:t> olur. Platform </a:t>
            </a:r>
            <a:r>
              <a:rPr lang="tr-TR" dirty="0" err="1"/>
              <a:t>bagimsizdir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 err="1"/>
              <a:t>Jre</a:t>
            </a:r>
            <a:r>
              <a:rPr lang="tr-TR" dirty="0"/>
              <a:t> yani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. Java </a:t>
            </a:r>
            <a:r>
              <a:rPr lang="tr-TR" dirty="0" err="1"/>
              <a:t>uygulamalarini</a:t>
            </a:r>
            <a:r>
              <a:rPr lang="tr-TR" dirty="0"/>
              <a:t> </a:t>
            </a:r>
            <a:r>
              <a:rPr lang="tr-TR" dirty="0" err="1"/>
              <a:t>calistirmaya</a:t>
            </a:r>
            <a:r>
              <a:rPr lang="tr-TR" dirty="0"/>
              <a:t> yarar. </a:t>
            </a:r>
            <a:r>
              <a:rPr lang="tr-TR" dirty="0" err="1"/>
              <a:t>Eger</a:t>
            </a:r>
            <a:r>
              <a:rPr lang="tr-TR" dirty="0"/>
              <a:t> bir </a:t>
            </a:r>
            <a:r>
              <a:rPr lang="tr-TR" dirty="0" err="1"/>
              <a:t>yazilimci</a:t>
            </a:r>
            <a:r>
              <a:rPr lang="tr-TR" dirty="0"/>
              <a:t> </a:t>
            </a:r>
            <a:r>
              <a:rPr lang="tr-TR" dirty="0" err="1"/>
              <a:t>degilsen</a:t>
            </a:r>
            <a:r>
              <a:rPr lang="tr-TR" dirty="0"/>
              <a:t> ve sadece </a:t>
            </a:r>
            <a:r>
              <a:rPr lang="tr-TR" dirty="0" err="1"/>
              <a:t>uygulamayi</a:t>
            </a:r>
            <a:r>
              <a:rPr lang="tr-TR" dirty="0"/>
              <a:t> kullanmak istiyorsan bu </a:t>
            </a:r>
            <a:r>
              <a:rPr lang="tr-TR" dirty="0" err="1"/>
              <a:t>cok</a:t>
            </a:r>
            <a:r>
              <a:rPr lang="tr-TR" dirty="0"/>
              <a:t> yeterlidir. Platformdan platforma </a:t>
            </a:r>
            <a:r>
              <a:rPr lang="tr-TR" dirty="0" err="1"/>
              <a:t>degisiklik</a:t>
            </a:r>
            <a:r>
              <a:rPr lang="tr-TR" dirty="0"/>
              <a:t> </a:t>
            </a:r>
            <a:r>
              <a:rPr lang="tr-TR" dirty="0" err="1"/>
              <a:t>gosterir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 err="1"/>
              <a:t>Jvm</a:t>
            </a:r>
            <a:r>
              <a:rPr lang="tr-TR" dirty="0"/>
              <a:t> yani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Java </a:t>
            </a:r>
            <a:r>
              <a:rPr lang="tr-TR" dirty="0" err="1"/>
              <a:t>bytecodelarini</a:t>
            </a:r>
            <a:r>
              <a:rPr lang="tr-TR" dirty="0"/>
              <a:t> makine diline </a:t>
            </a:r>
            <a:r>
              <a:rPr lang="tr-TR" dirty="0" err="1"/>
              <a:t>cevirir</a:t>
            </a:r>
            <a:r>
              <a:rPr lang="tr-TR" dirty="0"/>
              <a:t>. </a:t>
            </a:r>
            <a:r>
              <a:rPr lang="tr-TR" dirty="0" err="1"/>
              <a:t>Jre</a:t>
            </a:r>
            <a:r>
              <a:rPr lang="tr-TR" dirty="0"/>
              <a:t> </a:t>
            </a:r>
            <a:r>
              <a:rPr lang="tr-TR" dirty="0" err="1"/>
              <a:t>nin</a:t>
            </a:r>
            <a:r>
              <a:rPr lang="tr-TR" dirty="0"/>
              <a:t> bir </a:t>
            </a:r>
            <a:r>
              <a:rPr lang="tr-TR" dirty="0" err="1"/>
              <a:t>parcasi</a:t>
            </a:r>
            <a:r>
              <a:rPr lang="tr-TR" dirty="0"/>
              <a:t> olarak gelir ve </a:t>
            </a:r>
            <a:r>
              <a:rPr lang="tr-TR" dirty="0" err="1"/>
              <a:t>ayri</a:t>
            </a:r>
            <a:r>
              <a:rPr lang="tr-TR" dirty="0"/>
              <a:t> olarak indirilmez.</a:t>
            </a:r>
          </a:p>
        </p:txBody>
      </p:sp>
    </p:spTree>
    <p:extLst>
      <p:ext uri="{BB962C8B-B14F-4D97-AF65-F5344CB8AC3E}">
        <p14:creationId xmlns:p14="http://schemas.microsoft.com/office/powerpoint/2010/main" val="166297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7B830-842C-4D01-AB07-5465585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 Light"/>
                <a:cs typeface="Calibri Light"/>
              </a:rPr>
              <a:t>Java 5 ile gelen </a:t>
            </a:r>
            <a:r>
              <a:rPr lang="tr-TR" dirty="0" err="1">
                <a:latin typeface="Calibri Light"/>
                <a:cs typeface="Calibri Light"/>
              </a:rPr>
              <a:t>ozellikler</a:t>
            </a:r>
            <a:r>
              <a:rPr lang="tr-TR" dirty="0">
                <a:latin typeface="Calibri Light"/>
                <a:cs typeface="Calibri Light"/>
              </a:rPr>
              <a:t> nelerdir?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CB5CE6-3188-4140-A152-430D631D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 err="1"/>
              <a:t>Generics</a:t>
            </a:r>
            <a:r>
              <a:rPr lang="tr-TR" dirty="0"/>
              <a:t>, </a:t>
            </a:r>
            <a:r>
              <a:rPr lang="tr-TR" dirty="0" err="1"/>
              <a:t>enchanted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autoboxing</a:t>
            </a:r>
            <a:r>
              <a:rPr lang="tr-TR" dirty="0"/>
              <a:t>/</a:t>
            </a:r>
            <a:r>
              <a:rPr lang="tr-TR" dirty="0" err="1"/>
              <a:t>unboxing</a:t>
            </a:r>
            <a:r>
              <a:rPr lang="tr-TR" dirty="0"/>
              <a:t>, </a:t>
            </a:r>
            <a:r>
              <a:rPr lang="tr-TR" dirty="0" err="1"/>
              <a:t>varargs</a:t>
            </a:r>
            <a:r>
              <a:rPr lang="tr-TR" dirty="0"/>
              <a:t> gibi </a:t>
            </a:r>
            <a:r>
              <a:rPr lang="tr-TR" dirty="0" err="1"/>
              <a:t>cok</a:t>
            </a:r>
            <a:r>
              <a:rPr lang="tr-TR" dirty="0"/>
              <a:t> </a:t>
            </a:r>
            <a:r>
              <a:rPr lang="tr-TR" dirty="0" err="1"/>
              <a:t>degerli</a:t>
            </a:r>
            <a:r>
              <a:rPr lang="tr-TR" dirty="0"/>
              <a:t> </a:t>
            </a:r>
            <a:r>
              <a:rPr lang="tr-TR" dirty="0" err="1"/>
              <a:t>ozellikler</a:t>
            </a:r>
            <a:r>
              <a:rPr lang="tr-TR" dirty="0"/>
              <a:t> </a:t>
            </a:r>
            <a:r>
              <a:rPr lang="tr-TR" dirty="0" err="1"/>
              <a:t>eklenmistir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Enchated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ile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sinifi</a:t>
            </a:r>
            <a:r>
              <a:rPr lang="tr-TR" dirty="0"/>
              <a:t> </a:t>
            </a:r>
            <a:r>
              <a:rPr lang="tr-TR" dirty="0" err="1"/>
              <a:t>degiskenlerin</a:t>
            </a:r>
            <a:r>
              <a:rPr lang="tr-TR" dirty="0"/>
              <a:t> </a:t>
            </a:r>
            <a:r>
              <a:rPr lang="tr-TR" dirty="0" err="1"/>
              <a:t>tum</a:t>
            </a:r>
            <a:r>
              <a:rPr lang="tr-TR" dirty="0"/>
              <a:t> dizi </a:t>
            </a:r>
            <a:r>
              <a:rPr lang="tr-TR" dirty="0" err="1"/>
              <a:t>elemanlarini</a:t>
            </a:r>
            <a:r>
              <a:rPr lang="tr-TR" dirty="0"/>
              <a:t> kolay bir </a:t>
            </a:r>
            <a:r>
              <a:rPr lang="tr-TR" dirty="0" err="1"/>
              <a:t>sekilde</a:t>
            </a:r>
            <a:r>
              <a:rPr lang="tr-TR" dirty="0"/>
              <a:t> </a:t>
            </a:r>
            <a:r>
              <a:rPr lang="tr-TR" dirty="0" err="1"/>
              <a:t>taramamiza</a:t>
            </a:r>
            <a:r>
              <a:rPr lang="tr-TR" dirty="0"/>
              <a:t> izin veren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dongusunun</a:t>
            </a:r>
            <a:r>
              <a:rPr lang="tr-TR" dirty="0"/>
              <a:t> varyasyonudur.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Autoboxing</a:t>
            </a:r>
            <a:r>
              <a:rPr lang="tr-TR" dirty="0"/>
              <a:t> </a:t>
            </a:r>
            <a:r>
              <a:rPr lang="tr-TR" dirty="0" err="1"/>
              <a:t>yapilari</a:t>
            </a:r>
            <a:r>
              <a:rPr lang="tr-TR" dirty="0"/>
              <a:t> otomatik tip </a:t>
            </a:r>
            <a:r>
              <a:rPr lang="tr-TR" dirty="0" err="1"/>
              <a:t>donusumleri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kullanicilarina</a:t>
            </a:r>
            <a:r>
              <a:rPr lang="tr-TR" dirty="0"/>
              <a:t> </a:t>
            </a:r>
            <a:r>
              <a:rPr lang="tr-TR" dirty="0" err="1"/>
              <a:t>buyuk</a:t>
            </a:r>
            <a:r>
              <a:rPr lang="tr-TR" dirty="0"/>
              <a:t> faydalar </a:t>
            </a:r>
            <a:r>
              <a:rPr lang="tr-TR" dirty="0" err="1"/>
              <a:t>saglamistir</a:t>
            </a:r>
            <a:r>
              <a:rPr lang="tr-TR" dirty="0"/>
              <a:t>.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 err="1"/>
              <a:t>Varargs</a:t>
            </a:r>
            <a:r>
              <a:rPr lang="tr-TR" dirty="0"/>
              <a:t> </a:t>
            </a:r>
            <a:r>
              <a:rPr lang="tr-TR" dirty="0" err="1"/>
              <a:t>yapisi</a:t>
            </a:r>
            <a:r>
              <a:rPr lang="tr-TR" dirty="0"/>
              <a:t> </a:t>
            </a:r>
            <a:r>
              <a:rPr lang="tr-TR" dirty="0" err="1"/>
              <a:t>degisik</a:t>
            </a:r>
            <a:r>
              <a:rPr lang="tr-TR" dirty="0"/>
              <a:t> </a:t>
            </a:r>
            <a:r>
              <a:rPr lang="tr-TR" dirty="0" err="1"/>
              <a:t>sayida</a:t>
            </a:r>
            <a:r>
              <a:rPr lang="tr-TR" dirty="0"/>
              <a:t> parametre </a:t>
            </a:r>
            <a:r>
              <a:rPr lang="tr-TR" dirty="0" err="1"/>
              <a:t>yollamamizi</a:t>
            </a:r>
            <a:r>
              <a:rPr lang="tr-TR" dirty="0"/>
              <a:t> </a:t>
            </a:r>
            <a:r>
              <a:rPr lang="tr-TR" dirty="0" err="1"/>
              <a:t>saglayan</a:t>
            </a:r>
            <a:r>
              <a:rPr lang="tr-TR" dirty="0"/>
              <a:t> </a:t>
            </a:r>
            <a:r>
              <a:rPr lang="tr-TR" dirty="0" err="1"/>
              <a:t>guzel</a:t>
            </a:r>
            <a:r>
              <a:rPr lang="tr-TR" dirty="0"/>
              <a:t> bir </a:t>
            </a:r>
            <a:r>
              <a:rPr lang="tr-TR" dirty="0" err="1"/>
              <a:t>yapi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/>
              <a:t>Java 5 in en </a:t>
            </a:r>
            <a:r>
              <a:rPr lang="tr-TR" dirty="0" err="1"/>
              <a:t>onemli</a:t>
            </a:r>
            <a:r>
              <a:rPr lang="tr-TR" dirty="0"/>
              <a:t> </a:t>
            </a:r>
            <a:r>
              <a:rPr lang="tr-TR" dirty="0" err="1"/>
              <a:t>ozelligi</a:t>
            </a:r>
            <a:r>
              <a:rPr lang="tr-TR" dirty="0"/>
              <a:t> olan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yapisi</a:t>
            </a:r>
            <a:r>
              <a:rPr lang="tr-TR" dirty="0"/>
              <a:t>. Referans tipi olarak </a:t>
            </a:r>
            <a:r>
              <a:rPr lang="tr-TR" dirty="0" err="1"/>
              <a:t>olusturulabilir</a:t>
            </a:r>
            <a:r>
              <a:rPr lang="tr-TR" dirty="0"/>
              <a:t> bir </a:t>
            </a:r>
            <a:r>
              <a:rPr lang="tr-TR" dirty="0" err="1"/>
              <a:t>sinif</a:t>
            </a:r>
            <a:r>
              <a:rPr lang="tr-TR" dirty="0"/>
              <a:t> </a:t>
            </a:r>
            <a:r>
              <a:rPr lang="tr-TR" dirty="0" err="1"/>
              <a:t>ozelligidir</a:t>
            </a:r>
            <a:r>
              <a:rPr lang="tr-TR" dirty="0"/>
              <a:t>. </a:t>
            </a:r>
            <a:r>
              <a:rPr lang="tr-TR" dirty="0" err="1"/>
              <a:t>Boylelikle</a:t>
            </a:r>
            <a:r>
              <a:rPr lang="tr-TR" dirty="0"/>
              <a:t> bizi </a:t>
            </a:r>
            <a:r>
              <a:rPr lang="tr-TR" dirty="0" err="1"/>
              <a:t>bircok</a:t>
            </a:r>
            <a:r>
              <a:rPr lang="tr-TR" dirty="0"/>
              <a:t> hatadan </a:t>
            </a:r>
            <a:r>
              <a:rPr lang="tr-TR" dirty="0" err="1"/>
              <a:t>korunmamizi</a:t>
            </a:r>
            <a:r>
              <a:rPr lang="tr-TR" dirty="0"/>
              <a:t> </a:t>
            </a:r>
            <a:r>
              <a:rPr lang="tr-TR" dirty="0" err="1"/>
              <a:t>saglar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22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2C81E-31AF-4344-A273-332B5EFD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YAGNI nedir?</a:t>
            </a:r>
            <a:br>
              <a:rPr lang="tr-TR" dirty="0">
                <a:ea typeface="+mj-lt"/>
                <a:cs typeface="+mj-lt"/>
              </a:rPr>
            </a:br>
            <a:br>
              <a:rPr lang="tr-TR" dirty="0">
                <a:ea typeface="+mj-lt"/>
                <a:cs typeface="+mj-lt"/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CDB60E-905F-43AF-9F8A-F22A1604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 err="1">
                <a:ea typeface="+mj-lt"/>
                <a:cs typeface="+mj-lt"/>
              </a:rPr>
              <a:t>You</a:t>
            </a:r>
            <a:r>
              <a:rPr lang="tr-TR" b="1" dirty="0">
                <a:ea typeface="+mj-lt"/>
                <a:cs typeface="+mj-lt"/>
              </a:rPr>
              <a:t> </a:t>
            </a:r>
            <a:r>
              <a:rPr lang="tr-TR" b="1" dirty="0" err="1">
                <a:ea typeface="+mj-lt"/>
                <a:cs typeface="+mj-lt"/>
              </a:rPr>
              <a:t>aren't</a:t>
            </a:r>
            <a:r>
              <a:rPr lang="tr-TR" b="1" dirty="0">
                <a:ea typeface="+mj-lt"/>
                <a:cs typeface="+mj-lt"/>
              </a:rPr>
              <a:t> </a:t>
            </a:r>
            <a:r>
              <a:rPr lang="tr-TR" b="1" dirty="0" err="1">
                <a:ea typeface="+mj-lt"/>
                <a:cs typeface="+mj-lt"/>
              </a:rPr>
              <a:t>gonna</a:t>
            </a:r>
            <a:r>
              <a:rPr lang="tr-TR" b="1" dirty="0">
                <a:ea typeface="+mj-lt"/>
                <a:cs typeface="+mj-lt"/>
              </a:rPr>
              <a:t> </a:t>
            </a:r>
            <a:r>
              <a:rPr lang="tr-TR" b="1" dirty="0" err="1">
                <a:ea typeface="+mj-lt"/>
                <a:cs typeface="+mj-lt"/>
              </a:rPr>
              <a:t>need</a:t>
            </a:r>
            <a:r>
              <a:rPr lang="tr-TR" b="1" dirty="0">
                <a:ea typeface="+mj-lt"/>
                <a:cs typeface="+mj-lt"/>
              </a:rPr>
              <a:t> it in </a:t>
            </a:r>
            <a:r>
              <a:rPr lang="tr-TR" b="1" dirty="0" err="1">
                <a:ea typeface="+mj-lt"/>
                <a:cs typeface="+mj-lt"/>
              </a:rPr>
              <a:t>kisaltimidir</a:t>
            </a:r>
            <a:r>
              <a:rPr lang="tr-TR" b="1" dirty="0">
                <a:ea typeface="+mj-lt"/>
                <a:cs typeface="+mj-lt"/>
              </a:rPr>
              <a:t>.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/>
              <a:t>Bu konu "</a:t>
            </a:r>
            <a:r>
              <a:rPr lang="tr-TR" dirty="0" err="1"/>
              <a:t>extreme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" bir prensibidir. Bu prensibi su </a:t>
            </a:r>
            <a:r>
              <a:rPr lang="tr-TR" dirty="0" err="1"/>
              <a:t>sekilde</a:t>
            </a:r>
            <a:r>
              <a:rPr lang="tr-TR" dirty="0"/>
              <a:t> anlatabiliriz:</a:t>
            </a:r>
          </a:p>
          <a:p>
            <a:pPr>
              <a:buClr>
                <a:srgbClr val="8AD0D6"/>
              </a:buClr>
            </a:pPr>
            <a:r>
              <a:rPr lang="tr-TR" dirty="0"/>
              <a:t>Bir </a:t>
            </a:r>
            <a:r>
              <a:rPr lang="tr-TR" dirty="0" err="1"/>
              <a:t>programci</a:t>
            </a:r>
            <a:r>
              <a:rPr lang="tr-TR" dirty="0"/>
              <a:t> gerekli </a:t>
            </a:r>
            <a:r>
              <a:rPr lang="tr-TR" dirty="0" err="1"/>
              <a:t>gorulene</a:t>
            </a:r>
            <a:r>
              <a:rPr lang="tr-TR" dirty="0"/>
              <a:t> kadar herhangi bir ek fonksiyon eklememelidir.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Yarinin</a:t>
            </a:r>
            <a:r>
              <a:rPr lang="tr-TR" dirty="0"/>
              <a:t> </a:t>
            </a:r>
            <a:r>
              <a:rPr lang="tr-TR" dirty="0" err="1"/>
              <a:t>degil</a:t>
            </a:r>
            <a:r>
              <a:rPr lang="tr-TR" dirty="0"/>
              <a:t>, </a:t>
            </a:r>
            <a:r>
              <a:rPr lang="tr-TR" dirty="0" err="1"/>
              <a:t>bugunun</a:t>
            </a:r>
            <a:r>
              <a:rPr lang="tr-TR" dirty="0"/>
              <a:t> problemini </a:t>
            </a:r>
            <a:r>
              <a:rPr lang="tr-TR" dirty="0" err="1"/>
              <a:t>cozmemizi</a:t>
            </a:r>
            <a:r>
              <a:rPr lang="tr-TR" dirty="0"/>
              <a:t> bize </a:t>
            </a:r>
            <a:r>
              <a:rPr lang="tr-TR" dirty="0" err="1"/>
              <a:t>soyleyen</a:t>
            </a:r>
            <a:r>
              <a:rPr lang="tr-TR" dirty="0"/>
              <a:t> bir prensip.</a:t>
            </a:r>
          </a:p>
        </p:txBody>
      </p:sp>
    </p:spTree>
    <p:extLst>
      <p:ext uri="{BB962C8B-B14F-4D97-AF65-F5344CB8AC3E}">
        <p14:creationId xmlns:p14="http://schemas.microsoft.com/office/powerpoint/2010/main" val="97062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8EC30-CAC2-43C0-A49C-F59FB428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4003"/>
            <a:ext cx="8946541" cy="56643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4000" dirty="0"/>
          </a:p>
          <a:p>
            <a:pPr>
              <a:buClr>
                <a:srgbClr val="8AD0D6"/>
              </a:buClr>
            </a:pPr>
            <a:endParaRPr lang="tr-TR" sz="4000" dirty="0"/>
          </a:p>
          <a:p>
            <a:pPr>
              <a:buClr>
                <a:srgbClr val="8AD0D6"/>
              </a:buClr>
            </a:pPr>
            <a:r>
              <a:rPr lang="tr-TR" sz="4000" dirty="0"/>
              <a:t>1. </a:t>
            </a:r>
            <a:r>
              <a:rPr lang="tr-TR" sz="4000" dirty="0" err="1"/>
              <a:t>Odevin</a:t>
            </a:r>
            <a:r>
              <a:rPr lang="tr-TR" sz="4000" dirty="0"/>
              <a:t> Sonu.</a:t>
            </a:r>
          </a:p>
        </p:txBody>
      </p:sp>
    </p:spTree>
    <p:extLst>
      <p:ext uri="{BB962C8B-B14F-4D97-AF65-F5344CB8AC3E}">
        <p14:creationId xmlns:p14="http://schemas.microsoft.com/office/powerpoint/2010/main" val="12953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90784-C853-4B7A-B9E9-DE9B702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Dry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CADB0F-E873-4293-AC6A-F03B048E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Don't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Yourself</a:t>
            </a:r>
          </a:p>
          <a:p>
            <a:pPr>
              <a:buClr>
                <a:srgbClr val="8AD0D6"/>
              </a:buClr>
            </a:pPr>
            <a:r>
              <a:rPr lang="tr-TR" dirty="0"/>
              <a:t>"Extreme </a:t>
            </a:r>
            <a:r>
              <a:rPr lang="tr-TR" dirty="0" err="1"/>
              <a:t>programming</a:t>
            </a:r>
            <a:r>
              <a:rPr lang="tr-TR" dirty="0"/>
              <a:t>" </a:t>
            </a:r>
            <a:r>
              <a:rPr lang="tr-TR" dirty="0" err="1"/>
              <a:t>diger</a:t>
            </a:r>
            <a:r>
              <a:rPr lang="tr-TR" dirty="0"/>
              <a:t> bir prensibidir.</a:t>
            </a:r>
          </a:p>
          <a:p>
            <a:pPr>
              <a:buClr>
                <a:srgbClr val="8AD0D6"/>
              </a:buClr>
            </a:pPr>
            <a:r>
              <a:rPr lang="tr-TR" dirty="0"/>
              <a:t>Programdaki her kod </a:t>
            </a:r>
            <a:r>
              <a:rPr lang="tr-TR" dirty="0" err="1"/>
              <a:t>parcasini</a:t>
            </a:r>
            <a:r>
              <a:rPr lang="tr-TR" dirty="0"/>
              <a:t> tek, </a:t>
            </a:r>
            <a:r>
              <a:rPr lang="tr-TR" dirty="0" err="1"/>
              <a:t>acik</a:t>
            </a:r>
            <a:r>
              <a:rPr lang="tr-TR" dirty="0"/>
              <a:t> ve yetkin bir temsile sahip </a:t>
            </a:r>
            <a:r>
              <a:rPr lang="tr-TR" dirty="0" err="1"/>
              <a:t>olmalidir</a:t>
            </a:r>
            <a:r>
              <a:rPr lang="tr-TR" dirty="0"/>
              <a:t>. Yoksa is </a:t>
            </a:r>
            <a:r>
              <a:rPr lang="tr-TR" dirty="0" err="1"/>
              <a:t>yukunu</a:t>
            </a:r>
            <a:r>
              <a:rPr lang="tr-TR" dirty="0"/>
              <a:t> </a:t>
            </a:r>
            <a:r>
              <a:rPr lang="tr-TR" dirty="0" err="1"/>
              <a:t>arttirir</a:t>
            </a:r>
            <a:r>
              <a:rPr lang="tr-TR" dirty="0"/>
              <a:t>. Gelecekte kodun bakimi ve hata </a:t>
            </a:r>
            <a:r>
              <a:rPr lang="tr-TR" dirty="0" err="1"/>
              <a:t>ayiklamasi</a:t>
            </a:r>
            <a:r>
              <a:rPr lang="tr-TR" dirty="0"/>
              <a:t> </a:t>
            </a:r>
            <a:r>
              <a:rPr lang="tr-TR" dirty="0" err="1"/>
              <a:t>karmasik</a:t>
            </a:r>
            <a:r>
              <a:rPr lang="tr-TR" dirty="0"/>
              <a:t> hale gelir.</a:t>
            </a:r>
          </a:p>
          <a:p>
            <a:pPr>
              <a:buClr>
                <a:srgbClr val="8AD0D6"/>
              </a:buClr>
            </a:pPr>
            <a:r>
              <a:rPr lang="tr-TR" dirty="0"/>
              <a:t>Tekrarlamalar genellikle Kopyala </a:t>
            </a:r>
            <a:r>
              <a:rPr lang="tr-TR" dirty="0" err="1"/>
              <a:t>yapistir</a:t>
            </a:r>
            <a:r>
              <a:rPr lang="tr-TR" dirty="0"/>
              <a:t> kod veya </a:t>
            </a:r>
            <a:r>
              <a:rPr lang="tr-TR" dirty="0" err="1"/>
              <a:t>anlasilma</a:t>
            </a:r>
            <a:r>
              <a:rPr lang="tr-TR" dirty="0"/>
              <a:t> problemi(gerekli konun yeterli </a:t>
            </a:r>
            <a:r>
              <a:rPr lang="tr-TR" dirty="0" err="1"/>
              <a:t>anlasilmamasi</a:t>
            </a:r>
            <a:r>
              <a:rPr lang="tr-TR" dirty="0"/>
              <a:t>) gibi problemler kodun kalitesini </a:t>
            </a:r>
            <a:r>
              <a:rPr lang="tr-TR" dirty="0" err="1"/>
              <a:t>dusurur</a:t>
            </a:r>
            <a:r>
              <a:rPr lang="tr-TR" dirty="0"/>
              <a:t> ve bu prensipten bizi </a:t>
            </a:r>
            <a:r>
              <a:rPr lang="tr-TR" dirty="0" err="1"/>
              <a:t>uzaklastirir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4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CA9A8-E302-4AB1-863A-79B7298B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8B0616-7069-40D5-BE38-754D4397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Reuse</a:t>
            </a:r>
            <a:r>
              <a:rPr lang="tr-TR" dirty="0"/>
              <a:t>/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Equivalence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: Tekrar </a:t>
            </a:r>
            <a:r>
              <a:rPr lang="tr-TR" dirty="0" err="1"/>
              <a:t>kullanim</a:t>
            </a:r>
            <a:r>
              <a:rPr lang="tr-TR" dirty="0"/>
              <a:t> ve Surum </a:t>
            </a:r>
            <a:r>
              <a:rPr lang="tr-TR" dirty="0" err="1"/>
              <a:t>Esitligi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Yazılım modüllerinin yeniden kullanılabilirliği, nesne yönelimli programlamanın en önemli vaatlerinden biridir. Bizler de yazılım geliştirirken birçok bileşenimizi yeniden kullanılabilir olacak şekilde geliştirmek isteriz.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Geliştirdiğimiz ve kullandığımız bileşenler, versiyon numaralarına sahip olmadan yeniden kullanılabilir olamazlar. Çünkü bileşenler arasındaki uyumdan ancak versiyon numaraları sayesinde söz edilebilir.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20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932E4-28EB-47D3-BC1F-DA6BC9B3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7 de gelen </a:t>
            </a:r>
            <a:r>
              <a:rPr lang="tr-TR" dirty="0" err="1"/>
              <a:t>ozellikler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EDA495-63C1-4807-ADD7-CC8BDA24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sinifina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</a:t>
            </a:r>
            <a:r>
              <a:rPr lang="tr-TR" dirty="0" err="1"/>
              <a:t>destegi</a:t>
            </a:r>
            <a:r>
              <a:rPr lang="tr-TR" dirty="0"/>
              <a:t> geldi.</a:t>
            </a:r>
          </a:p>
          <a:p>
            <a:pPr>
              <a:buClr>
                <a:srgbClr val="9E3611"/>
              </a:buClr>
            </a:pP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kod </a:t>
            </a:r>
            <a:r>
              <a:rPr lang="tr-TR" dirty="0" err="1"/>
              <a:t>bloklariyla</a:t>
            </a:r>
            <a:r>
              <a:rPr lang="tr-TR" dirty="0"/>
              <a:t> otomatik bellek </a:t>
            </a:r>
            <a:r>
              <a:rPr lang="tr-TR" dirty="0" err="1"/>
              <a:t>yonetimi</a:t>
            </a:r>
            <a:r>
              <a:rPr lang="tr-TR" dirty="0"/>
              <a:t> eklendi.</a:t>
            </a:r>
          </a:p>
          <a:p>
            <a:pPr>
              <a:buClr>
                <a:srgbClr val="9E3611"/>
              </a:buClr>
            </a:pPr>
            <a:r>
              <a:rPr lang="tr-TR" dirty="0"/>
              <a:t>Alt </a:t>
            </a:r>
            <a:r>
              <a:rPr lang="tr-TR" dirty="0" err="1"/>
              <a:t>cizgi</a:t>
            </a:r>
            <a:r>
              <a:rPr lang="tr-TR" dirty="0"/>
              <a:t> </a:t>
            </a:r>
            <a:r>
              <a:rPr lang="tr-TR" dirty="0" err="1"/>
              <a:t>literali</a:t>
            </a:r>
            <a:r>
              <a:rPr lang="tr-TR" dirty="0"/>
              <a:t> eklendi. </a:t>
            </a:r>
            <a:r>
              <a:rPr lang="tr-TR" dirty="0" err="1"/>
              <a:t>Artik</a:t>
            </a:r>
            <a:r>
              <a:rPr lang="tr-TR" dirty="0"/>
              <a:t> </a:t>
            </a:r>
            <a:r>
              <a:rPr lang="tr-TR" dirty="0" err="1"/>
              <a:t>sayilarin</a:t>
            </a:r>
            <a:r>
              <a:rPr lang="tr-TR" dirty="0"/>
              <a:t> kolayca </a:t>
            </a:r>
            <a:r>
              <a:rPr lang="tr-TR" dirty="0" err="1"/>
              <a:t>okunmasi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su </a:t>
            </a:r>
            <a:r>
              <a:rPr lang="tr-TR" dirty="0" err="1"/>
              <a:t>sekilde</a:t>
            </a:r>
            <a:r>
              <a:rPr lang="tr-TR" dirty="0"/>
              <a:t> </a:t>
            </a:r>
            <a:r>
              <a:rPr lang="tr-TR" dirty="0" err="1"/>
              <a:t>yazilabilir</a:t>
            </a:r>
            <a:r>
              <a:rPr lang="tr-TR" dirty="0"/>
              <a:t>. ( 1_000_000 ) bu alt </a:t>
            </a:r>
            <a:r>
              <a:rPr lang="tr-TR" dirty="0" err="1"/>
              <a:t>cizgiler</a:t>
            </a:r>
            <a:r>
              <a:rPr lang="tr-TR" dirty="0"/>
              <a:t> program </a:t>
            </a:r>
            <a:r>
              <a:rPr lang="tr-TR" dirty="0" err="1"/>
              <a:t>calisinca</a:t>
            </a:r>
            <a:r>
              <a:rPr lang="tr-TR" dirty="0"/>
              <a:t> otomatik olarak </a:t>
            </a:r>
            <a:r>
              <a:rPr lang="tr-TR" dirty="0" err="1"/>
              <a:t>atilacak</a:t>
            </a:r>
            <a:r>
              <a:rPr lang="tr-TR" dirty="0"/>
              <a:t> ve yok </a:t>
            </a:r>
            <a:r>
              <a:rPr lang="tr-TR" dirty="0" err="1"/>
              <a:t>sayilacak</a:t>
            </a:r>
            <a:r>
              <a:rPr lang="tr-TR" dirty="0"/>
              <a:t>.</a:t>
            </a:r>
          </a:p>
          <a:p>
            <a:pPr>
              <a:buClr>
                <a:srgbClr val="9E3611"/>
              </a:buClr>
            </a:pP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yapisi</a:t>
            </a:r>
            <a:r>
              <a:rPr lang="tr-TR" dirty="0"/>
              <a:t> </a:t>
            </a:r>
            <a:r>
              <a:rPr lang="tr-TR" dirty="0" err="1"/>
              <a:t>gelistirildi</a:t>
            </a:r>
            <a:r>
              <a:rPr lang="tr-TR" dirty="0"/>
              <a:t> ve 2 </a:t>
            </a:r>
            <a:r>
              <a:rPr lang="tr-TR" dirty="0" err="1"/>
              <a:t>catch</a:t>
            </a:r>
            <a:r>
              <a:rPr lang="tr-TR" dirty="0"/>
              <a:t> kullanmak yerine </a:t>
            </a:r>
            <a:r>
              <a:rPr lang="tr-TR" dirty="0" err="1"/>
              <a:t>catch</a:t>
            </a:r>
            <a:r>
              <a:rPr lang="tr-TR" dirty="0"/>
              <a:t> </a:t>
            </a:r>
            <a:r>
              <a:rPr lang="tr-TR" dirty="0" err="1"/>
              <a:t>yapisinin</a:t>
            </a:r>
            <a:r>
              <a:rPr lang="tr-TR" dirty="0"/>
              <a:t> parantezi </a:t>
            </a:r>
            <a:r>
              <a:rPr lang="tr-TR" dirty="0" err="1"/>
              <a:t>icerisinde</a:t>
            </a:r>
            <a:r>
              <a:rPr lang="tr-TR" dirty="0"/>
              <a:t> ( |, || ) koyarak tek </a:t>
            </a:r>
            <a:r>
              <a:rPr lang="tr-TR" dirty="0" err="1"/>
              <a:t>catch</a:t>
            </a:r>
            <a:r>
              <a:rPr lang="tr-TR" dirty="0"/>
              <a:t> kullanarak kurtulabiliriz. </a:t>
            </a:r>
            <a:r>
              <a:rPr lang="tr-TR" dirty="0">
                <a:latin typeface="Rockwell"/>
              </a:rPr>
              <a:t>                                     </a:t>
            </a:r>
            <a:r>
              <a:rPr lang="tr-TR" dirty="0">
                <a:latin typeface="Consolas"/>
              </a:rPr>
              <a:t>} </a:t>
            </a:r>
            <a:r>
              <a:rPr lang="tr-TR" dirty="0" err="1">
                <a:latin typeface="Consolas"/>
              </a:rPr>
              <a:t>catch</a:t>
            </a:r>
            <a:r>
              <a:rPr lang="tr-TR" dirty="0">
                <a:latin typeface="Consolas"/>
              </a:rPr>
              <a:t> (</a:t>
            </a:r>
            <a:r>
              <a:rPr lang="tr-TR" dirty="0" err="1">
                <a:latin typeface="Consolas"/>
              </a:rPr>
              <a:t>FirstException</a:t>
            </a:r>
            <a:r>
              <a:rPr lang="tr-TR" dirty="0">
                <a:latin typeface="Consolas"/>
              </a:rPr>
              <a:t> | </a:t>
            </a:r>
            <a:r>
              <a:rPr lang="tr-TR" dirty="0" err="1">
                <a:latin typeface="Consolas"/>
              </a:rPr>
              <a:t>SecondException</a:t>
            </a:r>
            <a:r>
              <a:rPr lang="tr-TR" dirty="0">
                <a:latin typeface="Consolas"/>
              </a:rPr>
              <a:t> </a:t>
            </a:r>
            <a:r>
              <a:rPr lang="tr-TR" dirty="0" err="1">
                <a:latin typeface="Consolas"/>
              </a:rPr>
              <a:t>ex</a:t>
            </a:r>
            <a:r>
              <a:rPr lang="tr-TR" dirty="0">
                <a:latin typeface="Consolas"/>
              </a:rPr>
              <a:t>) {</a:t>
            </a:r>
          </a:p>
          <a:p>
            <a:pPr>
              <a:buClr>
                <a:srgbClr val="9E3611"/>
              </a:buClr>
            </a:pPr>
            <a:r>
              <a:rPr lang="tr-TR" dirty="0" err="1">
                <a:latin typeface="Consolas"/>
              </a:rPr>
              <a:t>SafeVarargs</a:t>
            </a:r>
            <a:r>
              <a:rPr lang="tr-TR" dirty="0">
                <a:latin typeface="Consolas"/>
              </a:rPr>
              <a:t> eklendi.</a:t>
            </a:r>
          </a:p>
          <a:p>
            <a:pPr marL="0" indent="0">
              <a:buClr>
                <a:srgbClr val="9E3611"/>
              </a:buClr>
              <a:buNone/>
            </a:pPr>
            <a:endParaRPr lang="tr-T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160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3A9990-4ECA-4C3B-BEAB-3A786390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CCP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45C005-5C3A-478C-972B-29AA1235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Closure</a:t>
            </a:r>
            <a:r>
              <a:rPr lang="tr-TR" dirty="0"/>
              <a:t> </a:t>
            </a:r>
            <a:r>
              <a:rPr lang="tr-TR" dirty="0" err="1"/>
              <a:t>Principle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Yazilim</a:t>
            </a:r>
            <a:r>
              <a:rPr lang="tr-TR" dirty="0"/>
              <a:t> sistemi </a:t>
            </a:r>
            <a:r>
              <a:rPr lang="tr-TR" dirty="0" err="1"/>
              <a:t>musteri</a:t>
            </a:r>
            <a:r>
              <a:rPr lang="tr-TR" dirty="0"/>
              <a:t> gereksinimleri </a:t>
            </a:r>
            <a:r>
              <a:rPr lang="tr-TR" dirty="0" err="1"/>
              <a:t>dogrultusunda</a:t>
            </a:r>
            <a:r>
              <a:rPr lang="tr-TR" dirty="0"/>
              <a:t> zaman </a:t>
            </a:r>
            <a:r>
              <a:rPr lang="tr-TR" dirty="0" err="1"/>
              <a:t>icerisinde</a:t>
            </a:r>
            <a:r>
              <a:rPr lang="tr-TR" dirty="0"/>
              <a:t> </a:t>
            </a:r>
            <a:r>
              <a:rPr lang="tr-TR" dirty="0" err="1"/>
              <a:t>degisiklige</a:t>
            </a:r>
            <a:r>
              <a:rPr lang="tr-TR" dirty="0"/>
              <a:t> </a:t>
            </a:r>
            <a:r>
              <a:rPr lang="tr-TR" dirty="0" err="1"/>
              <a:t>ugrar</a:t>
            </a:r>
            <a:r>
              <a:rPr lang="tr-TR" dirty="0"/>
              <a:t>. Meydana gelen </a:t>
            </a:r>
            <a:r>
              <a:rPr lang="tr-TR" dirty="0" err="1"/>
              <a:t>degisikliklerin</a:t>
            </a:r>
            <a:r>
              <a:rPr lang="tr-TR" dirty="0"/>
              <a:t> sistemde bulunan </a:t>
            </a:r>
            <a:r>
              <a:rPr lang="tr-TR" dirty="0" err="1"/>
              <a:t>bircok</a:t>
            </a:r>
            <a:r>
              <a:rPr lang="tr-TR" dirty="0"/>
              <a:t> paketi etkilemesi, sistemin </a:t>
            </a:r>
            <a:r>
              <a:rPr lang="tr-TR" dirty="0" err="1"/>
              <a:t>bakilabilirligini</a:t>
            </a:r>
            <a:r>
              <a:rPr lang="tr-TR" dirty="0"/>
              <a:t> negatif etkiler.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C</a:t>
            </a:r>
            <a:r>
              <a:rPr lang="tr-TR" dirty="0" err="1">
                <a:ea typeface="+mj-lt"/>
                <a:cs typeface="+mj-lt"/>
              </a:rPr>
              <a:t>CP’ye</a:t>
            </a:r>
            <a:r>
              <a:rPr lang="tr-TR" dirty="0">
                <a:ea typeface="+mj-lt"/>
                <a:cs typeface="+mj-lt"/>
              </a:rPr>
              <a:t> göre yapılan değişikliklerin sistemin büyük bir bölümünü etkilemesini önlemek için, aynı sebepten dolayı değişikliğe uğrayabilecek sınıfların aynı paket içinde yer alması gerekir.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Her paketin değişmek için sadece bir sebebi olmalıdır. CCP uygulandığı taktirde sistemin </a:t>
            </a:r>
            <a:r>
              <a:rPr lang="tr-TR" dirty="0" err="1">
                <a:ea typeface="+mj-lt"/>
                <a:cs typeface="+mj-lt"/>
              </a:rPr>
              <a:t>bakılabilirliği</a:t>
            </a:r>
            <a:r>
              <a:rPr lang="tr-TR" dirty="0">
                <a:ea typeface="+mj-lt"/>
                <a:cs typeface="+mj-lt"/>
              </a:rPr>
              <a:t> artırılır ve test ve yeni sürüm için harcanan zaman ve emek azaltılır.</a:t>
            </a:r>
          </a:p>
        </p:txBody>
      </p:sp>
    </p:spTree>
    <p:extLst>
      <p:ext uri="{BB962C8B-B14F-4D97-AF65-F5344CB8AC3E}">
        <p14:creationId xmlns:p14="http://schemas.microsoft.com/office/powerpoint/2010/main" val="261302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5A4E04-9613-4A06-A427-9189D741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S.O.L.I.D nedir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299B4B-8563-44B0-AC7B-7977D94A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4893"/>
            <a:ext cx="8946541" cy="522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/>
              <a:t>S</a:t>
            </a:r>
            <a:r>
              <a:rPr lang="tr-TR" dirty="0"/>
              <a:t> — </a:t>
            </a:r>
            <a:r>
              <a:rPr lang="tr-TR" dirty="0" err="1"/>
              <a:t>Single-responsibility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: </a:t>
            </a:r>
            <a:r>
              <a:rPr lang="tr-TR" dirty="0">
                <a:ea typeface="+mj-lt"/>
                <a:cs typeface="+mj-lt"/>
              </a:rPr>
              <a:t>Bir sınıfın (yada fonksiyonun) yapması gereken yalnızca bir işi olması gerekir.</a:t>
            </a:r>
            <a:endParaRPr lang="tr-TR" dirty="0" err="1"/>
          </a:p>
          <a:p>
            <a:pPr>
              <a:buClr>
                <a:srgbClr val="8AD0D6"/>
              </a:buClr>
            </a:pPr>
            <a:r>
              <a:rPr lang="tr-TR" b="1" dirty="0"/>
              <a:t>O</a:t>
            </a:r>
            <a:r>
              <a:rPr lang="tr-TR" dirty="0"/>
              <a:t> — Open-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: </a:t>
            </a:r>
            <a:r>
              <a:rPr lang="tr-TR" dirty="0">
                <a:ea typeface="+mj-lt"/>
                <a:cs typeface="+mj-lt"/>
              </a:rPr>
              <a:t>Bir sınıf ya da fonksiyon halihazırda var olan özellikleri korumalı ve değişikliğe izin vermemelidir. Yani davranışını değiştirmiyor olmalı ve yeni özellikler kazanabiliyor olmalıdır.</a:t>
            </a:r>
          </a:p>
          <a:p>
            <a:pPr>
              <a:buClr>
                <a:srgbClr val="8AD0D6"/>
              </a:buClr>
            </a:pPr>
            <a:r>
              <a:rPr lang="tr-TR" b="1" dirty="0"/>
              <a:t>L</a:t>
            </a:r>
            <a:r>
              <a:rPr lang="tr-TR" dirty="0"/>
              <a:t> — </a:t>
            </a:r>
            <a:r>
              <a:rPr lang="tr-TR" dirty="0" err="1"/>
              <a:t>Liskov</a:t>
            </a:r>
            <a:r>
              <a:rPr lang="tr-TR" dirty="0"/>
              <a:t> </a:t>
            </a:r>
            <a:r>
              <a:rPr lang="tr-TR" dirty="0" err="1"/>
              <a:t>substitution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: </a:t>
            </a:r>
            <a:r>
              <a:rPr lang="tr-TR" dirty="0">
                <a:ea typeface="+mj-lt"/>
                <a:cs typeface="+mj-lt"/>
              </a:rPr>
              <a:t>Kodlarımızda herhangi bir değişiklik yapmaya gerek duymadan alt sınıfları, türedikleri(üst) sınıfların yerine kullanabilmeliyiz.</a:t>
            </a:r>
          </a:p>
          <a:p>
            <a:pPr>
              <a:buClr>
                <a:srgbClr val="8AD0D6"/>
              </a:buClr>
            </a:pPr>
            <a:r>
              <a:rPr lang="tr-TR" b="1" dirty="0"/>
              <a:t>I</a:t>
            </a:r>
            <a:r>
              <a:rPr lang="tr-TR" dirty="0"/>
              <a:t> —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: </a:t>
            </a:r>
            <a:r>
              <a:rPr lang="tr-TR" dirty="0">
                <a:ea typeface="+mj-lt"/>
                <a:cs typeface="+mj-lt"/>
              </a:rPr>
              <a:t>Sorumlulukların hepsini tek bir </a:t>
            </a:r>
            <a:r>
              <a:rPr lang="tr-TR" dirty="0" err="1">
                <a:ea typeface="+mj-lt"/>
                <a:cs typeface="+mj-lt"/>
              </a:rPr>
              <a:t>arayüze</a:t>
            </a:r>
            <a:r>
              <a:rPr lang="tr-TR" dirty="0">
                <a:ea typeface="+mj-lt"/>
                <a:cs typeface="+mj-lt"/>
              </a:rPr>
              <a:t> toplamak yerine daha özelleştirilmiş birden fazla </a:t>
            </a:r>
            <a:r>
              <a:rPr lang="tr-TR" dirty="0" err="1">
                <a:ea typeface="+mj-lt"/>
                <a:cs typeface="+mj-lt"/>
              </a:rPr>
              <a:t>arayüz</a:t>
            </a:r>
            <a:r>
              <a:rPr lang="tr-TR" dirty="0">
                <a:ea typeface="+mj-lt"/>
                <a:cs typeface="+mj-lt"/>
              </a:rPr>
              <a:t> oluşturmalıyız.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b="1" dirty="0"/>
              <a:t>D</a:t>
            </a:r>
            <a:r>
              <a:rPr lang="tr-TR" dirty="0"/>
              <a:t> —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Inversion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: </a:t>
            </a:r>
            <a:r>
              <a:rPr lang="tr-TR" dirty="0">
                <a:ea typeface="+mj-lt"/>
                <a:cs typeface="+mj-lt"/>
              </a:rPr>
              <a:t>Sınıflar arası bağımlılıklar olabildiğince az olmalıdır özellikle üst seviye sınıflar alt seviye sınıflara bağımlı olmamalıdır.</a:t>
            </a:r>
          </a:p>
          <a:p>
            <a:pPr>
              <a:buClr>
                <a:srgbClr val="8AD0D6"/>
              </a:buClr>
            </a:pP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106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A1F8-9872-48D6-9925-C29A8F6B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BF1FA-8973-49FF-9550-9AE02DE0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: kod </a:t>
            </a:r>
            <a:r>
              <a:rPr lang="tr-TR" dirty="0" err="1"/>
              <a:t>gelistiricilerin</a:t>
            </a:r>
            <a:r>
              <a:rPr lang="tr-TR" dirty="0"/>
              <a:t> </a:t>
            </a:r>
            <a:r>
              <a:rPr lang="tr-TR" dirty="0" err="1"/>
              <a:t>uzerinde</a:t>
            </a:r>
            <a:r>
              <a:rPr lang="tr-TR" dirty="0"/>
              <a:t> </a:t>
            </a:r>
            <a:r>
              <a:rPr lang="tr-TR" dirty="0" err="1"/>
              <a:t>anlastigi</a:t>
            </a:r>
            <a:r>
              <a:rPr lang="tr-TR" dirty="0"/>
              <a:t> </a:t>
            </a:r>
            <a:r>
              <a:rPr lang="tr-TR" dirty="0" err="1"/>
              <a:t>bircok</a:t>
            </a:r>
            <a:r>
              <a:rPr lang="tr-TR" dirty="0"/>
              <a:t> </a:t>
            </a:r>
            <a:r>
              <a:rPr lang="tr-TR" dirty="0" err="1"/>
              <a:t>tanimdan</a:t>
            </a:r>
            <a:r>
              <a:rPr lang="tr-TR" dirty="0"/>
              <a:t> </a:t>
            </a:r>
            <a:r>
              <a:rPr lang="tr-TR" dirty="0" err="1"/>
              <a:t>olusan</a:t>
            </a:r>
            <a:r>
              <a:rPr lang="tr-TR" dirty="0"/>
              <a:t> bir felsefedir. </a:t>
            </a:r>
            <a:r>
              <a:rPr lang="tr-TR" dirty="0" err="1"/>
              <a:t>Bazi</a:t>
            </a:r>
            <a:r>
              <a:rPr lang="tr-TR" dirty="0"/>
              <a:t> </a:t>
            </a:r>
            <a:r>
              <a:rPr lang="tr-TR" dirty="0" err="1"/>
              <a:t>ozellikleri</a:t>
            </a:r>
            <a:r>
              <a:rPr lang="tr-TR" dirty="0"/>
              <a:t>:</a:t>
            </a:r>
          </a:p>
          <a:p>
            <a:pPr>
              <a:buClr>
                <a:srgbClr val="8AD0D6"/>
              </a:buClr>
            </a:pPr>
            <a:r>
              <a:rPr lang="tr-TR" dirty="0"/>
              <a:t>Bakimi kolay ve </a:t>
            </a:r>
            <a:r>
              <a:rPr lang="tr-TR" dirty="0" err="1"/>
              <a:t>gelistirilebilir</a:t>
            </a:r>
            <a:r>
              <a:rPr lang="tr-TR" dirty="0"/>
              <a:t> kod </a:t>
            </a:r>
            <a:r>
              <a:rPr lang="tr-TR" dirty="0" err="1"/>
              <a:t>olusturmak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/>
              <a:t>Kolay hata </a:t>
            </a:r>
            <a:r>
              <a:rPr lang="tr-TR" dirty="0" err="1"/>
              <a:t>ayiklama</a:t>
            </a:r>
            <a:r>
              <a:rPr lang="tr-TR" dirty="0"/>
              <a:t> ve yeniden </a:t>
            </a:r>
            <a:r>
              <a:rPr lang="tr-TR" dirty="0" err="1"/>
              <a:t>duzenlenebilmeli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/>
              <a:t>Teknolojimizi kolayca yeni </a:t>
            </a:r>
            <a:r>
              <a:rPr lang="tr-TR" dirty="0" err="1"/>
              <a:t>surume</a:t>
            </a:r>
            <a:r>
              <a:rPr lang="tr-TR" dirty="0"/>
              <a:t> </a:t>
            </a:r>
            <a:r>
              <a:rPr lang="tr-TR" dirty="0" err="1"/>
              <a:t>yukseltebilmeli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en </a:t>
            </a:r>
            <a:r>
              <a:rPr lang="tr-TR" dirty="0" err="1"/>
              <a:t>onemli</a:t>
            </a:r>
            <a:r>
              <a:rPr lang="tr-TR" dirty="0"/>
              <a:t> kaynak </a:t>
            </a:r>
            <a:r>
              <a:rPr lang="tr-TR" dirty="0" err="1"/>
              <a:t>Rober</a:t>
            </a:r>
            <a:r>
              <a:rPr lang="tr-TR" dirty="0"/>
              <a:t> C Martin'in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kitabidir. </a:t>
            </a:r>
          </a:p>
          <a:p>
            <a:pPr>
              <a:buClr>
                <a:srgbClr val="8AD0D6"/>
              </a:buClr>
            </a:pPr>
            <a:r>
              <a:rPr lang="tr-TR" dirty="0"/>
              <a:t>Temiz kod bize zaman kaybettirebilir ama bakim ve hata </a:t>
            </a:r>
            <a:r>
              <a:rPr lang="tr-TR" dirty="0" err="1"/>
              <a:t>ayiklamalarda</a:t>
            </a:r>
            <a:r>
              <a:rPr lang="tr-TR" dirty="0"/>
              <a:t> </a:t>
            </a:r>
            <a:r>
              <a:rPr lang="tr-TR" dirty="0" err="1"/>
              <a:t>kazandiracagi</a:t>
            </a:r>
            <a:r>
              <a:rPr lang="tr-TR" dirty="0"/>
              <a:t> </a:t>
            </a:r>
            <a:r>
              <a:rPr lang="tr-TR" dirty="0" err="1"/>
              <a:t>zamanin</a:t>
            </a:r>
            <a:r>
              <a:rPr lang="tr-TR" dirty="0"/>
              <a:t> </a:t>
            </a:r>
            <a:r>
              <a:rPr lang="tr-TR" dirty="0" err="1"/>
              <a:t>yaninda</a:t>
            </a:r>
            <a:r>
              <a:rPr lang="tr-TR" dirty="0"/>
              <a:t> </a:t>
            </a:r>
            <a:r>
              <a:rPr lang="tr-TR" dirty="0" err="1"/>
              <a:t>hicbirseydir</a:t>
            </a:r>
            <a:r>
              <a:rPr lang="tr-TR" dirty="0"/>
              <a:t>.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ea typeface="+mj-lt"/>
                <a:cs typeface="+mj-lt"/>
              </a:rPr>
              <a:t>Any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fool</a:t>
            </a:r>
            <a:r>
              <a:rPr lang="tr-TR" dirty="0">
                <a:ea typeface="+mj-lt"/>
                <a:cs typeface="+mj-lt"/>
              </a:rPr>
              <a:t> can </a:t>
            </a:r>
            <a:r>
              <a:rPr lang="tr-TR" dirty="0" err="1">
                <a:ea typeface="+mj-lt"/>
                <a:cs typeface="+mj-lt"/>
              </a:rPr>
              <a:t>write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code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that</a:t>
            </a:r>
            <a:r>
              <a:rPr lang="tr-TR" dirty="0">
                <a:ea typeface="+mj-lt"/>
                <a:cs typeface="+mj-lt"/>
              </a:rPr>
              <a:t> a </a:t>
            </a:r>
            <a:r>
              <a:rPr lang="tr-TR" dirty="0" err="1">
                <a:ea typeface="+mj-lt"/>
                <a:cs typeface="+mj-lt"/>
              </a:rPr>
              <a:t>computer</a:t>
            </a:r>
            <a:r>
              <a:rPr lang="tr-TR" dirty="0">
                <a:ea typeface="+mj-lt"/>
                <a:cs typeface="+mj-lt"/>
              </a:rPr>
              <a:t> can </a:t>
            </a:r>
            <a:r>
              <a:rPr lang="tr-TR" dirty="0" err="1">
                <a:ea typeface="+mj-lt"/>
                <a:cs typeface="+mj-lt"/>
              </a:rPr>
              <a:t>understand</a:t>
            </a:r>
            <a:r>
              <a:rPr lang="tr-TR" dirty="0">
                <a:ea typeface="+mj-lt"/>
                <a:cs typeface="+mj-lt"/>
              </a:rPr>
              <a:t>. </a:t>
            </a:r>
            <a:r>
              <a:rPr lang="tr-TR" dirty="0" err="1">
                <a:ea typeface="+mj-lt"/>
                <a:cs typeface="+mj-lt"/>
              </a:rPr>
              <a:t>Good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programmers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write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code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that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humans</a:t>
            </a:r>
            <a:r>
              <a:rPr lang="tr-TR" dirty="0">
                <a:ea typeface="+mj-lt"/>
                <a:cs typeface="+mj-lt"/>
              </a:rPr>
              <a:t> can </a:t>
            </a:r>
            <a:r>
              <a:rPr lang="tr-TR" dirty="0" err="1">
                <a:ea typeface="+mj-lt"/>
                <a:cs typeface="+mj-lt"/>
              </a:rPr>
              <a:t>understand</a:t>
            </a:r>
            <a:r>
              <a:rPr lang="tr-TR" dirty="0">
                <a:ea typeface="+mj-lt"/>
                <a:cs typeface="+mj-lt"/>
              </a:rPr>
              <a:t>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ea typeface="+mj-lt"/>
                <a:cs typeface="+mj-lt"/>
              </a:rPr>
              <a:t>                                                                                                 -Martin </a:t>
            </a:r>
            <a:r>
              <a:rPr lang="tr-TR" dirty="0" err="1">
                <a:ea typeface="+mj-lt"/>
                <a:cs typeface="+mj-lt"/>
              </a:rPr>
              <a:t>Fowler</a:t>
            </a:r>
            <a:endParaRPr lang="tr-T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39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Ion</vt:lpstr>
      <vt:lpstr>PowerPoint Sunusu</vt:lpstr>
      <vt:lpstr>Kiss nedir?</vt:lpstr>
      <vt:lpstr>YAGNI nedir?  </vt:lpstr>
      <vt:lpstr>Dry nedir?</vt:lpstr>
      <vt:lpstr>Rep</vt:lpstr>
      <vt:lpstr>Java 7 de gelen ozellikler:</vt:lpstr>
      <vt:lpstr>CCP</vt:lpstr>
      <vt:lpstr>S.O.L.I.D nedir </vt:lpstr>
      <vt:lpstr>Clean Code?</vt:lpstr>
      <vt:lpstr>Agile nedir?</vt:lpstr>
      <vt:lpstr>Scrum nedir?</vt:lpstr>
      <vt:lpstr>PowerPoint Sunusu</vt:lpstr>
      <vt:lpstr>String Methodlari</vt:lpstr>
      <vt:lpstr>String Builder</vt:lpstr>
      <vt:lpstr>Kaynakca:</vt:lpstr>
      <vt:lpstr>PowerPoint Sunusu</vt:lpstr>
      <vt:lpstr>Java 6 ile gelen ozellikler nelerdir?</vt:lpstr>
      <vt:lpstr>Syntax Errors</vt:lpstr>
      <vt:lpstr>Logical error</vt:lpstr>
      <vt:lpstr>Runtime Error</vt:lpstr>
      <vt:lpstr>Heap Memory vs Stack Memory</vt:lpstr>
      <vt:lpstr>PowerPoint Sunusu</vt:lpstr>
      <vt:lpstr>PowerPoint Sunusu</vt:lpstr>
      <vt:lpstr>Kaynakca:</vt:lpstr>
      <vt:lpstr>PowerPoint Sunusu</vt:lpstr>
      <vt:lpstr>Java nedir? Ozellikleri diger dillerden farki nedir?</vt:lpstr>
      <vt:lpstr>Interpreter nedir? Compiler nedir? </vt:lpstr>
      <vt:lpstr>Jdk, Jre, Jvm arasindaki farklar nelerdir?</vt:lpstr>
      <vt:lpstr>Java 5 ile gelen ozellikler nelerdir?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1090</cp:revision>
  <dcterms:created xsi:type="dcterms:W3CDTF">2021-03-13T20:43:47Z</dcterms:created>
  <dcterms:modified xsi:type="dcterms:W3CDTF">2021-04-02T17:48:56Z</dcterms:modified>
</cp:coreProperties>
</file>