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297" r:id="rId38"/>
    <p:sldId id="299" r:id="rId39"/>
    <p:sldId id="298" r:id="rId40"/>
    <p:sldId id="300" r:id="rId41"/>
    <p:sldId id="301" r:id="rId42"/>
    <p:sldId id="302" r:id="rId43"/>
    <p:sldId id="303" r:id="rId44"/>
    <p:sldId id="271" r:id="rId45"/>
    <p:sldId id="281" r:id="rId46"/>
    <p:sldId id="292" r:id="rId47"/>
    <p:sldId id="279" r:id="rId4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48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098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23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50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5998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69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19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508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03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77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42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094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988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41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49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04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BDF3D1-EB5C-44AC-AF30-C3A2CF555E04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45870-6977-40BD-931D-D4D58B55E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5874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jcp.org/en/jsr/detail?id=105" TargetMode="External"/><Relationship Id="rId3" Type="http://schemas.openxmlformats.org/officeDocument/2006/relationships/hyperlink" Target="http://jcp.org/en/jsr/detail?id=250" TargetMode="External"/><Relationship Id="rId7" Type="http://schemas.openxmlformats.org/officeDocument/2006/relationships/hyperlink" Target="http://jcp.org/en/jsr/detail?id=173" TargetMode="External"/><Relationship Id="rId12" Type="http://schemas.openxmlformats.org/officeDocument/2006/relationships/hyperlink" Target="http://jcp.org/en/jsr/detail?id=223" TargetMode="External"/><Relationship Id="rId2" Type="http://schemas.openxmlformats.org/officeDocument/2006/relationships/hyperlink" Target="http://jcp.org/en/jsr/detail?id=2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cp.org/en/jsr/detail?id=181" TargetMode="External"/><Relationship Id="rId11" Type="http://schemas.openxmlformats.org/officeDocument/2006/relationships/hyperlink" Target="http://jcp.org/en/jsr/detail?id=221" TargetMode="External"/><Relationship Id="rId5" Type="http://schemas.openxmlformats.org/officeDocument/2006/relationships/hyperlink" Target="http://jcp.org/en/jsr/detail?id=222" TargetMode="External"/><Relationship Id="rId10" Type="http://schemas.openxmlformats.org/officeDocument/2006/relationships/hyperlink" Target="http://jcp.org/en/jsr/detail?id=199" TargetMode="External"/><Relationship Id="rId4" Type="http://schemas.openxmlformats.org/officeDocument/2006/relationships/hyperlink" Target="http://jcp.org/en/jsr/detail?id=224" TargetMode="External"/><Relationship Id="rId9" Type="http://schemas.openxmlformats.org/officeDocument/2006/relationships/hyperlink" Target="http://jcp.org/en/jsr/detail?id=20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compiler-vs-interpreter-2/" TargetMode="External"/><Relationship Id="rId3" Type="http://schemas.openxmlformats.org/officeDocument/2006/relationships/hyperlink" Target="https://www.tutorialspoint.com/differences-between-jdk-jre-and-jvm" TargetMode="External"/><Relationship Id="rId7" Type="http://schemas.openxmlformats.org/officeDocument/2006/relationships/hyperlink" Target="https://www.java.com/en/download/help/whatis_java.html" TargetMode="External"/><Relationship Id="rId2" Type="http://schemas.openxmlformats.org/officeDocument/2006/relationships/hyperlink" Target="https://www.oracle.com/technical-resources/articles/java/java-5-features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racle_Corporation" TargetMode="External"/><Relationship Id="rId5" Type="http://schemas.openxmlformats.org/officeDocument/2006/relationships/hyperlink" Target="https://javapapers.com/core-java/differentiate-jvm-jre-jdk-jit" TargetMode="External"/><Relationship Id="rId4" Type="http://schemas.openxmlformats.org/officeDocument/2006/relationships/hyperlink" Target="https://www.javatpoint.com/difference-between-jdk-jre-and-jvm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hyperlink" Target="https://www.oracle.com/technical-resources/artic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213958/new-features-in-java-7" TargetMode="External"/><Relationship Id="rId4" Type="http://schemas.openxmlformats.org/officeDocument/2006/relationships/hyperlink" Target="https://www.geeksforgeeks.org/difference-between-stringbuffer-and-stringbuilder-in-java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stringbuffer-and-stringbuilder-in-java/" TargetMode="External"/><Relationship Id="rId2" Type="http://schemas.openxmlformats.org/officeDocument/2006/relationships/hyperlink" Target="https://www.tutorialspoint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599707" y="1828800"/>
            <a:ext cx="8825658" cy="2176272"/>
          </a:xfrm>
        </p:spPr>
        <p:txBody>
          <a:bodyPr/>
          <a:lstStyle/>
          <a:p>
            <a:r>
              <a:rPr lang="tr-TR" sz="10000" b="1" dirty="0" smtClean="0"/>
              <a:t>JAVA 101 </a:t>
            </a:r>
            <a:endParaRPr lang="tr-TR" sz="100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87" y="5758836"/>
            <a:ext cx="8825658" cy="861420"/>
          </a:xfrm>
        </p:spPr>
        <p:txBody>
          <a:bodyPr/>
          <a:lstStyle/>
          <a:p>
            <a:r>
              <a:rPr lang="tr-TR" dirty="0" smtClean="0"/>
              <a:t>ECODATION </a:t>
            </a:r>
          </a:p>
          <a:p>
            <a:r>
              <a:rPr lang="tr-TR" dirty="0" smtClean="0"/>
              <a:t>Alper YILMAZ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39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</a:t>
            </a:r>
            <a:r>
              <a:rPr lang="tr-TR" b="1" dirty="0" smtClean="0"/>
              <a:t>   Interpreter Nedir ?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06232" y="235467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Bir Yorumlayıcı, bir programlama veya komut dosyası dilinde </a:t>
            </a:r>
            <a:r>
              <a:rPr lang="tr-TR" dirty="0" smtClean="0"/>
              <a:t>yazılmış </a:t>
            </a:r>
          </a:p>
          <a:p>
            <a:pPr marL="0" indent="0">
              <a:buNone/>
            </a:pPr>
            <a:r>
              <a:rPr lang="tr-TR" dirty="0" smtClean="0"/>
              <a:t>kodları, </a:t>
            </a:r>
            <a:r>
              <a:rPr lang="tr-TR" dirty="0"/>
              <a:t>önceden bunları bir nesne </a:t>
            </a:r>
            <a:r>
              <a:rPr lang="tr-TR" dirty="0" smtClean="0"/>
              <a:t>koduna(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) </a:t>
            </a:r>
            <a:r>
              <a:rPr lang="tr-TR" dirty="0"/>
              <a:t>veya makine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koduna </a:t>
            </a:r>
            <a:r>
              <a:rPr lang="tr-TR" dirty="0"/>
              <a:t>dönüştürmeden doğrudan yürütür. Yorumlanan dillere örnek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olarak </a:t>
            </a:r>
            <a:r>
              <a:rPr lang="tr-TR" dirty="0" err="1"/>
              <a:t>Perl</a:t>
            </a:r>
            <a:r>
              <a:rPr lang="tr-TR" dirty="0"/>
              <a:t>, </a:t>
            </a:r>
            <a:r>
              <a:rPr lang="tr-TR" dirty="0" err="1"/>
              <a:t>Python</a:t>
            </a:r>
            <a:r>
              <a:rPr lang="tr-TR" dirty="0"/>
              <a:t> ve </a:t>
            </a:r>
            <a:r>
              <a:rPr lang="tr-TR" dirty="0" err="1"/>
              <a:t>Matlab</a:t>
            </a:r>
            <a:r>
              <a:rPr lang="tr-TR" dirty="0"/>
              <a:t> verilebilir.</a:t>
            </a:r>
          </a:p>
        </p:txBody>
      </p:sp>
    </p:spTree>
    <p:extLst>
      <p:ext uri="{BB962C8B-B14F-4D97-AF65-F5344CB8AC3E}">
        <p14:creationId xmlns:p14="http://schemas.microsoft.com/office/powerpoint/2010/main" val="23086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498438"/>
            <a:ext cx="9404723" cy="1400530"/>
          </a:xfrm>
        </p:spPr>
        <p:txBody>
          <a:bodyPr/>
          <a:lstStyle/>
          <a:p>
            <a:r>
              <a:rPr lang="tr-TR" dirty="0" smtClean="0"/>
              <a:t>     DERLEYİCİ Nedir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34630"/>
            <a:ext cx="9238552" cy="4195481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Derleyici</a:t>
            </a:r>
            <a:r>
              <a:rPr lang="tr-TR" dirty="0"/>
              <a:t>, </a:t>
            </a:r>
            <a:r>
              <a:rPr lang="tr-TR" dirty="0" smtClean="0"/>
              <a:t>kodları alır </a:t>
            </a:r>
            <a:r>
              <a:rPr lang="tr-TR" dirty="0"/>
              <a:t>ve onu tipik olarak bir dosyada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saklanan nesne </a:t>
            </a:r>
            <a:r>
              <a:rPr lang="tr-TR" dirty="0"/>
              <a:t>koduna dönüştürür. Nesne kodu da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/>
              <a:t>kod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olarak değerlendirilir </a:t>
            </a:r>
            <a:r>
              <a:rPr lang="tr-TR" dirty="0"/>
              <a:t>ve bağlandıktan sonra doğrudan </a:t>
            </a:r>
            <a:r>
              <a:rPr lang="tr-TR" dirty="0" smtClean="0"/>
              <a:t>çalıştırılabilir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Derlenmiş </a:t>
            </a:r>
            <a:r>
              <a:rPr lang="tr-TR" dirty="0"/>
              <a:t>programlama dillerinin örnekleri  </a:t>
            </a:r>
            <a:r>
              <a:rPr lang="tr-TR" dirty="0" smtClean="0"/>
              <a:t>C </a:t>
            </a:r>
            <a:r>
              <a:rPr lang="tr-TR" dirty="0"/>
              <a:t>ve C ++ '</a:t>
            </a:r>
            <a:r>
              <a:rPr lang="tr-TR" dirty="0" err="1"/>
              <a:t>dır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1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416142"/>
            <a:ext cx="9404723" cy="1400530"/>
          </a:xfrm>
        </p:spPr>
        <p:txBody>
          <a:bodyPr/>
          <a:lstStyle/>
          <a:p>
            <a:r>
              <a:rPr lang="tr-TR" dirty="0" smtClean="0"/>
              <a:t>               </a:t>
            </a:r>
            <a:r>
              <a:rPr lang="tr-TR" sz="5000" b="1" dirty="0" err="1" smtClean="0"/>
              <a:t>Jdk</a:t>
            </a:r>
            <a:r>
              <a:rPr lang="tr-TR" sz="5000" b="1" dirty="0" smtClean="0"/>
              <a:t> </a:t>
            </a:r>
            <a:r>
              <a:rPr lang="tr-TR" sz="5000" b="1" dirty="0"/>
              <a:t>– </a:t>
            </a:r>
            <a:r>
              <a:rPr lang="tr-TR" sz="5000" b="1" dirty="0" err="1"/>
              <a:t>J</a:t>
            </a:r>
            <a:r>
              <a:rPr lang="tr-TR" sz="5000" b="1" dirty="0" err="1" smtClean="0"/>
              <a:t>re</a:t>
            </a:r>
            <a:r>
              <a:rPr lang="tr-TR" sz="5000" b="1" dirty="0" smtClean="0"/>
              <a:t> –</a:t>
            </a:r>
            <a:r>
              <a:rPr lang="tr-TR" sz="5000" b="1" dirty="0" err="1"/>
              <a:t>J</a:t>
            </a:r>
            <a:r>
              <a:rPr lang="tr-TR" sz="5000" b="1" dirty="0" err="1" smtClean="0"/>
              <a:t>vm</a:t>
            </a:r>
            <a:endParaRPr lang="tr-TR" sz="5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JDK, </a:t>
            </a:r>
            <a:r>
              <a:rPr lang="tr-TR" dirty="0"/>
              <a:t>Java uygulamaları ve uygulamaları geliştirmek için kullanılan bir yazılım geliştirme ortamıdır. Fiziksel olarak var. JRE + geliştirme araçlarını içerir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JVM Java bayt kodunun çalıştırılabileceği bir çalışma zamanı ortamı sağlayan bir belirtimdir. Ayrıca başka dillerde yazılan ve Java bayt koduna derlenen programları da çalıştırabilir.</a:t>
            </a:r>
          </a:p>
          <a:p>
            <a:r>
              <a:rPr lang="tr-TR" dirty="0"/>
              <a:t>JRE Java uygulamaları geliştirmek için kullanılan bir dizi yazılım aracıdır. Çalışma zamanı ortamı sağlamak için kullanılır. </a:t>
            </a:r>
            <a:r>
              <a:rPr lang="tr-TR" dirty="0" err="1"/>
              <a:t>JVM'nin</a:t>
            </a:r>
            <a:r>
              <a:rPr lang="tr-TR" dirty="0"/>
              <a:t> uygulamasıdır.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96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15375" y="379566"/>
            <a:ext cx="9404723" cy="1400530"/>
          </a:xfrm>
        </p:spPr>
        <p:txBody>
          <a:bodyPr/>
          <a:lstStyle/>
          <a:p>
            <a:r>
              <a:rPr lang="tr-TR" dirty="0" smtClean="0"/>
              <a:t>    </a:t>
            </a:r>
            <a:r>
              <a:rPr lang="tr-TR" b="1" dirty="0" smtClean="0"/>
              <a:t>Java Kodlarının Derlenip </a:t>
            </a:r>
            <a:br>
              <a:rPr lang="tr-TR" b="1" dirty="0" smtClean="0"/>
            </a:br>
            <a:r>
              <a:rPr lang="tr-TR" b="1" dirty="0"/>
              <a:t> </a:t>
            </a:r>
            <a:r>
              <a:rPr lang="tr-TR" b="1" dirty="0" smtClean="0"/>
              <a:t>               Çalıştırılması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563" y="2025205"/>
            <a:ext cx="5083817" cy="42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49615" y="471006"/>
            <a:ext cx="9404723" cy="1400530"/>
          </a:xfrm>
        </p:spPr>
        <p:txBody>
          <a:bodyPr/>
          <a:lstStyle/>
          <a:p>
            <a:r>
              <a:rPr lang="tr-TR" dirty="0" smtClean="0"/>
              <a:t>    </a:t>
            </a:r>
            <a:r>
              <a:rPr lang="tr-TR" b="1" dirty="0" smtClean="0"/>
              <a:t>JVM JRE JDK  Kapsam Şeması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412" y="2052638"/>
            <a:ext cx="7200451" cy="42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08567" y="333846"/>
            <a:ext cx="9404723" cy="1400530"/>
          </a:xfrm>
        </p:spPr>
        <p:txBody>
          <a:bodyPr/>
          <a:lstStyle/>
          <a:p>
            <a:r>
              <a:rPr lang="tr-TR" dirty="0" smtClean="0"/>
              <a:t>         </a:t>
            </a:r>
            <a:r>
              <a:rPr lang="tr-TR" b="1" dirty="0" smtClean="0"/>
              <a:t>Java 5(</a:t>
            </a:r>
            <a:r>
              <a:rPr lang="tr-TR" b="1" dirty="0" err="1" smtClean="0"/>
              <a:t>Tiger</a:t>
            </a:r>
            <a:r>
              <a:rPr lang="tr-TR" b="1" dirty="0" smtClean="0"/>
              <a:t> Project) </a:t>
            </a:r>
            <a:br>
              <a:rPr lang="tr-TR" b="1" dirty="0" smtClean="0"/>
            </a:br>
            <a:r>
              <a:rPr lang="tr-TR" b="1" dirty="0" smtClean="0"/>
              <a:t>                  Özellikleri 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51952" y="2080350"/>
            <a:ext cx="8946541" cy="4195481"/>
          </a:xfrm>
        </p:spPr>
        <p:txBody>
          <a:bodyPr/>
          <a:lstStyle/>
          <a:p>
            <a:r>
              <a:rPr lang="tr-TR" dirty="0" err="1"/>
              <a:t>Generic</a:t>
            </a:r>
            <a:r>
              <a:rPr lang="tr-TR" dirty="0"/>
              <a:t> yapılar</a:t>
            </a:r>
          </a:p>
          <a:p>
            <a:r>
              <a:rPr lang="tr-TR" dirty="0" err="1"/>
              <a:t>Autoboxing</a:t>
            </a:r>
            <a:r>
              <a:rPr lang="tr-TR" dirty="0"/>
              <a:t>/</a:t>
            </a:r>
            <a:r>
              <a:rPr lang="tr-TR" dirty="0" err="1"/>
              <a:t>Unboxing</a:t>
            </a:r>
            <a:endParaRPr lang="tr-TR" dirty="0"/>
          </a:p>
          <a:p>
            <a:r>
              <a:rPr lang="tr-TR" dirty="0"/>
              <a:t>Gelişmiş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smtClean="0"/>
              <a:t>döngüsü (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err="1"/>
              <a:t>Typesafe</a:t>
            </a:r>
            <a:r>
              <a:rPr lang="tr-TR" dirty="0"/>
              <a:t> </a:t>
            </a:r>
            <a:r>
              <a:rPr lang="tr-TR" dirty="0" err="1"/>
              <a:t>Enum</a:t>
            </a:r>
            <a:r>
              <a:rPr lang="tr-TR" dirty="0"/>
              <a:t> (Güvenli sıralama yapıları)</a:t>
            </a:r>
          </a:p>
          <a:p>
            <a:r>
              <a:rPr lang="tr-TR" dirty="0" err="1"/>
              <a:t>Varargs</a:t>
            </a:r>
            <a:r>
              <a:rPr lang="tr-TR" dirty="0"/>
              <a:t> (Değişken sayıda argüman)</a:t>
            </a:r>
          </a:p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Import</a:t>
            </a:r>
            <a:endParaRPr lang="tr-TR" dirty="0"/>
          </a:p>
          <a:p>
            <a:r>
              <a:rPr lang="tr-TR" dirty="0" err="1"/>
              <a:t>Metadata</a:t>
            </a:r>
            <a:r>
              <a:rPr lang="tr-TR" dirty="0"/>
              <a:t> (</a:t>
            </a:r>
            <a:r>
              <a:rPr lang="tr-TR" dirty="0" err="1"/>
              <a:t>Annotations</a:t>
            </a:r>
            <a:r>
              <a:rPr lang="tr-TR" dirty="0"/>
              <a:t>)</a:t>
            </a:r>
          </a:p>
          <a:p>
            <a:endParaRPr lang="tr-TR" b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85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94752" y="201168"/>
            <a:ext cx="9622600" cy="2020824"/>
          </a:xfrm>
        </p:spPr>
        <p:txBody>
          <a:bodyPr/>
          <a:lstStyle/>
          <a:p>
            <a:r>
              <a:rPr lang="tr-TR" dirty="0" smtClean="0"/>
              <a:t>                                                     </a:t>
            </a:r>
            <a:r>
              <a:rPr lang="tr-TR" sz="2000" dirty="0" smtClean="0"/>
              <a:t>14.03.2021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 </a:t>
            </a:r>
            <a:r>
              <a:rPr lang="tr-TR" dirty="0" smtClean="0"/>
              <a:t>                 </a:t>
            </a:r>
            <a:r>
              <a:rPr lang="tr-TR" b="1" dirty="0" smtClean="0"/>
              <a:t>2. ÖDEV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8256" y="2500974"/>
            <a:ext cx="8946541" cy="4195481"/>
          </a:xfrm>
        </p:spPr>
        <p:txBody>
          <a:bodyPr/>
          <a:lstStyle/>
          <a:p>
            <a:r>
              <a:rPr lang="tr-TR" dirty="0" err="1" smtClean="0"/>
              <a:t>Heap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err="1"/>
              <a:t>,</a:t>
            </a:r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smtClean="0"/>
              <a:t>nedir?</a:t>
            </a:r>
          </a:p>
          <a:p>
            <a:r>
              <a:rPr lang="tr-TR" dirty="0" err="1"/>
              <a:t>Error</a:t>
            </a:r>
            <a:r>
              <a:rPr lang="tr-TR" dirty="0"/>
              <a:t>(</a:t>
            </a:r>
            <a:r>
              <a:rPr lang="tr-TR" dirty="0" err="1"/>
              <a:t>Syntax</a:t>
            </a:r>
            <a:r>
              <a:rPr lang="tr-TR" dirty="0"/>
              <a:t>  </a:t>
            </a:r>
            <a:r>
              <a:rPr lang="tr-TR" dirty="0" err="1"/>
              <a:t>error</a:t>
            </a:r>
            <a:r>
              <a:rPr lang="tr-TR" dirty="0"/>
              <a:t> –</a:t>
            </a:r>
            <a:r>
              <a:rPr lang="tr-TR" dirty="0" err="1"/>
              <a:t>Logical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- </a:t>
            </a:r>
            <a:r>
              <a:rPr lang="tr-TR" dirty="0" err="1"/>
              <a:t>runtime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nedir?</a:t>
            </a:r>
          </a:p>
          <a:p>
            <a:r>
              <a:rPr lang="tr-TR" dirty="0" smtClean="0"/>
              <a:t>Java </a:t>
            </a:r>
            <a:r>
              <a:rPr lang="tr-TR" dirty="0"/>
              <a:t>6 gelen özellikler nelerdir </a:t>
            </a:r>
            <a:r>
              <a:rPr lang="tr-TR" dirty="0" smtClean="0"/>
              <a:t>?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46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4220" y="652388"/>
            <a:ext cx="9404723" cy="1400530"/>
          </a:xfrm>
        </p:spPr>
        <p:txBody>
          <a:bodyPr/>
          <a:lstStyle/>
          <a:p>
            <a:r>
              <a:rPr lang="tr-TR" b="1" dirty="0" smtClean="0"/>
              <a:t>                       STACK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32402" y="1851750"/>
            <a:ext cx="8946541" cy="4195481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Programımızın </a:t>
            </a:r>
            <a:r>
              <a:rPr lang="tr-TR" dirty="0"/>
              <a:t>içerisindeki basit bir tamsayı türünden nesnenin çalışma zamanında yüklendiği yer </a:t>
            </a:r>
            <a:r>
              <a:rPr lang="tr-TR" dirty="0" err="1"/>
              <a:t>RAM’in</a:t>
            </a:r>
            <a:r>
              <a:rPr lang="tr-TR" dirty="0"/>
              <a:t> </a:t>
            </a:r>
            <a:r>
              <a:rPr lang="tr-TR" b="1" dirty="0" err="1"/>
              <a:t>Stack</a:t>
            </a:r>
            <a:r>
              <a:rPr lang="tr-TR" dirty="0"/>
              <a:t> dediğimiz bölgesidir. Mikroişlemciler yardımı ile veri çekilir ya da yazılır.</a:t>
            </a:r>
          </a:p>
        </p:txBody>
      </p:sp>
    </p:spTree>
    <p:extLst>
      <p:ext uri="{BB962C8B-B14F-4D97-AF65-F5344CB8AC3E}">
        <p14:creationId xmlns:p14="http://schemas.microsoft.com/office/powerpoint/2010/main" val="32634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                    HEAP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dirty="0" err="1"/>
              <a:t>Heap’te</a:t>
            </a:r>
            <a:r>
              <a:rPr lang="tr-TR" dirty="0"/>
              <a:t> </a:t>
            </a:r>
            <a:r>
              <a:rPr lang="tr-TR" dirty="0" err="1"/>
              <a:t>stack</a:t>
            </a:r>
            <a:r>
              <a:rPr lang="tr-TR" dirty="0"/>
              <a:t> bölgesi gibi </a:t>
            </a:r>
            <a:r>
              <a:rPr lang="tr-TR" dirty="0" err="1"/>
              <a:t>RAM’deki</a:t>
            </a:r>
            <a:r>
              <a:rPr lang="tr-TR" dirty="0"/>
              <a:t> hafıza alanıdır. Nesnelerin hepsi </a:t>
            </a:r>
            <a:r>
              <a:rPr lang="tr-TR" dirty="0" err="1"/>
              <a:t>Heap’te</a:t>
            </a:r>
            <a:r>
              <a:rPr lang="tr-TR" dirty="0"/>
              <a:t> bulunur ve veriler çalışma zamanında dinamik olarak yaratılırlar yani derleme aşamasında yer tahsis işlemi yapılmaz. Referans tipli değişkenlerin saklandıkları ve değişkene adres bilgisinin gönderildiği yerlerdir.</a:t>
            </a:r>
          </a:p>
        </p:txBody>
      </p:sp>
    </p:spTree>
    <p:extLst>
      <p:ext uri="{BB962C8B-B14F-4D97-AF65-F5344CB8AC3E}">
        <p14:creationId xmlns:p14="http://schemas.microsoft.com/office/powerpoint/2010/main" val="40668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            STACK </a:t>
            </a:r>
            <a:r>
              <a:rPr lang="tr-TR" b="1" dirty="0"/>
              <a:t>ve HEAP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dirty="0" smtClean="0"/>
              <a:t>Değişkenler belleğin</a:t>
            </a:r>
            <a:r>
              <a:rPr lang="tr-TR" dirty="0"/>
              <a:t> </a:t>
            </a:r>
            <a:r>
              <a:rPr lang="tr-TR" b="1" dirty="0" err="1"/>
              <a:t>stack</a:t>
            </a:r>
            <a:r>
              <a:rPr lang="tr-TR" dirty="0"/>
              <a:t> ve </a:t>
            </a:r>
            <a:r>
              <a:rPr lang="tr-TR" b="1" dirty="0" err="1"/>
              <a:t>heap</a:t>
            </a:r>
            <a:r>
              <a:rPr lang="tr-TR" dirty="0"/>
              <a:t> adlı bölgelerini kullanır. Değer tipleri 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short</a:t>
            </a:r>
            <a:r>
              <a:rPr lang="tr-TR" dirty="0"/>
              <a:t>, </a:t>
            </a:r>
            <a:r>
              <a:rPr lang="tr-TR" dirty="0" err="1"/>
              <a:t>byte</a:t>
            </a:r>
            <a:r>
              <a:rPr lang="tr-TR" dirty="0"/>
              <a:t>, </a:t>
            </a:r>
            <a:r>
              <a:rPr lang="tr-TR" dirty="0" err="1"/>
              <a:t>long</a:t>
            </a:r>
            <a:r>
              <a:rPr lang="tr-TR" dirty="0"/>
              <a:t>, </a:t>
            </a:r>
            <a:r>
              <a:rPr lang="tr-TR" dirty="0" err="1"/>
              <a:t>decimal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 ) </a:t>
            </a:r>
            <a:r>
              <a:rPr lang="tr-TR" b="1" dirty="0" err="1"/>
              <a:t>Stack</a:t>
            </a:r>
            <a:r>
              <a:rPr lang="tr-TR" dirty="0" err="1"/>
              <a:t>’te</a:t>
            </a:r>
            <a:r>
              <a:rPr lang="tr-TR" dirty="0"/>
              <a:t> tutulurken referans tipleri </a:t>
            </a:r>
            <a:r>
              <a:rPr lang="tr-TR" b="1" dirty="0" err="1"/>
              <a:t>Heap</a:t>
            </a:r>
            <a:r>
              <a:rPr lang="tr-TR" dirty="0"/>
              <a:t> bölgesinde tutulur. </a:t>
            </a:r>
            <a:r>
              <a:rPr lang="tr-TR" b="1" u="sng" dirty="0" err="1"/>
              <a:t>Stack</a:t>
            </a:r>
            <a:r>
              <a:rPr lang="tr-TR" b="1" u="sng" dirty="0"/>
              <a:t> </a:t>
            </a:r>
            <a:r>
              <a:rPr lang="tr-TR" b="1" u="sng" dirty="0" err="1"/>
              <a:t>Heap’e</a:t>
            </a:r>
            <a:r>
              <a:rPr lang="tr-TR" b="1" u="sng" dirty="0"/>
              <a:t> göre daha hızlıdır.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35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85441" cy="1400530"/>
          </a:xfrm>
        </p:spPr>
        <p:txBody>
          <a:bodyPr/>
          <a:lstStyle/>
          <a:p>
            <a:r>
              <a:rPr lang="tr-TR" dirty="0" smtClean="0"/>
              <a:t>                      </a:t>
            </a:r>
            <a:r>
              <a:rPr lang="tr-TR" sz="7000" b="1" dirty="0" smtClean="0"/>
              <a:t>Java</a:t>
            </a:r>
            <a:endParaRPr lang="tr-TR" sz="7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endParaRPr lang="tr-TR" dirty="0"/>
          </a:p>
          <a:p>
            <a:r>
              <a:rPr lang="tr-TR" dirty="0" smtClean="0"/>
              <a:t>Sun </a:t>
            </a:r>
            <a:r>
              <a:rPr lang="tr-TR" dirty="0" err="1" smtClean="0"/>
              <a:t>Microsystems</a:t>
            </a:r>
            <a:r>
              <a:rPr lang="tr-TR" dirty="0" smtClean="0"/>
              <a:t> tarafından 1995 yılında duyurulan bir platformudur.</a:t>
            </a:r>
          </a:p>
          <a:p>
            <a:r>
              <a:rPr lang="tr-TR" dirty="0" smtClean="0"/>
              <a:t>Java hızlı , güvenilir ve platform bağımsız bir platformdur.</a:t>
            </a:r>
          </a:p>
          <a:p>
            <a:r>
              <a:rPr lang="tr-TR" dirty="0" smtClean="0"/>
              <a:t>Oyunlardan bankacılık uygulamalarına veri merkezlerinden havacılığa kadar geniş bir yelpazede kullanım alanı vardır.</a:t>
            </a:r>
          </a:p>
          <a:p>
            <a:r>
              <a:rPr lang="tr-TR" dirty="0" smtClean="0"/>
              <a:t>Ücretsiz ve açık kaynaklı olarak geliştiricilere sunulur.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8311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               </a:t>
            </a:r>
            <a:r>
              <a:rPr lang="tr-TR" b="1" dirty="0" err="1" smtClean="0"/>
              <a:t>Syntax</a:t>
            </a:r>
            <a:r>
              <a:rPr lang="tr-TR" b="1" dirty="0" smtClean="0"/>
              <a:t> </a:t>
            </a:r>
            <a:r>
              <a:rPr lang="tr-TR" b="1" dirty="0" err="1" smtClean="0"/>
              <a:t>Error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Dilin sözdizimi kısmında yazım hatasından dolayı oluşan hatalardır. Düzeltilmesi en kolay hata türüdür.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5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                </a:t>
            </a:r>
            <a:r>
              <a:rPr lang="tr-TR" b="1" dirty="0" err="1" smtClean="0"/>
              <a:t>Logical</a:t>
            </a:r>
            <a:r>
              <a:rPr lang="tr-TR" b="1" dirty="0" smtClean="0"/>
              <a:t> </a:t>
            </a:r>
            <a:r>
              <a:rPr lang="tr-TR" b="1" dirty="0" err="1" smtClean="0"/>
              <a:t>Error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4293" y="197062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Mantıksal hata, bir programın kaynak kodunda yanlış veya beklenmeyen davranışlarla sonuçlanan bir hatadır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</a:t>
            </a:r>
            <a:r>
              <a:rPr lang="tr-TR" dirty="0" err="1" smtClean="0"/>
              <a:t>or</a:t>
            </a:r>
            <a:r>
              <a:rPr lang="tr-TR" dirty="0" smtClean="0"/>
              <a:t>(i=1;i&lt;=10;i++ ); {</a:t>
            </a:r>
          </a:p>
          <a:p>
            <a:pPr marL="0" indent="0">
              <a:buNone/>
            </a:pP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Number</a:t>
            </a:r>
            <a:r>
              <a:rPr lang="tr-TR" dirty="0"/>
              <a:t> is " + i);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pPr marL="0" indent="0">
              <a:buNone/>
            </a:pPr>
            <a:r>
              <a:rPr lang="tr-TR" dirty="0"/>
              <a:t>Yukarıdaki kod, istenen kod yerine "11 numara" çıktısını </a:t>
            </a:r>
            <a:r>
              <a:rPr lang="tr-TR" dirty="0" smtClean="0"/>
              <a:t>verecektir.</a:t>
            </a:r>
          </a:p>
        </p:txBody>
      </p:sp>
    </p:spTree>
    <p:extLst>
      <p:ext uri="{BB962C8B-B14F-4D97-AF65-F5344CB8AC3E}">
        <p14:creationId xmlns:p14="http://schemas.microsoft.com/office/powerpoint/2010/main" val="829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               Runtime </a:t>
            </a:r>
            <a:r>
              <a:rPr lang="tr-TR" b="1" dirty="0" err="1"/>
              <a:t>Error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Bir programın yürütülmesi sırasında bir hata meydana </a:t>
            </a:r>
            <a:r>
              <a:rPr lang="tr-TR" dirty="0" err="1" smtClean="0"/>
              <a:t>gelir.Çalışma</a:t>
            </a:r>
            <a:r>
              <a:rPr lang="tr-TR" dirty="0" smtClean="0"/>
              <a:t> </a:t>
            </a:r>
            <a:r>
              <a:rPr lang="tr-TR" dirty="0"/>
              <a:t>zamanı hataları, programdaki hataları veya tasarımcıların tahmin ettiği ancak hiçbir şey yapamayacakları sorunları gösterir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Örneğin, belleğin tükenmesi genellikle bir çalışma zamanı hatasına neden olur.</a:t>
            </a:r>
          </a:p>
        </p:txBody>
      </p:sp>
    </p:spTree>
    <p:extLst>
      <p:ext uri="{BB962C8B-B14F-4D97-AF65-F5344CB8AC3E}">
        <p14:creationId xmlns:p14="http://schemas.microsoft.com/office/powerpoint/2010/main" val="36190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          </a:t>
            </a:r>
            <a:r>
              <a:rPr lang="tr-TR" b="1" dirty="0" smtClean="0"/>
              <a:t>Java 6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94752" y="200719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Pluggable</a:t>
            </a:r>
            <a:r>
              <a:rPr lang="tr-TR" dirty="0"/>
              <a:t> </a:t>
            </a:r>
            <a:r>
              <a:rPr lang="tr-TR" dirty="0" err="1"/>
              <a:t>Annotation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API (</a:t>
            </a:r>
            <a:r>
              <a:rPr lang="tr-TR" dirty="0">
                <a:hlinkClick r:id="rId2"/>
              </a:rPr>
              <a:t>JSR 269</a:t>
            </a:r>
            <a:r>
              <a:rPr lang="tr-TR" dirty="0"/>
              <a:t>)</a:t>
            </a:r>
          </a:p>
          <a:p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Annotations</a:t>
            </a:r>
            <a:r>
              <a:rPr lang="tr-TR" dirty="0"/>
              <a:t> (</a:t>
            </a:r>
            <a:r>
              <a:rPr lang="tr-TR" dirty="0">
                <a:hlinkClick r:id="rId3"/>
              </a:rPr>
              <a:t>JSR 250</a:t>
            </a:r>
            <a:r>
              <a:rPr lang="tr-TR" dirty="0"/>
              <a:t>)</a:t>
            </a:r>
          </a:p>
          <a:p>
            <a:r>
              <a:rPr lang="tr-TR" dirty="0"/>
              <a:t>Java API </a:t>
            </a:r>
            <a:r>
              <a:rPr lang="tr-TR" dirty="0" err="1"/>
              <a:t>for</a:t>
            </a:r>
            <a:r>
              <a:rPr lang="tr-TR" dirty="0"/>
              <a:t> XML </a:t>
            </a:r>
            <a:r>
              <a:rPr lang="tr-TR" dirty="0" err="1"/>
              <a:t>Based</a:t>
            </a:r>
            <a:r>
              <a:rPr lang="tr-TR" dirty="0"/>
              <a:t> Web Services - 2.0 (</a:t>
            </a:r>
            <a:r>
              <a:rPr lang="tr-TR" dirty="0">
                <a:hlinkClick r:id="rId4"/>
              </a:rPr>
              <a:t>JSR 224</a:t>
            </a:r>
            <a:r>
              <a:rPr lang="tr-TR" dirty="0"/>
              <a:t>)</a:t>
            </a:r>
          </a:p>
          <a:p>
            <a:r>
              <a:rPr lang="tr-TR" dirty="0"/>
              <a:t>JAXB 2.0 (</a:t>
            </a:r>
            <a:r>
              <a:rPr lang="tr-TR" dirty="0">
                <a:hlinkClick r:id="rId5"/>
              </a:rPr>
              <a:t>JSR 222</a:t>
            </a:r>
            <a:r>
              <a:rPr lang="tr-TR" dirty="0"/>
              <a:t>)</a:t>
            </a:r>
          </a:p>
          <a:p>
            <a:r>
              <a:rPr lang="tr-TR" dirty="0"/>
              <a:t>Web Services </a:t>
            </a:r>
            <a:r>
              <a:rPr lang="tr-TR" dirty="0" err="1"/>
              <a:t>Metadata</a:t>
            </a:r>
            <a:r>
              <a:rPr lang="tr-TR" dirty="0"/>
              <a:t> (</a:t>
            </a:r>
            <a:r>
              <a:rPr lang="tr-TR" dirty="0">
                <a:hlinkClick r:id="rId6"/>
              </a:rPr>
              <a:t>JSR 181</a:t>
            </a:r>
            <a:r>
              <a:rPr lang="tr-TR" dirty="0"/>
              <a:t>)</a:t>
            </a:r>
          </a:p>
          <a:p>
            <a:r>
              <a:rPr lang="tr-TR" dirty="0" err="1"/>
              <a:t>Streaming</a:t>
            </a:r>
            <a:r>
              <a:rPr lang="tr-TR" dirty="0"/>
              <a:t> API </a:t>
            </a:r>
            <a:r>
              <a:rPr lang="tr-TR" dirty="0" err="1"/>
              <a:t>for</a:t>
            </a:r>
            <a:r>
              <a:rPr lang="tr-TR" dirty="0"/>
              <a:t> XML (</a:t>
            </a:r>
            <a:r>
              <a:rPr lang="tr-TR" dirty="0">
                <a:hlinkClick r:id="rId7"/>
              </a:rPr>
              <a:t>JSR 173</a:t>
            </a:r>
            <a:r>
              <a:rPr lang="tr-TR" dirty="0"/>
              <a:t>)</a:t>
            </a:r>
          </a:p>
          <a:p>
            <a:r>
              <a:rPr lang="tr-TR" dirty="0"/>
              <a:t>XML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Signature</a:t>
            </a:r>
            <a:r>
              <a:rPr lang="tr-TR" dirty="0"/>
              <a:t> (</a:t>
            </a:r>
            <a:r>
              <a:rPr lang="tr-TR" dirty="0">
                <a:hlinkClick r:id="rId8"/>
              </a:rPr>
              <a:t>JSR 105</a:t>
            </a:r>
            <a:r>
              <a:rPr lang="tr-TR" dirty="0"/>
              <a:t>)</a:t>
            </a:r>
          </a:p>
          <a:p>
            <a:r>
              <a:rPr lang="tr-TR" dirty="0"/>
              <a:t>Java Class File </a:t>
            </a:r>
            <a:r>
              <a:rPr lang="tr-TR" dirty="0" err="1"/>
              <a:t>Specification</a:t>
            </a:r>
            <a:r>
              <a:rPr lang="tr-TR" dirty="0"/>
              <a:t> Update (</a:t>
            </a:r>
            <a:r>
              <a:rPr lang="tr-TR" dirty="0">
                <a:hlinkClick r:id="rId9"/>
              </a:rPr>
              <a:t>JSR 202</a:t>
            </a:r>
            <a:r>
              <a:rPr lang="tr-TR" dirty="0"/>
              <a:t>)</a:t>
            </a:r>
          </a:p>
          <a:p>
            <a:r>
              <a:rPr lang="tr-TR" dirty="0"/>
              <a:t>Java Compiler API (</a:t>
            </a:r>
            <a:r>
              <a:rPr lang="tr-TR" dirty="0">
                <a:hlinkClick r:id="rId10"/>
              </a:rPr>
              <a:t>JSR 199</a:t>
            </a:r>
            <a:r>
              <a:rPr lang="tr-TR" dirty="0"/>
              <a:t>)</a:t>
            </a:r>
          </a:p>
          <a:p>
            <a:r>
              <a:rPr lang="tr-TR" dirty="0"/>
              <a:t>JDBC 4.0 (</a:t>
            </a:r>
            <a:r>
              <a:rPr lang="tr-TR" dirty="0">
                <a:hlinkClick r:id="rId11"/>
              </a:rPr>
              <a:t>JSR 221</a:t>
            </a:r>
            <a:r>
              <a:rPr lang="tr-TR" dirty="0"/>
              <a:t>)</a:t>
            </a:r>
          </a:p>
          <a:p>
            <a:r>
              <a:rPr lang="tr-TR" dirty="0"/>
              <a:t>Scripting in </a:t>
            </a:r>
            <a:r>
              <a:rPr lang="tr-TR" dirty="0" err="1"/>
              <a:t>the</a:t>
            </a:r>
            <a:r>
              <a:rPr lang="tr-TR" dirty="0"/>
              <a:t> Java Platform (</a:t>
            </a:r>
            <a:r>
              <a:rPr lang="tr-TR" dirty="0">
                <a:hlinkClick r:id="rId12"/>
              </a:rPr>
              <a:t>JSR 223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06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28407" y="201168"/>
            <a:ext cx="11323385" cy="2084832"/>
          </a:xfrm>
        </p:spPr>
        <p:txBody>
          <a:bodyPr/>
          <a:lstStyle/>
          <a:p>
            <a:r>
              <a:rPr lang="tr-TR" dirty="0" smtClean="0"/>
              <a:t>                                                        </a:t>
            </a:r>
            <a:r>
              <a:rPr lang="tr-TR" sz="2000" dirty="0" smtClean="0"/>
              <a:t>21.03.2021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</a:t>
            </a:r>
            <a:r>
              <a:rPr lang="tr-TR" dirty="0" smtClean="0"/>
              <a:t>                   3. Bölüm</a:t>
            </a:r>
            <a:br>
              <a:rPr lang="tr-TR" dirty="0" smtClean="0"/>
            </a:br>
            <a:r>
              <a:rPr lang="tr-TR" dirty="0"/>
              <a:t> </a:t>
            </a:r>
            <a:r>
              <a:rPr lang="tr-TR" dirty="0" smtClean="0"/>
              <a:t>                                                    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10320" y="2510118"/>
            <a:ext cx="8946541" cy="4195481"/>
          </a:xfrm>
        </p:spPr>
        <p:txBody>
          <a:bodyPr/>
          <a:lstStyle/>
          <a:p>
            <a:r>
              <a:rPr lang="tr-TR" dirty="0" smtClean="0"/>
              <a:t>Java </a:t>
            </a:r>
            <a:r>
              <a:rPr lang="tr-TR" dirty="0"/>
              <a:t>7 gelen özellikler nelerdir </a:t>
            </a:r>
            <a:r>
              <a:rPr lang="tr-TR" dirty="0" smtClean="0"/>
              <a:t>?</a:t>
            </a:r>
          </a:p>
          <a:p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/>
              <a:t>metotları kısaca açıklayalım </a:t>
            </a:r>
            <a:r>
              <a:rPr lang="tr-TR" dirty="0" smtClean="0"/>
              <a:t>?</a:t>
            </a:r>
          </a:p>
          <a:p>
            <a:r>
              <a:rPr lang="tr-TR" dirty="0" err="1" smtClean="0"/>
              <a:t>StringBuilder</a:t>
            </a:r>
            <a:r>
              <a:rPr lang="tr-TR" dirty="0" smtClean="0"/>
              <a:t> </a:t>
            </a:r>
            <a:r>
              <a:rPr lang="tr-TR" dirty="0"/>
              <a:t>ile </a:t>
            </a:r>
            <a:r>
              <a:rPr lang="tr-TR" dirty="0" err="1"/>
              <a:t>StringBuffer</a:t>
            </a:r>
            <a:r>
              <a:rPr lang="tr-TR" dirty="0"/>
              <a:t> </a:t>
            </a:r>
            <a:r>
              <a:rPr lang="tr-TR" dirty="0" smtClean="0"/>
              <a:t>nelerdir ?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9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          Java 7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9"/>
            <a:ext cx="9448864" cy="4155858"/>
          </a:xfrm>
        </p:spPr>
        <p:txBody>
          <a:bodyPr/>
          <a:lstStyle/>
          <a:p>
            <a:pPr lvl="0"/>
            <a:r>
              <a:rPr lang="tr-TR" dirty="0"/>
              <a:t>Switch deyimindeki </a:t>
            </a:r>
            <a:r>
              <a:rPr lang="tr-TR" dirty="0" err="1" smtClean="0"/>
              <a:t>stringler</a:t>
            </a:r>
            <a:r>
              <a:rPr lang="tr-TR" dirty="0" smtClean="0"/>
              <a:t>.</a:t>
            </a:r>
            <a:endParaRPr lang="tr-TR" dirty="0"/>
          </a:p>
          <a:p>
            <a:pPr lvl="0"/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 değişmezleri</a:t>
            </a:r>
            <a:r>
              <a:rPr lang="tr-TR" dirty="0" smtClean="0"/>
              <a:t>.</a:t>
            </a:r>
            <a:endParaRPr lang="tr-TR" dirty="0"/>
          </a:p>
          <a:p>
            <a:pPr marL="0" lvl="0" indent="0">
              <a:buNone/>
            </a:pPr>
            <a:r>
              <a:rPr lang="tr-TR" dirty="0" smtClean="0"/>
              <a:t>     Nümerik ifadeler ile </a:t>
            </a:r>
            <a:r>
              <a:rPr lang="tr-TR" dirty="0"/>
              <a:t>_ (</a:t>
            </a:r>
            <a:r>
              <a:rPr lang="tr-TR" dirty="0" err="1"/>
              <a:t>underscore</a:t>
            </a:r>
            <a:r>
              <a:rPr lang="tr-TR" dirty="0"/>
              <a:t>) </a:t>
            </a:r>
            <a:r>
              <a:rPr lang="tr-TR" dirty="0" smtClean="0"/>
              <a:t>kullanımı .</a:t>
            </a:r>
            <a:endParaRPr lang="tr-TR" dirty="0"/>
          </a:p>
          <a:p>
            <a:pPr lvl="0"/>
            <a:r>
              <a:rPr lang="tr-TR" dirty="0"/>
              <a:t>Geliştirilmiş tür denetimi ile birden çok istisna türünü yakalama ve istisnaları yeniden </a:t>
            </a:r>
            <a:r>
              <a:rPr lang="tr-TR" dirty="0" smtClean="0"/>
              <a:t>atma.</a:t>
            </a:r>
          </a:p>
          <a:p>
            <a:pPr lvl="0"/>
            <a:r>
              <a:rPr lang="tr-TR" dirty="0" err="1"/>
              <a:t>Try</a:t>
            </a:r>
            <a:r>
              <a:rPr lang="tr-TR" dirty="0"/>
              <a:t>-deyiminde otomatik kaynak yönetimi.</a:t>
            </a:r>
          </a:p>
          <a:p>
            <a:pPr lvl="0"/>
            <a:r>
              <a:rPr lang="tr-TR" dirty="0"/>
              <a:t>Genel örnek oluşturma için geliştirilmiş tür </a:t>
            </a:r>
            <a:r>
              <a:rPr lang="tr-TR" dirty="0" err="1" smtClean="0"/>
              <a:t>çıkarımı,elmas</a:t>
            </a:r>
            <a:r>
              <a:rPr lang="tr-TR" dirty="0" smtClean="0"/>
              <a:t> </a:t>
            </a:r>
            <a:r>
              <a:rPr lang="tr-TR" dirty="0"/>
              <a:t>operatörü </a:t>
            </a:r>
            <a:r>
              <a:rPr lang="tr-TR" dirty="0" smtClean="0"/>
              <a:t>&lt; &gt; </a:t>
            </a:r>
            <a:r>
              <a:rPr lang="tr-TR" dirty="0"/>
              <a:t> </a:t>
            </a:r>
            <a:r>
              <a:rPr lang="tr-TR" dirty="0" smtClean="0"/>
              <a:t>.</a:t>
            </a:r>
            <a:endParaRPr lang="tr-TR" dirty="0"/>
          </a:p>
          <a:p>
            <a:pPr lvl="0"/>
            <a:r>
              <a:rPr lang="tr-TR" dirty="0"/>
              <a:t>Basitleştirilmiş </a:t>
            </a:r>
            <a:r>
              <a:rPr lang="tr-TR" dirty="0" err="1" smtClean="0"/>
              <a:t>varargs</a:t>
            </a:r>
            <a:r>
              <a:rPr lang="tr-TR" dirty="0" smtClean="0"/>
              <a:t>(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arguments</a:t>
            </a:r>
            <a:r>
              <a:rPr lang="tr-TR" dirty="0" smtClean="0"/>
              <a:t>) </a:t>
            </a:r>
            <a:r>
              <a:rPr lang="tr-TR" dirty="0"/>
              <a:t>yöntemi </a:t>
            </a:r>
            <a:r>
              <a:rPr lang="tr-TR" dirty="0" smtClean="0"/>
              <a:t>bildirimi.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33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Metodları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length</a:t>
            </a:r>
            <a:r>
              <a:rPr lang="tr-TR" b="1" dirty="0"/>
              <a:t> metodu:</a:t>
            </a:r>
            <a:r>
              <a:rPr lang="tr-TR" dirty="0"/>
              <a:t> Girilen karakterin sayısını döndürür.</a:t>
            </a:r>
          </a:p>
          <a:p>
            <a:r>
              <a:rPr lang="tr-TR" b="1" dirty="0" err="1" smtClean="0"/>
              <a:t>İndexof</a:t>
            </a:r>
            <a:r>
              <a:rPr lang="tr-TR" b="1" dirty="0" smtClean="0"/>
              <a:t>: </a:t>
            </a:r>
            <a:r>
              <a:rPr lang="tr-TR" dirty="0" err="1" smtClean="0"/>
              <a:t>Stringimizin</a:t>
            </a:r>
            <a:r>
              <a:rPr lang="tr-TR" dirty="0" smtClean="0"/>
              <a:t> </a:t>
            </a:r>
            <a:r>
              <a:rPr lang="tr-TR" dirty="0"/>
              <a:t>içerisindeki herhangi bir karakterin hangi sırada olduğunu döndürür</a:t>
            </a:r>
            <a:r>
              <a:rPr lang="tr-TR" dirty="0" smtClean="0"/>
              <a:t>.</a:t>
            </a:r>
          </a:p>
          <a:p>
            <a:r>
              <a:rPr lang="tr-TR" b="1" dirty="0" err="1"/>
              <a:t>CharAt</a:t>
            </a:r>
            <a:r>
              <a:rPr lang="tr-TR" b="1" dirty="0"/>
              <a:t>():</a:t>
            </a:r>
            <a:r>
              <a:rPr lang="tr-TR" dirty="0"/>
              <a:t>Bu </a:t>
            </a:r>
            <a:r>
              <a:rPr lang="tr-TR" dirty="0" err="1"/>
              <a:t>method</a:t>
            </a:r>
            <a:r>
              <a:rPr lang="tr-TR" dirty="0"/>
              <a:t> ile </a:t>
            </a:r>
            <a:r>
              <a:rPr lang="tr-TR" dirty="0" err="1"/>
              <a:t>string</a:t>
            </a:r>
            <a:r>
              <a:rPr lang="tr-TR" dirty="0"/>
              <a:t> içinde, verilen pozisyondaki karakteri döndürebilirsiniz</a:t>
            </a:r>
            <a:r>
              <a:rPr lang="tr-TR" dirty="0" smtClean="0"/>
              <a:t>.</a:t>
            </a:r>
          </a:p>
          <a:p>
            <a:r>
              <a:rPr lang="tr-TR" b="1" dirty="0" err="1"/>
              <a:t>toLowerCase</a:t>
            </a:r>
            <a:r>
              <a:rPr lang="tr-TR" b="1" dirty="0"/>
              <a:t> – </a:t>
            </a:r>
            <a:r>
              <a:rPr lang="tr-TR" b="1" dirty="0" err="1"/>
              <a:t>toUpperCase</a:t>
            </a:r>
            <a:r>
              <a:rPr lang="tr-TR" b="1" dirty="0"/>
              <a:t> </a:t>
            </a:r>
            <a:r>
              <a:rPr lang="tr-TR" b="1" dirty="0" err="1"/>
              <a:t>metodları</a:t>
            </a:r>
            <a:r>
              <a:rPr lang="tr-TR" b="1" dirty="0"/>
              <a:t>:</a:t>
            </a:r>
            <a:r>
              <a:rPr lang="tr-TR" dirty="0"/>
              <a:t> </a:t>
            </a:r>
            <a:r>
              <a:rPr lang="tr-TR" dirty="0" smtClean="0"/>
              <a:t>sırasıyla bütün </a:t>
            </a:r>
            <a:r>
              <a:rPr lang="tr-TR" dirty="0" err="1" smtClean="0"/>
              <a:t>stringi</a:t>
            </a:r>
            <a:r>
              <a:rPr lang="tr-TR" dirty="0" smtClean="0"/>
              <a:t> küçük  ve büyük harf yapar.</a:t>
            </a:r>
          </a:p>
          <a:p>
            <a:r>
              <a:rPr lang="tr-TR" b="1" dirty="0" err="1"/>
              <a:t>Replace</a:t>
            </a:r>
            <a:r>
              <a:rPr lang="tr-TR" dirty="0"/>
              <a:t>: Metodu uygulandığı </a:t>
            </a:r>
            <a:r>
              <a:rPr lang="tr-TR" dirty="0" err="1"/>
              <a:t>string</a:t>
            </a:r>
            <a:r>
              <a:rPr lang="tr-TR" dirty="0"/>
              <a:t> içerisinde karakter yada karakter gruplarının değiştirmeyi sağlar.</a:t>
            </a:r>
          </a:p>
          <a:p>
            <a:r>
              <a:rPr lang="tr-TR" b="1" dirty="0" err="1"/>
              <a:t>trim</a:t>
            </a:r>
            <a:r>
              <a:rPr lang="tr-TR" b="1" dirty="0"/>
              <a:t> metodu:</a:t>
            </a:r>
            <a:r>
              <a:rPr lang="tr-TR" dirty="0"/>
              <a:t> </a:t>
            </a:r>
            <a:r>
              <a:rPr lang="tr-TR" dirty="0" err="1"/>
              <a:t>Stringlerin</a:t>
            </a:r>
            <a:r>
              <a:rPr lang="tr-TR" dirty="0"/>
              <a:t> başındaki sonundaki </a:t>
            </a:r>
            <a:r>
              <a:rPr lang="tr-TR" dirty="0" err="1"/>
              <a:t>tab</a:t>
            </a:r>
            <a:r>
              <a:rPr lang="tr-TR" dirty="0"/>
              <a:t> yada boşlukları siler.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26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 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Metodları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039304" y="1988910"/>
            <a:ext cx="8946541" cy="4195481"/>
          </a:xfrm>
        </p:spPr>
        <p:txBody>
          <a:bodyPr/>
          <a:lstStyle/>
          <a:p>
            <a:r>
              <a:rPr lang="tr-TR" b="1" dirty="0" err="1"/>
              <a:t>subString</a:t>
            </a:r>
            <a:r>
              <a:rPr lang="tr-TR" b="1" dirty="0"/>
              <a:t> metodu</a:t>
            </a:r>
            <a:r>
              <a:rPr lang="tr-TR" b="1" dirty="0" smtClean="0"/>
              <a:t>: </a:t>
            </a:r>
            <a:r>
              <a:rPr lang="tr-TR" dirty="0" err="1" smtClean="0"/>
              <a:t>Stringleri</a:t>
            </a:r>
            <a:r>
              <a:rPr lang="tr-TR" dirty="0" smtClean="0"/>
              <a:t> parçalamamızı sağlar</a:t>
            </a:r>
          </a:p>
          <a:p>
            <a:pPr marL="0" indent="0">
              <a:buNone/>
            </a:pP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/>
              <a:t>s = "Bu Bir </a:t>
            </a:r>
            <a:r>
              <a:rPr lang="tr-TR" dirty="0" err="1"/>
              <a:t>String</a:t>
            </a:r>
            <a:r>
              <a:rPr lang="tr-TR" dirty="0"/>
              <a:t> Yazısıdır.";</a:t>
            </a:r>
          </a:p>
          <a:p>
            <a:pPr marL="0" indent="0">
              <a:buNone/>
            </a:pP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s.substring</a:t>
            </a:r>
            <a:r>
              <a:rPr lang="tr-TR" dirty="0"/>
              <a:t>(7) + "\n" + </a:t>
            </a:r>
            <a:r>
              <a:rPr lang="tr-TR" dirty="0" err="1"/>
              <a:t>s.substring</a:t>
            </a:r>
            <a:r>
              <a:rPr lang="tr-TR" dirty="0"/>
              <a:t>(7, 13));</a:t>
            </a:r>
          </a:p>
          <a:p>
            <a:pPr marL="0" indent="0">
              <a:buNone/>
            </a:pPr>
            <a:r>
              <a:rPr lang="tr-TR" dirty="0" smtClean="0"/>
              <a:t>Çıktı :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smtClean="0"/>
              <a:t>Yazısıdır </a:t>
            </a:r>
          </a:p>
          <a:p>
            <a:r>
              <a:rPr lang="tr-TR" b="1" dirty="0" err="1"/>
              <a:t>contains</a:t>
            </a:r>
            <a:r>
              <a:rPr lang="tr-TR" b="1" dirty="0"/>
              <a:t> </a:t>
            </a:r>
            <a:r>
              <a:rPr lang="tr-TR" b="1" dirty="0" err="1"/>
              <a:t>metodu:</a:t>
            </a:r>
            <a:r>
              <a:rPr lang="tr-TR" dirty="0" err="1"/>
              <a:t>Bir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içerisinde arama işlemi yapmamızı sağlar.</a:t>
            </a:r>
          </a:p>
          <a:p>
            <a:pPr marL="0" indent="0">
              <a:buNone/>
            </a:pPr>
            <a:r>
              <a:rPr lang="tr-TR" dirty="0" smtClean="0"/>
              <a:t>Çıktısı  True yada </a:t>
            </a:r>
            <a:r>
              <a:rPr lang="tr-TR" dirty="0" err="1" smtClean="0"/>
              <a:t>False</a:t>
            </a:r>
            <a:r>
              <a:rPr lang="tr-TR" dirty="0" smtClean="0"/>
              <a:t> </a:t>
            </a:r>
            <a:r>
              <a:rPr lang="tr-TR" dirty="0" err="1" smtClean="0"/>
              <a:t>dir</a:t>
            </a:r>
            <a:r>
              <a:rPr lang="tr-TR" dirty="0" smtClean="0"/>
              <a:t>.</a:t>
            </a:r>
          </a:p>
          <a:p>
            <a:r>
              <a:rPr lang="tr-TR" b="1" dirty="0" err="1"/>
              <a:t>equals</a:t>
            </a:r>
            <a:r>
              <a:rPr lang="tr-TR" b="1" dirty="0"/>
              <a:t> </a:t>
            </a:r>
            <a:r>
              <a:rPr lang="tr-TR" b="1" dirty="0" err="1"/>
              <a:t>metodu:</a:t>
            </a:r>
            <a:r>
              <a:rPr lang="tr-TR" dirty="0" err="1"/>
              <a:t>İki</a:t>
            </a:r>
            <a:r>
              <a:rPr lang="tr-TR" dirty="0"/>
              <a:t> </a:t>
            </a:r>
            <a:r>
              <a:rPr lang="tr-TR" dirty="0" err="1"/>
              <a:t>stringin</a:t>
            </a:r>
            <a:r>
              <a:rPr lang="tr-TR" dirty="0"/>
              <a:t> aynı olduğunu kontrol etmek </a:t>
            </a:r>
            <a:r>
              <a:rPr lang="tr-TR" dirty="0" smtClean="0"/>
              <a:t> için kullanılır.</a:t>
            </a:r>
          </a:p>
          <a:p>
            <a:pPr marL="0" indent="0">
              <a:buNone/>
            </a:pPr>
            <a:r>
              <a:rPr lang="tr-TR" dirty="0"/>
              <a:t>Çıktısı  True yada </a:t>
            </a:r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r>
              <a:rPr lang="tr-TR" b="1" dirty="0" err="1"/>
              <a:t>concat</a:t>
            </a:r>
            <a:r>
              <a:rPr lang="tr-TR" b="1" dirty="0"/>
              <a:t> </a:t>
            </a:r>
            <a:r>
              <a:rPr lang="tr-TR" b="1" dirty="0" err="1"/>
              <a:t>metodu:</a:t>
            </a:r>
            <a:r>
              <a:rPr lang="tr-TR" dirty="0" err="1"/>
              <a:t>İki</a:t>
            </a:r>
            <a:r>
              <a:rPr lang="tr-TR" dirty="0"/>
              <a:t> </a:t>
            </a:r>
            <a:r>
              <a:rPr lang="tr-TR" dirty="0" err="1"/>
              <a:t>stringi</a:t>
            </a:r>
            <a:r>
              <a:rPr lang="tr-TR" dirty="0"/>
              <a:t> birleştirmeyi sağlayan metottur.</a:t>
            </a:r>
          </a:p>
        </p:txBody>
      </p:sp>
    </p:spTree>
    <p:extLst>
      <p:ext uri="{BB962C8B-B14F-4D97-AF65-F5344CB8AC3E}">
        <p14:creationId xmlns:p14="http://schemas.microsoft.com/office/powerpoint/2010/main" val="853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tr-TR" dirty="0" smtClean="0"/>
              <a:t>       </a:t>
            </a:r>
            <a:r>
              <a:rPr lang="tr-TR" b="1" dirty="0" smtClean="0"/>
              <a:t>Sayısal </a:t>
            </a:r>
            <a:r>
              <a:rPr lang="tr-TR" b="1" dirty="0"/>
              <a:t>Değerlerin </a:t>
            </a:r>
            <a:r>
              <a:rPr lang="tr-TR" b="1" dirty="0" err="1"/>
              <a:t>Stringlere</a:t>
            </a:r>
            <a:r>
              <a:rPr lang="tr-TR" b="1" dirty="0"/>
              <a:t> </a:t>
            </a:r>
            <a:r>
              <a:rPr lang="tr-TR" b="1" dirty="0" smtClean="0"/>
              <a:t>            </a:t>
            </a:r>
            <a:br>
              <a:rPr lang="tr-TR" b="1" dirty="0" smtClean="0"/>
            </a:br>
            <a:r>
              <a:rPr lang="tr-TR" b="1" dirty="0" smtClean="0"/>
              <a:t>                  </a:t>
            </a:r>
            <a:r>
              <a:rPr lang="tr-TR" b="1" dirty="0" err="1" smtClean="0"/>
              <a:t>Çevirilmesi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4293" y="1979766"/>
            <a:ext cx="8946541" cy="4195481"/>
          </a:xfrm>
        </p:spPr>
        <p:txBody>
          <a:bodyPr/>
          <a:lstStyle/>
          <a:p>
            <a:pPr fontAlgn="base"/>
            <a:r>
              <a:rPr lang="tr-TR" b="1" dirty="0" err="1"/>
              <a:t>valueOf</a:t>
            </a:r>
            <a:r>
              <a:rPr lang="tr-TR" b="1" dirty="0"/>
              <a:t> </a:t>
            </a:r>
            <a:r>
              <a:rPr lang="tr-TR" b="1" dirty="0" err="1"/>
              <a:t>metodu:</a:t>
            </a:r>
            <a:r>
              <a:rPr lang="tr-TR" dirty="0" err="1"/>
              <a:t>Var</a:t>
            </a:r>
            <a:r>
              <a:rPr lang="tr-TR" dirty="0"/>
              <a:t> olan sayısal değeri </a:t>
            </a:r>
            <a:r>
              <a:rPr lang="tr-TR" dirty="0" err="1"/>
              <a:t>string</a:t>
            </a:r>
            <a:r>
              <a:rPr lang="tr-TR" dirty="0"/>
              <a:t> türüne dönüştürür.</a:t>
            </a:r>
          </a:p>
          <a:p>
            <a:pPr marL="0" indent="0">
              <a:buNone/>
            </a:pPr>
            <a:r>
              <a:rPr lang="tr-TR" sz="1400" dirty="0" err="1" smtClean="0"/>
              <a:t>float</a:t>
            </a:r>
            <a:r>
              <a:rPr lang="tr-TR" sz="1400" dirty="0" smtClean="0"/>
              <a:t> f </a:t>
            </a:r>
            <a:r>
              <a:rPr lang="tr-TR" sz="1400" dirty="0"/>
              <a:t>= (</a:t>
            </a:r>
            <a:r>
              <a:rPr lang="tr-TR" sz="1400" dirty="0" err="1"/>
              <a:t>float</a:t>
            </a:r>
            <a:r>
              <a:rPr lang="tr-TR" sz="1400" dirty="0"/>
              <a:t>) 5.2;</a:t>
            </a:r>
          </a:p>
          <a:p>
            <a:pPr marL="0" indent="0">
              <a:buNone/>
            </a:pPr>
            <a:r>
              <a:rPr lang="tr-TR" sz="1400" dirty="0" err="1"/>
              <a:t>String</a:t>
            </a:r>
            <a:r>
              <a:rPr lang="tr-TR" sz="1400" dirty="0"/>
              <a:t> </a:t>
            </a:r>
            <a:r>
              <a:rPr lang="tr-TR" sz="1400" dirty="0" err="1"/>
              <a:t>str</a:t>
            </a:r>
            <a:r>
              <a:rPr lang="tr-TR" sz="1400" dirty="0"/>
              <a:t> = </a:t>
            </a:r>
            <a:r>
              <a:rPr lang="tr-TR" sz="1400" dirty="0" err="1" smtClean="0"/>
              <a:t>String.valueOf</a:t>
            </a:r>
            <a:r>
              <a:rPr lang="tr-TR" sz="1400" dirty="0" smtClean="0"/>
              <a:t>(f);</a:t>
            </a:r>
            <a:endParaRPr lang="tr-TR" sz="1400" dirty="0"/>
          </a:p>
          <a:p>
            <a:pPr fontAlgn="base"/>
            <a:r>
              <a:rPr lang="tr-TR" b="1" dirty="0" err="1"/>
              <a:t>toString</a:t>
            </a:r>
            <a:r>
              <a:rPr lang="tr-TR" b="1" dirty="0"/>
              <a:t> </a:t>
            </a:r>
            <a:r>
              <a:rPr lang="tr-TR" b="1" dirty="0" err="1"/>
              <a:t>metodu:</a:t>
            </a:r>
            <a:r>
              <a:rPr lang="tr-TR" dirty="0" err="1"/>
              <a:t>Sayısal</a:t>
            </a:r>
            <a:r>
              <a:rPr lang="tr-TR" dirty="0"/>
              <a:t> değerleri </a:t>
            </a:r>
            <a:r>
              <a:rPr lang="tr-TR" dirty="0" err="1"/>
              <a:t>string</a:t>
            </a:r>
            <a:r>
              <a:rPr lang="tr-TR" dirty="0"/>
              <a:t> türüne dönüştür.</a:t>
            </a:r>
          </a:p>
          <a:p>
            <a:pPr marL="0" indent="0">
              <a:buNone/>
            </a:pPr>
            <a:r>
              <a:rPr lang="tr-TR" sz="1400" dirty="0" err="1"/>
              <a:t>int</a:t>
            </a:r>
            <a:r>
              <a:rPr lang="tr-TR" sz="1400" dirty="0"/>
              <a:t> deneme = 5;</a:t>
            </a:r>
          </a:p>
          <a:p>
            <a:pPr marL="0" indent="0">
              <a:buNone/>
            </a:pPr>
            <a:r>
              <a:rPr lang="tr-TR" sz="1400" dirty="0" err="1"/>
              <a:t>String</a:t>
            </a:r>
            <a:r>
              <a:rPr lang="tr-TR" sz="1400" dirty="0"/>
              <a:t> </a:t>
            </a:r>
            <a:r>
              <a:rPr lang="tr-TR" sz="1400" dirty="0" err="1"/>
              <a:t>str</a:t>
            </a:r>
            <a:r>
              <a:rPr lang="tr-TR" sz="1400" dirty="0"/>
              <a:t> = </a:t>
            </a:r>
            <a:r>
              <a:rPr lang="tr-TR" sz="1400" dirty="0" err="1"/>
              <a:t>Integer.toString</a:t>
            </a:r>
            <a:r>
              <a:rPr lang="tr-TR" sz="1400" dirty="0"/>
              <a:t>(deneme);</a:t>
            </a:r>
          </a:p>
          <a:p>
            <a:pPr marL="0" indent="0">
              <a:buNone/>
            </a:pPr>
            <a:r>
              <a:rPr lang="tr-TR" sz="1400" dirty="0" err="1"/>
              <a:t>System.out.println</a:t>
            </a:r>
            <a:r>
              <a:rPr lang="tr-TR" sz="1400" dirty="0"/>
              <a:t>(</a:t>
            </a:r>
            <a:r>
              <a:rPr lang="tr-TR" sz="1400" dirty="0" err="1"/>
              <a:t>str</a:t>
            </a:r>
            <a:r>
              <a:rPr lang="tr-TR" sz="1400" dirty="0" smtClean="0"/>
              <a:t>);</a:t>
            </a:r>
          </a:p>
          <a:p>
            <a:r>
              <a:rPr lang="tr-TR" b="1" dirty="0" err="1"/>
              <a:t>parseInt</a:t>
            </a:r>
            <a:r>
              <a:rPr lang="tr-TR" b="1" dirty="0"/>
              <a:t> </a:t>
            </a:r>
            <a:r>
              <a:rPr lang="tr-TR" b="1" dirty="0" err="1"/>
              <a:t>metodu:</a:t>
            </a:r>
            <a:r>
              <a:rPr lang="tr-TR" dirty="0" err="1"/>
              <a:t>Metin</a:t>
            </a:r>
            <a:r>
              <a:rPr lang="tr-TR" dirty="0"/>
              <a:t> türündeki değeri sayısal değere çevirir.</a:t>
            </a:r>
          </a:p>
          <a:p>
            <a:pPr marL="0" indent="0">
              <a:buNone/>
            </a:pPr>
            <a:r>
              <a:rPr lang="tr-TR" sz="1400" dirty="0" err="1"/>
              <a:t>String</a:t>
            </a:r>
            <a:r>
              <a:rPr lang="tr-TR" sz="1400" dirty="0"/>
              <a:t> deneme = "1453";</a:t>
            </a:r>
          </a:p>
          <a:p>
            <a:pPr marL="0" indent="0">
              <a:buNone/>
            </a:pPr>
            <a:r>
              <a:rPr lang="tr-TR" sz="1400" dirty="0" err="1"/>
              <a:t>int</a:t>
            </a:r>
            <a:r>
              <a:rPr lang="tr-TR" sz="1400" dirty="0"/>
              <a:t> </a:t>
            </a:r>
            <a:r>
              <a:rPr lang="tr-TR" sz="1400" dirty="0" err="1"/>
              <a:t>str</a:t>
            </a:r>
            <a:r>
              <a:rPr lang="tr-TR" sz="1400" dirty="0"/>
              <a:t> =</a:t>
            </a:r>
            <a:r>
              <a:rPr lang="tr-TR" sz="1400" dirty="0" err="1"/>
              <a:t>Integer.parseInt</a:t>
            </a:r>
            <a:r>
              <a:rPr lang="tr-TR" sz="1400" dirty="0"/>
              <a:t>(deneme);</a:t>
            </a:r>
          </a:p>
          <a:p>
            <a:pPr marL="0" indent="0">
              <a:buNone/>
            </a:pPr>
            <a:r>
              <a:rPr lang="tr-TR" sz="1400" dirty="0" err="1"/>
              <a:t>System.out.println</a:t>
            </a:r>
            <a:r>
              <a:rPr lang="tr-TR" sz="1400" dirty="0"/>
              <a:t>(</a:t>
            </a:r>
            <a:r>
              <a:rPr lang="tr-TR" sz="1400" dirty="0" err="1"/>
              <a:t>str</a:t>
            </a:r>
            <a:r>
              <a:rPr lang="tr-TR" sz="1400" dirty="0"/>
              <a:t>);</a:t>
            </a:r>
          </a:p>
          <a:p>
            <a:pPr marL="0" indent="0">
              <a:buNone/>
            </a:pPr>
            <a:endParaRPr lang="tr-TR" sz="15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82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    </a:t>
            </a:r>
            <a:r>
              <a:rPr lang="tr-TR" b="1" dirty="0" err="1" smtClean="0"/>
              <a:t>StringBuilder</a:t>
            </a:r>
            <a:r>
              <a:rPr lang="tr-TR" b="1" dirty="0" smtClean="0"/>
              <a:t> &amp; </a:t>
            </a:r>
            <a:r>
              <a:rPr lang="tr-TR" b="1" dirty="0" err="1" smtClean="0"/>
              <a:t>StringBuffer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Genişleyebilir  karakter dizileridir ve temel işlev bakımından birbirlerine oldukça benzerdir.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append</a:t>
            </a:r>
            <a:r>
              <a:rPr lang="tr-TR" dirty="0" smtClean="0"/>
              <a:t> ()  metodu ile karakter dizisine yenik karakter yada karakter dizileri eklenebilir.</a:t>
            </a:r>
          </a:p>
          <a:p>
            <a:endParaRPr lang="tr-TR" dirty="0" smtClean="0"/>
          </a:p>
          <a:p>
            <a:r>
              <a:rPr lang="tr-TR" dirty="0" smtClean="0"/>
              <a:t>Nesne oluşturuluşu</a:t>
            </a:r>
          </a:p>
          <a:p>
            <a:pPr marL="0" indent="0">
              <a:buNone/>
            </a:pPr>
            <a:r>
              <a:rPr lang="tr-TR" dirty="0" err="1" smtClean="0"/>
              <a:t>StringBuilder</a:t>
            </a:r>
            <a:r>
              <a:rPr lang="tr-TR" dirty="0" smtClean="0"/>
              <a:t> </a:t>
            </a:r>
            <a:r>
              <a:rPr lang="tr-TR" dirty="0" err="1"/>
              <a:t>str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StringBuilder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 err="1"/>
              <a:t>StringBuffer</a:t>
            </a:r>
            <a:r>
              <a:rPr lang="tr-TR" dirty="0"/>
              <a:t> </a:t>
            </a:r>
            <a:r>
              <a:rPr lang="tr-TR" dirty="0" err="1"/>
              <a:t>str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StringBuffer</a:t>
            </a:r>
            <a:r>
              <a:rPr lang="tr-TR" dirty="0"/>
              <a:t>();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81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Dünden Bugüne JAVA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77048" y="1853248"/>
            <a:ext cx="9723184" cy="4046130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Larry</a:t>
            </a:r>
            <a:r>
              <a:rPr lang="tr-TR" dirty="0" smtClean="0"/>
              <a:t> </a:t>
            </a:r>
            <a:r>
              <a:rPr lang="tr-TR" dirty="0" err="1" smtClean="0"/>
              <a:t>Ellison</a:t>
            </a:r>
            <a:r>
              <a:rPr lang="tr-TR" dirty="0" smtClean="0"/>
              <a:t>,</a:t>
            </a:r>
            <a:r>
              <a:rPr lang="en-US" dirty="0"/>
              <a:t>  </a:t>
            </a:r>
            <a:r>
              <a:rPr lang="tr-TR" dirty="0" err="1" smtClean="0"/>
              <a:t>Bob</a:t>
            </a:r>
            <a:r>
              <a:rPr lang="tr-TR" dirty="0" smtClean="0"/>
              <a:t> </a:t>
            </a:r>
            <a:r>
              <a:rPr lang="tr-TR" dirty="0" err="1" smtClean="0"/>
              <a:t>Miner</a:t>
            </a:r>
            <a:r>
              <a:rPr lang="en-US" dirty="0"/>
              <a:t> and </a:t>
            </a:r>
            <a:r>
              <a:rPr lang="tr-TR" dirty="0" err="1" smtClean="0"/>
              <a:t>Ed</a:t>
            </a:r>
            <a:r>
              <a:rPr lang="tr-TR" dirty="0" smtClean="0"/>
              <a:t> </a:t>
            </a:r>
            <a:r>
              <a:rPr lang="tr-TR" dirty="0" err="1" smtClean="0"/>
              <a:t>Oates</a:t>
            </a:r>
            <a:r>
              <a:rPr lang="tr-TR" dirty="0" smtClean="0"/>
              <a:t> </a:t>
            </a:r>
            <a:r>
              <a:rPr lang="tr-TR" dirty="0" err="1" smtClean="0"/>
              <a:t>Oracle</a:t>
            </a:r>
            <a:r>
              <a:rPr lang="tr-TR" dirty="0" smtClean="0"/>
              <a:t> </a:t>
            </a:r>
            <a:r>
              <a:rPr lang="tr-TR" dirty="0" err="1"/>
              <a:t>Corporation'ı</a:t>
            </a:r>
            <a:r>
              <a:rPr lang="tr-TR" dirty="0"/>
              <a:t> 1977'de </a:t>
            </a:r>
            <a:r>
              <a:rPr lang="tr-TR" dirty="0" smtClean="0"/>
              <a:t>SDL (</a:t>
            </a:r>
            <a:r>
              <a:rPr lang="tr-TR" b="1" dirty="0"/>
              <a:t>Software Development </a:t>
            </a:r>
            <a:r>
              <a:rPr lang="tr-TR" b="1" dirty="0" err="1"/>
              <a:t>Laboratories</a:t>
            </a:r>
            <a:r>
              <a:rPr lang="tr-TR" dirty="0" smtClean="0"/>
              <a:t>) adı altında kurdu.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Sun</a:t>
            </a:r>
            <a:r>
              <a:rPr lang="tr-TR" dirty="0"/>
              <a:t>, kendi geliştirdiği SPARC isimli mikro işlemciler </a:t>
            </a:r>
            <a:r>
              <a:rPr lang="tr-TR" dirty="0" smtClean="0"/>
              <a:t>ve</a:t>
            </a:r>
            <a:r>
              <a:rPr lang="tr-TR" dirty="0"/>
              <a:t> BSD tabanlı Unix işletim sisteminin </a:t>
            </a:r>
            <a:r>
              <a:rPr lang="tr-TR" dirty="0" smtClean="0"/>
              <a:t>farklı </a:t>
            </a:r>
            <a:r>
              <a:rPr lang="tr-TR" dirty="0"/>
              <a:t>sürümü olan </a:t>
            </a:r>
            <a:r>
              <a:rPr lang="tr-TR" dirty="0" err="1"/>
              <a:t>SunOS’un</a:t>
            </a:r>
            <a:r>
              <a:rPr lang="tr-TR" dirty="0"/>
              <a:t> (1992’den </a:t>
            </a:r>
            <a:r>
              <a:rPr lang="tr-TR" dirty="0" smtClean="0"/>
              <a:t>sonra </a:t>
            </a:r>
            <a:r>
              <a:rPr lang="tr-TR" dirty="0" err="1" smtClean="0"/>
              <a:t>Solaris</a:t>
            </a:r>
            <a:r>
              <a:rPr lang="tr-TR" dirty="0" smtClean="0"/>
              <a:t>) </a:t>
            </a:r>
            <a:r>
              <a:rPr lang="tr-TR" dirty="0"/>
              <a:t>geliştiricisiydi. 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1991 </a:t>
            </a:r>
            <a:r>
              <a:rPr lang="tr-TR" dirty="0"/>
              <a:t>yılında Sun </a:t>
            </a:r>
            <a:r>
              <a:rPr lang="tr-TR" dirty="0" smtClean="0"/>
              <a:t>şirketi  </a:t>
            </a:r>
            <a:r>
              <a:rPr lang="tr-TR" dirty="0" err="1"/>
              <a:t>Patrick</a:t>
            </a:r>
            <a:r>
              <a:rPr lang="tr-TR" dirty="0"/>
              <a:t> </a:t>
            </a:r>
            <a:r>
              <a:rPr lang="tr-TR" dirty="0" err="1"/>
              <a:t>Naughton</a:t>
            </a:r>
            <a:r>
              <a:rPr lang="tr-TR" dirty="0"/>
              <a:t>, Mike </a:t>
            </a:r>
            <a:r>
              <a:rPr lang="tr-TR" dirty="0" err="1"/>
              <a:t>Sheridan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James </a:t>
            </a:r>
            <a:r>
              <a:rPr lang="tr-TR" dirty="0" err="1" smtClean="0"/>
              <a:t>Gosling</a:t>
            </a:r>
            <a:r>
              <a:rPr lang="tr-TR" dirty="0" smtClean="0"/>
              <a:t> önderliğinde 13 kişilik </a:t>
            </a:r>
            <a:r>
              <a:rPr lang="tr-TR" dirty="0" err="1" smtClean="0"/>
              <a:t>Green</a:t>
            </a:r>
            <a:r>
              <a:rPr lang="tr-TR" dirty="0" smtClean="0"/>
              <a:t> Team araştırma gurubu toplandı.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215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     </a:t>
            </a:r>
            <a:r>
              <a:rPr lang="tr-TR" b="1" dirty="0" err="1" smtClean="0"/>
              <a:t>StringBuilder</a:t>
            </a:r>
            <a:r>
              <a:rPr lang="tr-TR" b="1" dirty="0" smtClean="0"/>
              <a:t> </a:t>
            </a:r>
            <a:r>
              <a:rPr lang="tr-TR" b="1" dirty="0"/>
              <a:t>&amp; </a:t>
            </a:r>
            <a:r>
              <a:rPr lang="tr-TR" b="1" dirty="0" err="1" smtClean="0"/>
              <a:t>StringBuffer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/>
              <a:t> </a:t>
            </a:r>
            <a:r>
              <a:rPr lang="tr-TR" b="1" dirty="0" smtClean="0"/>
              <a:t>                      Farkları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just"/>
            <a:r>
              <a:rPr lang="tr-TR" dirty="0" err="1"/>
              <a:t>StringBuffer</a:t>
            </a:r>
            <a:r>
              <a:rPr lang="tr-TR" dirty="0"/>
              <a:t>, Java'da </a:t>
            </a:r>
            <a:r>
              <a:rPr lang="tr-TR" dirty="0" err="1" smtClean="0"/>
              <a:t>mevcuttur.StringBuilder</a:t>
            </a:r>
            <a:r>
              <a:rPr lang="tr-TR" dirty="0"/>
              <a:t>, Java 5'te tanıtıldı</a:t>
            </a:r>
            <a:r>
              <a:rPr lang="tr-TR" dirty="0" smtClean="0"/>
              <a:t>. </a:t>
            </a:r>
          </a:p>
          <a:p>
            <a:r>
              <a:rPr lang="tr-TR" dirty="0" err="1"/>
              <a:t>StringBuffer</a:t>
            </a:r>
            <a:r>
              <a:rPr lang="tr-TR" dirty="0"/>
              <a:t> </a:t>
            </a:r>
            <a:r>
              <a:rPr lang="tr-TR" dirty="0" smtClean="0"/>
              <a:t>senkronizedir. </a:t>
            </a:r>
            <a:r>
              <a:rPr lang="tr-TR" dirty="0" err="1" smtClean="0"/>
              <a:t>StringBuilder</a:t>
            </a:r>
            <a:r>
              <a:rPr lang="tr-TR" dirty="0" smtClean="0"/>
              <a:t> asenkrondur.</a:t>
            </a:r>
          </a:p>
          <a:p>
            <a:r>
              <a:rPr lang="tr-TR" dirty="0"/>
              <a:t>Senkronizasyon nedeniyle, </a:t>
            </a:r>
            <a:r>
              <a:rPr lang="tr-TR" dirty="0" err="1"/>
              <a:t>StringBuffer</a:t>
            </a:r>
            <a:r>
              <a:rPr lang="tr-TR" dirty="0"/>
              <a:t> bir iş parçacığı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safe</a:t>
            </a:r>
            <a:r>
              <a:rPr lang="tr-TR" dirty="0"/>
              <a:t> olarak adlandırılır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Asenkron </a:t>
            </a:r>
            <a:r>
              <a:rPr lang="tr-TR" dirty="0"/>
              <a:t>yapısı nedeniyle, </a:t>
            </a:r>
            <a:r>
              <a:rPr lang="tr-TR" dirty="0" err="1"/>
              <a:t>StringBuilder</a:t>
            </a:r>
            <a:r>
              <a:rPr lang="tr-TR" dirty="0"/>
              <a:t> iş parçacığı </a:t>
            </a:r>
            <a:r>
              <a:rPr lang="tr-TR" dirty="0" smtClean="0"/>
              <a:t>için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safe</a:t>
            </a:r>
            <a:r>
              <a:rPr lang="tr-TR" dirty="0" smtClean="0"/>
              <a:t> değildir.</a:t>
            </a:r>
          </a:p>
          <a:p>
            <a:r>
              <a:rPr lang="tr-TR" dirty="0"/>
              <a:t>Senkronizasyon nedeniyle, </a:t>
            </a:r>
            <a:r>
              <a:rPr lang="tr-TR" dirty="0" err="1"/>
              <a:t>StringBuffer</a:t>
            </a:r>
            <a:r>
              <a:rPr lang="tr-TR" dirty="0"/>
              <a:t>, </a:t>
            </a:r>
            <a:r>
              <a:rPr lang="tr-TR" dirty="0" err="1"/>
              <a:t>StringBuilder'dan</a:t>
            </a:r>
            <a:r>
              <a:rPr lang="tr-TR" dirty="0"/>
              <a:t> çok daha yavaştır.</a:t>
            </a:r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8881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32888" y="384228"/>
            <a:ext cx="10206283" cy="1211490"/>
          </a:xfrm>
        </p:spPr>
        <p:txBody>
          <a:bodyPr/>
          <a:lstStyle/>
          <a:p>
            <a:r>
              <a:rPr lang="tr-TR" sz="3200" b="1" dirty="0" err="1"/>
              <a:t>StringBuffer</a:t>
            </a:r>
            <a:r>
              <a:rPr lang="tr-TR" sz="3200" b="1" dirty="0"/>
              <a:t> </a:t>
            </a:r>
            <a:r>
              <a:rPr lang="tr-TR" sz="3200" b="1" dirty="0" err="1"/>
              <a:t>to</a:t>
            </a:r>
            <a:r>
              <a:rPr lang="tr-TR" sz="3200" b="1" dirty="0"/>
              <a:t> </a:t>
            </a:r>
            <a:r>
              <a:rPr lang="tr-TR" sz="3200" b="1" dirty="0" err="1"/>
              <a:t>StringBuilder</a:t>
            </a:r>
            <a:r>
              <a:rPr lang="tr-TR" sz="3200" b="1" dirty="0"/>
              <a:t/>
            </a:r>
            <a:br>
              <a:rPr lang="tr-TR" sz="3200" b="1" dirty="0"/>
            </a:br>
            <a:r>
              <a:rPr lang="tr-TR" sz="3200" b="1" dirty="0" smtClean="0"/>
              <a:t>    </a:t>
            </a:r>
            <a:br>
              <a:rPr lang="tr-TR" sz="3200" b="1" dirty="0" smtClean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/>
              <a:t> </a:t>
            </a:r>
            <a:r>
              <a:rPr lang="tr-TR" b="1" dirty="0" smtClean="0"/>
              <a:t>      </a:t>
            </a: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                 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23352" y="1595718"/>
            <a:ext cx="8946541" cy="5033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 smtClean="0"/>
              <a:t>BufferToBuilder</a:t>
            </a:r>
            <a:r>
              <a:rPr lang="tr-TR" dirty="0" smtClean="0"/>
              <a:t> </a:t>
            </a:r>
            <a:r>
              <a:rPr lang="tr-TR" dirty="0"/>
              <a:t>{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args</a:t>
            </a:r>
            <a:r>
              <a:rPr lang="tr-TR" dirty="0"/>
              <a:t>[]) </a:t>
            </a:r>
          </a:p>
          <a:p>
            <a:pPr marL="0" indent="0">
              <a:buNone/>
            </a:pPr>
            <a:r>
              <a:rPr lang="tr-TR" dirty="0"/>
              <a:t>	{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StringBuffer</a:t>
            </a:r>
            <a:r>
              <a:rPr lang="tr-TR" dirty="0"/>
              <a:t> </a:t>
            </a:r>
            <a:r>
              <a:rPr lang="tr-TR" dirty="0" err="1"/>
              <a:t>sbr</a:t>
            </a:r>
            <a:r>
              <a:rPr lang="tr-TR" dirty="0"/>
              <a:t> </a:t>
            </a:r>
            <a:r>
              <a:rPr lang="tr-TR" dirty="0" smtClean="0"/>
              <a:t>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 smtClean="0"/>
              <a:t>StringBuffer</a:t>
            </a:r>
            <a:r>
              <a:rPr lang="tr-TR" dirty="0"/>
              <a:t>("</a:t>
            </a:r>
            <a:r>
              <a:rPr lang="tr-TR" dirty="0" err="1"/>
              <a:t>alper</a:t>
            </a:r>
            <a:r>
              <a:rPr lang="tr-TR" dirty="0"/>
              <a:t>"); </a:t>
            </a:r>
          </a:p>
          <a:p>
            <a:pPr marL="0" indent="0">
              <a:buNone/>
            </a:pPr>
            <a:r>
              <a:rPr lang="tr-TR" dirty="0"/>
              <a:t>				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str</a:t>
            </a:r>
            <a:r>
              <a:rPr lang="tr-TR" dirty="0"/>
              <a:t> = </a:t>
            </a:r>
            <a:r>
              <a:rPr lang="tr-TR" dirty="0" err="1"/>
              <a:t>sbr.toString</a:t>
            </a:r>
            <a:r>
              <a:rPr lang="tr-TR" dirty="0"/>
              <a:t>();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				</a:t>
            </a:r>
            <a:r>
              <a:rPr lang="tr-TR" dirty="0" err="1"/>
              <a:t>StringBuilder</a:t>
            </a:r>
            <a:r>
              <a:rPr lang="tr-TR" dirty="0"/>
              <a:t> </a:t>
            </a:r>
            <a:r>
              <a:rPr lang="tr-TR" dirty="0" err="1"/>
              <a:t>sbl</a:t>
            </a:r>
            <a:r>
              <a:rPr lang="tr-TR" dirty="0"/>
              <a:t> </a:t>
            </a:r>
            <a:r>
              <a:rPr lang="tr-TR" dirty="0" smtClean="0"/>
              <a:t>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StringBuilder</a:t>
            </a:r>
            <a:r>
              <a:rPr lang="tr-TR" dirty="0"/>
              <a:t>(</a:t>
            </a:r>
            <a:r>
              <a:rPr lang="tr-TR" dirty="0" err="1"/>
              <a:t>str</a:t>
            </a:r>
            <a:r>
              <a:rPr lang="tr-TR" dirty="0"/>
              <a:t>);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sbl</a:t>
            </a:r>
            <a:r>
              <a:rPr lang="tr-TR" dirty="0"/>
              <a:t>); </a:t>
            </a:r>
          </a:p>
          <a:p>
            <a:pPr marL="0" indent="0">
              <a:buNone/>
            </a:pPr>
            <a:r>
              <a:rPr lang="tr-TR" dirty="0"/>
              <a:t>	} 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05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24519" y="480150"/>
            <a:ext cx="9404723" cy="1400530"/>
          </a:xfrm>
        </p:spPr>
        <p:txBody>
          <a:bodyPr/>
          <a:lstStyle/>
          <a:p>
            <a:r>
              <a:rPr lang="tr-TR" b="1" dirty="0" smtClean="0"/>
              <a:t>       </a:t>
            </a:r>
            <a:r>
              <a:rPr lang="tr-TR" sz="3200" b="1" dirty="0" err="1" smtClean="0"/>
              <a:t>StringBuilder</a:t>
            </a:r>
            <a:r>
              <a:rPr lang="tr-TR" sz="3200" b="1" dirty="0" smtClean="0"/>
              <a:t> </a:t>
            </a:r>
            <a:r>
              <a:rPr lang="tr-TR" sz="3200" b="1" dirty="0" err="1"/>
              <a:t>to</a:t>
            </a:r>
            <a:r>
              <a:rPr lang="tr-TR" sz="3200" b="1" dirty="0"/>
              <a:t> </a:t>
            </a:r>
            <a:r>
              <a:rPr lang="tr-TR" sz="3200" b="1" dirty="0" err="1"/>
              <a:t>StringBuffer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 smtClean="0"/>
              <a:t>BuilderToBuffer</a:t>
            </a:r>
            <a:r>
              <a:rPr lang="tr-TR" dirty="0" smtClean="0"/>
              <a:t> </a:t>
            </a:r>
            <a:r>
              <a:rPr lang="tr-TR" dirty="0"/>
              <a:t>{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args</a:t>
            </a:r>
            <a:r>
              <a:rPr lang="tr-TR" dirty="0"/>
              <a:t>[]) </a:t>
            </a:r>
          </a:p>
          <a:p>
            <a:pPr marL="0" indent="0">
              <a:buNone/>
            </a:pPr>
            <a:r>
              <a:rPr lang="tr-TR" dirty="0"/>
              <a:t>	{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StringBuilder</a:t>
            </a:r>
            <a:r>
              <a:rPr lang="tr-TR" dirty="0"/>
              <a:t> </a:t>
            </a:r>
            <a:r>
              <a:rPr lang="tr-TR" dirty="0" err="1"/>
              <a:t>sbr</a:t>
            </a:r>
            <a:r>
              <a:rPr lang="tr-TR" dirty="0"/>
              <a:t> </a:t>
            </a:r>
            <a:r>
              <a:rPr lang="tr-TR" dirty="0" smtClean="0"/>
              <a:t>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StringBuilder</a:t>
            </a:r>
            <a:r>
              <a:rPr lang="tr-TR" dirty="0"/>
              <a:t>("</a:t>
            </a:r>
            <a:r>
              <a:rPr lang="tr-TR" dirty="0" err="1"/>
              <a:t>alper</a:t>
            </a:r>
            <a:r>
              <a:rPr lang="tr-TR" dirty="0"/>
              <a:t>"); </a:t>
            </a:r>
          </a:p>
          <a:p>
            <a:pPr marL="0" indent="0">
              <a:buNone/>
            </a:pPr>
            <a:r>
              <a:rPr lang="tr-TR" dirty="0"/>
              <a:t>			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str</a:t>
            </a:r>
            <a:r>
              <a:rPr lang="tr-TR" dirty="0"/>
              <a:t> = </a:t>
            </a:r>
            <a:r>
              <a:rPr lang="tr-TR" dirty="0" err="1"/>
              <a:t>sbr.toString</a:t>
            </a:r>
            <a:r>
              <a:rPr lang="tr-TR" dirty="0"/>
              <a:t>();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StringBuffer</a:t>
            </a:r>
            <a:r>
              <a:rPr lang="tr-TR" dirty="0"/>
              <a:t> </a:t>
            </a:r>
            <a:r>
              <a:rPr lang="tr-TR" dirty="0" err="1"/>
              <a:t>sbl</a:t>
            </a:r>
            <a:r>
              <a:rPr lang="tr-TR" dirty="0"/>
              <a:t> </a:t>
            </a:r>
            <a:r>
              <a:rPr lang="tr-TR" dirty="0" smtClean="0"/>
              <a:t>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StringBuffer</a:t>
            </a:r>
            <a:r>
              <a:rPr lang="tr-TR" dirty="0"/>
              <a:t>(</a:t>
            </a:r>
            <a:r>
              <a:rPr lang="tr-TR" dirty="0" err="1"/>
              <a:t>str</a:t>
            </a:r>
            <a:r>
              <a:rPr lang="tr-TR" dirty="0"/>
              <a:t>);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sbl</a:t>
            </a:r>
            <a:r>
              <a:rPr lang="tr-TR" dirty="0"/>
              <a:t>); </a:t>
            </a:r>
          </a:p>
          <a:p>
            <a:pPr marL="0" indent="0">
              <a:buNone/>
            </a:pPr>
            <a:r>
              <a:rPr lang="tr-TR" dirty="0"/>
              <a:t>	} 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69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4.Bölüm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Kiss, </a:t>
            </a:r>
            <a:r>
              <a:rPr lang="en-US" dirty="0" err="1" smtClean="0"/>
              <a:t>Yangi</a:t>
            </a:r>
            <a:r>
              <a:rPr lang="en-US" dirty="0" smtClean="0"/>
              <a:t>, Dry</a:t>
            </a:r>
            <a:r>
              <a:rPr lang="tr-TR" dirty="0" smtClean="0"/>
              <a:t> </a:t>
            </a:r>
          </a:p>
          <a:p>
            <a:r>
              <a:rPr lang="en-US" dirty="0" smtClean="0"/>
              <a:t>Reuse </a:t>
            </a:r>
            <a:r>
              <a:rPr lang="en-US" dirty="0"/>
              <a:t>Release </a:t>
            </a:r>
            <a:r>
              <a:rPr lang="en-US" dirty="0" smtClean="0"/>
              <a:t>Equivalence</a:t>
            </a:r>
            <a:r>
              <a:rPr lang="tr-TR" dirty="0"/>
              <a:t> </a:t>
            </a:r>
            <a:r>
              <a:rPr lang="tr-TR" dirty="0" err="1" smtClean="0"/>
              <a:t>Principle</a:t>
            </a:r>
            <a:endParaRPr lang="tr-TR" dirty="0" smtClean="0"/>
          </a:p>
          <a:p>
            <a:r>
              <a:rPr lang="en-US" dirty="0" smtClean="0"/>
              <a:t>Common </a:t>
            </a:r>
            <a:r>
              <a:rPr lang="en-US" dirty="0"/>
              <a:t>Closure </a:t>
            </a:r>
            <a:r>
              <a:rPr lang="tr-TR" dirty="0" smtClean="0"/>
              <a:t>P</a:t>
            </a:r>
            <a:r>
              <a:rPr lang="en-US" dirty="0" err="1" smtClean="0"/>
              <a:t>rinciple</a:t>
            </a:r>
            <a:endParaRPr lang="tr-TR" dirty="0" smtClean="0"/>
          </a:p>
          <a:p>
            <a:r>
              <a:rPr lang="en-US" dirty="0" smtClean="0"/>
              <a:t>S.O.L.I.D</a:t>
            </a:r>
            <a:endParaRPr lang="tr-TR" dirty="0" smtClean="0"/>
          </a:p>
          <a:p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 smtClean="0"/>
              <a:t>code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err="1"/>
              <a:t>Agile</a:t>
            </a:r>
            <a:r>
              <a:rPr lang="tr-TR" dirty="0"/>
              <a:t> /</a:t>
            </a:r>
            <a:r>
              <a:rPr lang="tr-TR" dirty="0" err="1" smtClean="0"/>
              <a:t>Scrum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0703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            </a:t>
            </a:r>
            <a:r>
              <a:rPr lang="en-US" b="1" dirty="0" smtClean="0"/>
              <a:t>Kiss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K</a:t>
            </a:r>
            <a:r>
              <a:rPr lang="en-US" dirty="0"/>
              <a:t>eep </a:t>
            </a:r>
            <a:r>
              <a:rPr lang="en-US" b="1" dirty="0"/>
              <a:t>I</a:t>
            </a:r>
            <a:r>
              <a:rPr lang="en-US" dirty="0"/>
              <a:t>t </a:t>
            </a:r>
            <a:r>
              <a:rPr lang="en-US" b="1" dirty="0"/>
              <a:t>S</a:t>
            </a:r>
            <a:r>
              <a:rPr lang="en-US" dirty="0"/>
              <a:t>imple </a:t>
            </a:r>
            <a:r>
              <a:rPr lang="en-US" b="1" dirty="0"/>
              <a:t>S</a:t>
            </a:r>
            <a:r>
              <a:rPr lang="en-US" dirty="0"/>
              <a:t>illy</a:t>
            </a:r>
          </a:p>
          <a:p>
            <a:pPr marL="0" indent="0" fontAlgn="base">
              <a:buNone/>
            </a:pPr>
            <a:r>
              <a:rPr lang="en-US" b="1" dirty="0"/>
              <a:t>K</a:t>
            </a:r>
            <a:r>
              <a:rPr lang="en-US" dirty="0"/>
              <a:t>eep </a:t>
            </a:r>
            <a:r>
              <a:rPr lang="en-US" b="1" dirty="0"/>
              <a:t>I</a:t>
            </a:r>
            <a:r>
              <a:rPr lang="en-US" dirty="0"/>
              <a:t>t </a:t>
            </a:r>
            <a:r>
              <a:rPr lang="en-US" b="1" dirty="0"/>
              <a:t>S</a:t>
            </a:r>
            <a:r>
              <a:rPr lang="en-US" dirty="0"/>
              <a:t>hort and </a:t>
            </a:r>
            <a:r>
              <a:rPr lang="en-US" b="1" dirty="0"/>
              <a:t>S</a:t>
            </a:r>
            <a:r>
              <a:rPr lang="en-US" dirty="0"/>
              <a:t>imple</a:t>
            </a:r>
          </a:p>
          <a:p>
            <a:pPr marL="0" indent="0" fontAlgn="base">
              <a:buNone/>
            </a:pPr>
            <a:r>
              <a:rPr lang="en-US" b="1" dirty="0"/>
              <a:t>K</a:t>
            </a:r>
            <a:r>
              <a:rPr lang="en-US" dirty="0"/>
              <a:t>eep </a:t>
            </a:r>
            <a:r>
              <a:rPr lang="en-US" b="1" dirty="0"/>
              <a:t>I</a:t>
            </a:r>
            <a:r>
              <a:rPr lang="en-US" dirty="0"/>
              <a:t>t </a:t>
            </a:r>
            <a:r>
              <a:rPr lang="en-US" b="1" dirty="0"/>
              <a:t>Si</a:t>
            </a:r>
            <a:r>
              <a:rPr lang="en-US" dirty="0"/>
              <a:t>mple and </a:t>
            </a:r>
            <a:r>
              <a:rPr lang="en-US" b="1" dirty="0"/>
              <a:t>S</a:t>
            </a:r>
            <a:r>
              <a:rPr lang="en-US" dirty="0"/>
              <a:t>traightforward</a:t>
            </a:r>
          </a:p>
          <a:p>
            <a:pPr marL="0" indent="0" fontAlgn="base">
              <a:buNone/>
            </a:pPr>
            <a:r>
              <a:rPr lang="en-US" b="1" dirty="0"/>
              <a:t>K</a:t>
            </a:r>
            <a:r>
              <a:rPr lang="en-US" dirty="0"/>
              <a:t>eep </a:t>
            </a:r>
            <a:r>
              <a:rPr lang="en-US" b="1" dirty="0"/>
              <a:t>I</a:t>
            </a:r>
            <a:r>
              <a:rPr lang="en-US" dirty="0"/>
              <a:t>t </a:t>
            </a:r>
            <a:r>
              <a:rPr lang="en-US" b="1" dirty="0"/>
              <a:t>S</a:t>
            </a:r>
            <a:r>
              <a:rPr lang="en-US" dirty="0"/>
              <a:t>mall and </a:t>
            </a:r>
            <a:r>
              <a:rPr lang="en-US" b="1" dirty="0"/>
              <a:t>S</a:t>
            </a:r>
            <a:r>
              <a:rPr lang="en-US" dirty="0"/>
              <a:t>imple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/>
              <a:t>Eğer sistemlerinizi kompleks yapmak yerine onları daha basit tutarsanız sisteminiz en iyi şekilde çalışacaktır. Bu nedenle tasarımda hedef nokta basitlik olmalı ve gereksiz karmaşıklıktan kaçınılmalıdır.</a:t>
            </a:r>
          </a:p>
        </p:txBody>
      </p:sp>
    </p:spTree>
    <p:extLst>
      <p:ext uri="{BB962C8B-B14F-4D97-AF65-F5344CB8AC3E}">
        <p14:creationId xmlns:p14="http://schemas.microsoft.com/office/powerpoint/2010/main" val="1031503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    DRY</a:t>
            </a:r>
            <a:r>
              <a:rPr lang="tr-TR" b="1" dirty="0"/>
              <a:t>: </a:t>
            </a:r>
            <a:r>
              <a:rPr lang="tr-TR" b="1" dirty="0" err="1"/>
              <a:t>Don’t</a:t>
            </a:r>
            <a:r>
              <a:rPr lang="tr-TR" b="1" dirty="0"/>
              <a:t> </a:t>
            </a:r>
            <a:r>
              <a:rPr lang="tr-TR" b="1" dirty="0" err="1"/>
              <a:t>Repeat</a:t>
            </a:r>
            <a:r>
              <a:rPr lang="tr-TR" b="1" dirty="0"/>
              <a:t> Yourself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Aynı </a:t>
            </a:r>
            <a:r>
              <a:rPr lang="tr-TR" dirty="0" err="1"/>
              <a:t>metodlar</a:t>
            </a:r>
            <a:r>
              <a:rPr lang="tr-TR" dirty="0"/>
              <a:t>/fonksiyonlar sistemimizde farklı yerlerde kullanılıp tekrar ediliyorsa bu prensibe uymuyoruz demektir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4119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83271" y="544158"/>
            <a:ext cx="10463849" cy="1400530"/>
          </a:xfrm>
        </p:spPr>
        <p:txBody>
          <a:bodyPr/>
          <a:lstStyle/>
          <a:p>
            <a:r>
              <a:rPr lang="tr-TR" b="1" dirty="0" smtClean="0"/>
              <a:t>   </a:t>
            </a:r>
            <a:r>
              <a:rPr lang="en-US" b="1" dirty="0" smtClean="0"/>
              <a:t>YAGNI</a:t>
            </a:r>
            <a:r>
              <a:rPr lang="en-US" b="1" dirty="0"/>
              <a:t>: You Aren’t </a:t>
            </a:r>
            <a:r>
              <a:rPr lang="en-US" b="1" dirty="0" err="1"/>
              <a:t>Gonna</a:t>
            </a:r>
            <a:r>
              <a:rPr lang="en-US" b="1" dirty="0"/>
              <a:t> Need It </a:t>
            </a:r>
            <a:br>
              <a:rPr lang="en-US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59344" y="2043774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/>
              <a:t>Proje geliştirirken bazen ileride ihtiyaç olacağını düşündüğümüz bazı ekstra özellikleri </a:t>
            </a:r>
            <a:r>
              <a:rPr lang="tr-TR" dirty="0" smtClean="0"/>
              <a:t>kodlama yaparken </a:t>
            </a:r>
            <a:r>
              <a:rPr lang="tr-TR" dirty="0"/>
              <a:t>planlar ve yapmaya </a:t>
            </a:r>
            <a:r>
              <a:rPr lang="tr-TR" dirty="0" smtClean="0"/>
              <a:t>başlarız. 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Bu </a:t>
            </a:r>
            <a:r>
              <a:rPr lang="tr-TR" dirty="0"/>
              <a:t>da ihtiyaç dışı planlama ve kodlama için vakit kaybına neden olmuş olacaktır. Aynı zamanda sistem daha karmaşık hale gelecektir ki bu da KISS prensibine aykırı bir durumdur.</a:t>
            </a:r>
          </a:p>
        </p:txBody>
      </p:sp>
    </p:spTree>
    <p:extLst>
      <p:ext uri="{BB962C8B-B14F-4D97-AF65-F5344CB8AC3E}">
        <p14:creationId xmlns:p14="http://schemas.microsoft.com/office/powerpoint/2010/main" val="2021190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      </a:t>
            </a:r>
            <a:r>
              <a:rPr lang="en-US" b="1" dirty="0" smtClean="0"/>
              <a:t>Reuse </a:t>
            </a:r>
            <a:r>
              <a:rPr lang="en-US" b="1" dirty="0"/>
              <a:t>Release Equivalence</a:t>
            </a:r>
            <a:r>
              <a:rPr lang="tr-TR" b="1" dirty="0"/>
              <a:t> </a:t>
            </a:r>
            <a:r>
              <a:rPr lang="tr-TR" b="1" dirty="0" smtClean="0"/>
              <a:t>    </a:t>
            </a:r>
            <a:br>
              <a:rPr lang="tr-TR" b="1" dirty="0" smtClean="0"/>
            </a:br>
            <a:r>
              <a:rPr lang="tr-TR" b="1" dirty="0" smtClean="0"/>
              <a:t>                      </a:t>
            </a:r>
            <a:r>
              <a:rPr lang="tr-TR" b="1" dirty="0" err="1" smtClean="0"/>
              <a:t>Principle</a:t>
            </a:r>
            <a:r>
              <a:rPr lang="tr-TR" b="1" dirty="0"/>
              <a:t/>
            </a:r>
            <a:br>
              <a:rPr lang="tr-TR" b="1" dirty="0"/>
            </a:br>
            <a:r>
              <a:rPr lang="tr-TR" b="1" dirty="0"/>
              <a:t/>
            </a:r>
            <a:br>
              <a:rPr lang="tr-TR" b="1" dirty="0"/>
            </a:b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Paketler arasında sınıfların birbirlerini kullanmalarıyla bağımlılıklar </a:t>
            </a:r>
            <a:r>
              <a:rPr lang="tr-TR" dirty="0" smtClean="0"/>
              <a:t>oluşur.</a:t>
            </a:r>
          </a:p>
          <a:p>
            <a:r>
              <a:rPr lang="tr-TR" dirty="0"/>
              <a:t>P</a:t>
            </a:r>
            <a:r>
              <a:rPr lang="tr-TR" dirty="0" smtClean="0"/>
              <a:t>aket </a:t>
            </a:r>
            <a:r>
              <a:rPr lang="tr-TR" dirty="0"/>
              <a:t>B bünyesindeki bir sınıf </a:t>
            </a:r>
            <a:r>
              <a:rPr lang="tr-TR" dirty="0" smtClean="0"/>
              <a:t>, paket </a:t>
            </a:r>
            <a:r>
              <a:rPr lang="tr-TR" dirty="0"/>
              <a:t>A bünyesinde bulunan bir sınıf tarafından kullanılıyorsa, bu paket </a:t>
            </a:r>
            <a:r>
              <a:rPr lang="tr-TR" dirty="0" smtClean="0"/>
              <a:t>A’nın </a:t>
            </a:r>
            <a:r>
              <a:rPr lang="tr-TR" dirty="0"/>
              <a:t>paket B’ye bağımlılığı olduğu anlamına gelir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Amaç </a:t>
            </a:r>
            <a:r>
              <a:rPr lang="tr-TR" dirty="0"/>
              <a:t>bu bağımlılıkları ortadan kaldırmak değil, kontrol edilebilir hale getirmek olmalıdır.</a:t>
            </a:r>
          </a:p>
        </p:txBody>
      </p:sp>
    </p:spTree>
    <p:extLst>
      <p:ext uri="{BB962C8B-B14F-4D97-AF65-F5344CB8AC3E}">
        <p14:creationId xmlns:p14="http://schemas.microsoft.com/office/powerpoint/2010/main" val="4282603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</a:t>
            </a:r>
            <a:r>
              <a:rPr lang="en-US" b="1" dirty="0" smtClean="0"/>
              <a:t>Common </a:t>
            </a:r>
            <a:r>
              <a:rPr lang="en-US" b="1" dirty="0"/>
              <a:t>Closure </a:t>
            </a:r>
            <a:r>
              <a:rPr lang="tr-TR" b="1" dirty="0"/>
              <a:t>P</a:t>
            </a:r>
            <a:r>
              <a:rPr lang="en-US" b="1" dirty="0" err="1"/>
              <a:t>rinciple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Değişikliklerin </a:t>
            </a:r>
            <a:r>
              <a:rPr lang="tr-TR" dirty="0"/>
              <a:t>ve iyileştirmelerin tüm sistemi etkilemeyecek şekilde </a:t>
            </a:r>
            <a:r>
              <a:rPr lang="tr-TR" dirty="0" smtClean="0"/>
              <a:t>yapılabilmesi </a:t>
            </a:r>
            <a:r>
              <a:rPr lang="tr-TR" dirty="0"/>
              <a:t>için, aynı iş parçalarını yapan sınıfların aynı modülde </a:t>
            </a:r>
            <a:r>
              <a:rPr lang="tr-TR" dirty="0" smtClean="0"/>
              <a:t>olması gerekir.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0886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     </a:t>
            </a:r>
            <a:r>
              <a:rPr lang="en-US" b="1" dirty="0" smtClean="0"/>
              <a:t>S.O.L.I.D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49808" y="2052918"/>
            <a:ext cx="10835640" cy="4494186"/>
          </a:xfrm>
        </p:spPr>
        <p:txBody>
          <a:bodyPr>
            <a:normAutofit/>
          </a:bodyPr>
          <a:lstStyle/>
          <a:p>
            <a:r>
              <a:rPr lang="tr-TR" b="1" dirty="0"/>
              <a:t>(S)</a:t>
            </a:r>
            <a:r>
              <a:rPr lang="tr-TR" b="1" dirty="0" err="1"/>
              <a:t>ingle</a:t>
            </a:r>
            <a:r>
              <a:rPr lang="tr-TR" b="1" dirty="0"/>
              <a:t> </a:t>
            </a:r>
            <a:r>
              <a:rPr lang="tr-TR" b="1" dirty="0" err="1"/>
              <a:t>Responsibility</a:t>
            </a:r>
            <a:r>
              <a:rPr lang="tr-TR" b="1" dirty="0"/>
              <a:t> </a:t>
            </a:r>
            <a:r>
              <a:rPr lang="tr-TR" b="1" dirty="0" err="1" smtClean="0"/>
              <a:t>Principle</a:t>
            </a:r>
            <a:r>
              <a:rPr lang="tr-TR" dirty="0"/>
              <a:t> </a:t>
            </a:r>
            <a:r>
              <a:rPr lang="tr-TR" dirty="0" smtClean="0"/>
              <a:t>:Her </a:t>
            </a:r>
            <a:r>
              <a:rPr lang="tr-TR" dirty="0" err="1"/>
              <a:t>method</a:t>
            </a:r>
            <a:r>
              <a:rPr lang="tr-TR" dirty="0"/>
              <a:t> ve </a:t>
            </a:r>
            <a:r>
              <a:rPr lang="tr-TR" dirty="0" err="1"/>
              <a:t>class’ın</a:t>
            </a:r>
            <a:r>
              <a:rPr lang="tr-TR" dirty="0"/>
              <a:t> tek bir sorumluluğu </a:t>
            </a:r>
            <a:r>
              <a:rPr lang="tr-TR" dirty="0" smtClean="0"/>
              <a:t>vardır.</a:t>
            </a:r>
          </a:p>
          <a:p>
            <a:r>
              <a:rPr lang="tr-TR" b="1" dirty="0"/>
              <a:t>(O)</a:t>
            </a:r>
            <a:r>
              <a:rPr lang="tr-TR" b="1" dirty="0" err="1"/>
              <a:t>pen</a:t>
            </a:r>
            <a:r>
              <a:rPr lang="tr-TR" b="1" dirty="0"/>
              <a:t>/</a:t>
            </a:r>
            <a:r>
              <a:rPr lang="tr-TR" b="1" dirty="0" err="1"/>
              <a:t>Closed</a:t>
            </a:r>
            <a:r>
              <a:rPr lang="tr-TR" b="1" dirty="0"/>
              <a:t> </a:t>
            </a:r>
            <a:r>
              <a:rPr lang="tr-TR" b="1" dirty="0" err="1" smtClean="0"/>
              <a:t>Principle</a:t>
            </a:r>
            <a:r>
              <a:rPr lang="tr-TR" dirty="0" smtClean="0"/>
              <a:t>: Değişime </a:t>
            </a:r>
            <a:r>
              <a:rPr lang="tr-TR" dirty="0"/>
              <a:t>kapalı ama geliştirmeye açık şekilde kodlamanın kurgulanması </a:t>
            </a:r>
            <a:r>
              <a:rPr lang="tr-TR" dirty="0" smtClean="0"/>
              <a:t>gerekir.</a:t>
            </a:r>
          </a:p>
          <a:p>
            <a:r>
              <a:rPr lang="tr-TR" b="1" dirty="0"/>
              <a:t>(L)</a:t>
            </a:r>
            <a:r>
              <a:rPr lang="tr-TR" b="1" dirty="0" err="1"/>
              <a:t>iskov</a:t>
            </a:r>
            <a:r>
              <a:rPr lang="tr-TR" b="1" dirty="0"/>
              <a:t> ‘s </a:t>
            </a:r>
            <a:r>
              <a:rPr lang="tr-TR" b="1" dirty="0" err="1"/>
              <a:t>Substitution</a:t>
            </a:r>
            <a:r>
              <a:rPr lang="tr-TR" b="1" dirty="0"/>
              <a:t> </a:t>
            </a:r>
            <a:r>
              <a:rPr lang="tr-TR" b="1" dirty="0" err="1" smtClean="0"/>
              <a:t>Principle</a:t>
            </a:r>
            <a:r>
              <a:rPr lang="tr-TR" b="1" dirty="0" smtClean="0"/>
              <a:t> </a:t>
            </a:r>
            <a:r>
              <a:rPr lang="tr-TR" dirty="0"/>
              <a:t>A</a:t>
            </a:r>
            <a:r>
              <a:rPr lang="tr-TR" dirty="0" smtClean="0"/>
              <a:t>lt </a:t>
            </a:r>
            <a:r>
              <a:rPr lang="tr-TR" dirty="0"/>
              <a:t>sınıflardan oluşturulan nesnelerin üst sınıfların nesneleriyle yer değiştirdiklerinde aynı davranışı göstermek </a:t>
            </a:r>
            <a:r>
              <a:rPr lang="tr-TR" dirty="0" smtClean="0"/>
              <a:t>zorundadır.</a:t>
            </a:r>
            <a:r>
              <a:rPr lang="tr-TR" dirty="0"/>
              <a:t> </a:t>
            </a:r>
            <a:endParaRPr lang="tr-TR" dirty="0" smtClean="0"/>
          </a:p>
          <a:p>
            <a:pPr fontAlgn="base"/>
            <a:r>
              <a:rPr lang="tr-TR" b="1" dirty="0"/>
              <a:t>(I)</a:t>
            </a:r>
            <a:r>
              <a:rPr lang="tr-TR" b="1" dirty="0" err="1"/>
              <a:t>nterface</a:t>
            </a:r>
            <a:r>
              <a:rPr lang="tr-TR" b="1" dirty="0"/>
              <a:t> </a:t>
            </a:r>
            <a:r>
              <a:rPr lang="tr-TR" b="1" dirty="0" err="1" smtClean="0"/>
              <a:t>Segregation</a:t>
            </a:r>
            <a:r>
              <a:rPr lang="tr-TR" b="1" dirty="0" smtClean="0"/>
              <a:t>:</a:t>
            </a:r>
            <a:r>
              <a:rPr lang="tr-TR" dirty="0"/>
              <a:t> Bir </a:t>
            </a:r>
            <a:r>
              <a:rPr lang="tr-TR" dirty="0" err="1"/>
              <a:t>arayüze</a:t>
            </a:r>
            <a:r>
              <a:rPr lang="tr-TR" dirty="0"/>
              <a:t> gereğinden fazla kullanılmayacak özellik eklenmemelidir. Kullanılabilecek özellikler, </a:t>
            </a:r>
            <a:r>
              <a:rPr lang="tr-TR" dirty="0" err="1"/>
              <a:t>metodlar</a:t>
            </a:r>
            <a:r>
              <a:rPr lang="tr-TR" dirty="0"/>
              <a:t> eklenerek kullanılmalıdır.</a:t>
            </a:r>
          </a:p>
          <a:p>
            <a:r>
              <a:rPr lang="tr-TR" b="1" dirty="0"/>
              <a:t>(D)</a:t>
            </a:r>
            <a:r>
              <a:rPr lang="tr-TR" b="1" dirty="0" err="1"/>
              <a:t>ependency</a:t>
            </a:r>
            <a:r>
              <a:rPr lang="tr-TR" b="1" dirty="0"/>
              <a:t> </a:t>
            </a:r>
            <a:r>
              <a:rPr lang="tr-TR" b="1" dirty="0" err="1"/>
              <a:t>Inversion</a:t>
            </a:r>
            <a:r>
              <a:rPr lang="tr-TR" b="1" dirty="0"/>
              <a:t> </a:t>
            </a:r>
            <a:r>
              <a:rPr lang="tr-TR" b="1" dirty="0" err="1" smtClean="0"/>
              <a:t>Principle</a:t>
            </a:r>
            <a:r>
              <a:rPr lang="tr-TR" b="1" dirty="0" smtClean="0"/>
              <a:t> :</a:t>
            </a:r>
            <a:r>
              <a:rPr lang="tr-TR" dirty="0" smtClean="0"/>
              <a:t>Bu </a:t>
            </a:r>
            <a:r>
              <a:rPr lang="tr-TR" dirty="0"/>
              <a:t>prensibe göre de bir sınıf diğer bir sınıfa doğrudan bağımlı olmamalıdır. Aralarındaki bağ soyut bir kavram üzerinden sağlanmalıdır.</a:t>
            </a:r>
          </a:p>
        </p:txBody>
      </p:sp>
    </p:spTree>
    <p:extLst>
      <p:ext uri="{BB962C8B-B14F-4D97-AF65-F5344CB8AC3E}">
        <p14:creationId xmlns:p14="http://schemas.microsoft.com/office/powerpoint/2010/main" val="87482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66351" y="379566"/>
            <a:ext cx="9476297" cy="1403514"/>
          </a:xfrm>
        </p:spPr>
        <p:txBody>
          <a:bodyPr/>
          <a:lstStyle/>
          <a:p>
            <a:r>
              <a:rPr lang="tr-TR" dirty="0"/>
              <a:t>Dünden Bugüne JAVA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9928" y="1783080"/>
            <a:ext cx="9695752" cy="4165002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18 </a:t>
            </a:r>
            <a:r>
              <a:rPr lang="tr-TR" dirty="0"/>
              <a:t>aylık </a:t>
            </a:r>
            <a:r>
              <a:rPr lang="tr-TR" dirty="0" smtClean="0"/>
              <a:t>yoğun </a:t>
            </a:r>
            <a:r>
              <a:rPr lang="tr-TR" dirty="0"/>
              <a:t>bir çalışmadan sonra 1992 yazında “*7”, “Star Seven” isimli ve dokunmalı ekrana sahip bir kontrol cihazı </a:t>
            </a:r>
            <a:r>
              <a:rPr lang="tr-TR" dirty="0" smtClean="0"/>
              <a:t>geliştirildi ve bu kontrol cihazı birçok ev gerecini ( </a:t>
            </a:r>
            <a:r>
              <a:rPr lang="tr-TR" dirty="0" err="1" smtClean="0"/>
              <a:t>Tv</a:t>
            </a:r>
            <a:r>
              <a:rPr lang="tr-TR" dirty="0"/>
              <a:t> </a:t>
            </a:r>
            <a:r>
              <a:rPr lang="tr-TR" dirty="0" smtClean="0"/>
              <a:t>, mutfak gereçleri..) kontrol edebilmesini platform bağımsız OAK diline borçluydu.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Bu Proje kablo </a:t>
            </a:r>
            <a:r>
              <a:rPr lang="tr-TR" dirty="0" err="1" smtClean="0"/>
              <a:t>Tv</a:t>
            </a:r>
            <a:r>
              <a:rPr lang="tr-TR" dirty="0" smtClean="0"/>
              <a:t> firmalarına teklif edildi ama zamanın ilerisinde olduğu için kabul göremedi. Daha sonra </a:t>
            </a:r>
            <a:r>
              <a:rPr lang="tr-TR" dirty="0" err="1" smtClean="0"/>
              <a:t>Wep</a:t>
            </a:r>
            <a:r>
              <a:rPr lang="tr-TR" dirty="0" smtClean="0"/>
              <a:t> uygulamalarının yükseleceğini fark eden Sun, araştırmalarının yönünü değiştirdi.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Oak</a:t>
            </a:r>
            <a:r>
              <a:rPr lang="tr-TR" dirty="0"/>
              <a:t> ismi bu sırada </a:t>
            </a:r>
            <a:r>
              <a:rPr lang="tr-TR" b="1" dirty="0"/>
              <a:t>Java </a:t>
            </a:r>
            <a:r>
              <a:rPr lang="tr-TR" dirty="0"/>
              <a:t>olarak değiştirildi. Ve 23 Mayıs 1995’te Java resmi olarak piyasaya sunuldu. </a:t>
            </a:r>
            <a:r>
              <a:rPr lang="tr-TR" dirty="0" smtClean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69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(S)</a:t>
            </a:r>
            <a:r>
              <a:rPr lang="tr-TR" b="1" dirty="0" err="1"/>
              <a:t>ingle</a:t>
            </a:r>
            <a:r>
              <a:rPr lang="tr-TR" b="1" dirty="0"/>
              <a:t> </a:t>
            </a:r>
            <a:r>
              <a:rPr lang="tr-TR" b="1" dirty="0" err="1"/>
              <a:t>Responsibility</a:t>
            </a:r>
            <a:r>
              <a:rPr lang="tr-TR" b="1" dirty="0"/>
              <a:t> </a:t>
            </a:r>
            <a:r>
              <a:rPr lang="tr-TR" b="1" dirty="0" err="1"/>
              <a:t>Principle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2648" y="2629157"/>
            <a:ext cx="4017328" cy="215443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getTeam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06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=[];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06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strongest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06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06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.fighters.forEach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fighter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result.push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(fighter.name);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06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strongest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strongest.power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fighter.power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strongest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fighter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06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team:result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strongest:strongest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550408" y="2629157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kod, dövüşçülerin listesini yineler ve isimlerinin bir listesini </a:t>
            </a:r>
            <a:r>
              <a:rPr lang="tr-TR" dirty="0" smtClean="0"/>
              <a:t>verir ve en güçlü olanını geri döner. Bu kod bu prensibe aykırıdır. 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responsibiliy’e</a:t>
            </a:r>
            <a:r>
              <a:rPr lang="tr-TR" dirty="0" smtClean="0"/>
              <a:t> uygun olması için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2865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           </a:t>
            </a:r>
            <a:r>
              <a:rPr lang="tr-TR" b="1" dirty="0" err="1"/>
              <a:t>Agile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9165400" cy="4195481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 err="1" smtClean="0"/>
              <a:t>Agile</a:t>
            </a:r>
            <a:r>
              <a:rPr lang="tr-TR" dirty="0" smtClean="0"/>
              <a:t> </a:t>
            </a:r>
            <a:r>
              <a:rPr lang="tr-TR" dirty="0"/>
              <a:t>modeli proje yönetimi, yazılım geliştirme sürecinde karşılaşılan problemleri çözmek üzere, tekrarlanan yazılım geliştirme modeli taban alınarak geliştirilmiş, sık aralıklarla parça parça </a:t>
            </a:r>
            <a:r>
              <a:rPr lang="tr-TR" dirty="0" smtClean="0"/>
              <a:t>yazılım teslimatını</a:t>
            </a:r>
            <a:r>
              <a:rPr lang="tr-TR" dirty="0"/>
              <a:t> ve değişikliği teşvik eden bir yazılım geliştirme </a:t>
            </a:r>
            <a:r>
              <a:rPr lang="tr-TR" dirty="0" smtClean="0"/>
              <a:t>modelidir.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700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</a:t>
            </a:r>
            <a:r>
              <a:rPr lang="tr-TR" b="1" dirty="0" err="1" smtClean="0"/>
              <a:t>Agile</a:t>
            </a:r>
            <a:r>
              <a:rPr lang="tr-TR" b="1" dirty="0" smtClean="0"/>
              <a:t> </a:t>
            </a:r>
            <a:r>
              <a:rPr lang="tr-TR" b="1" dirty="0"/>
              <a:t>Manifesto — 4 Temel Değer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İş süreçleri ve araçlardan ziyade bireyler ve bireyler arasındaki etkileşim değerlidir.</a:t>
            </a:r>
          </a:p>
          <a:p>
            <a:r>
              <a:rPr lang="tr-TR" dirty="0"/>
              <a:t>Kapsamlı bir dokümantasyon sürecinden ziyade, çalışan bir yazılım ortaya koymak daha önemlidir.</a:t>
            </a:r>
          </a:p>
          <a:p>
            <a:r>
              <a:rPr lang="tr-TR" dirty="0"/>
              <a:t>Müşteri ile işbirliği yapmak, sözleşme görüşmelerinden daha önemlidir.</a:t>
            </a:r>
          </a:p>
          <a:p>
            <a:r>
              <a:rPr lang="tr-TR" dirty="0"/>
              <a:t>Değişime cevap vermek, mevcut planı izlemekten daha önemlidir.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0604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         </a:t>
            </a:r>
            <a:r>
              <a:rPr lang="tr-TR" dirty="0" err="1" smtClean="0"/>
              <a:t>Scrum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Yazılım süreçlerinin detaylı ve ihtiyaca göre ortaya çıkan gereksinimlere göre esnek olabilen bir çözüm yönetimidir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D</a:t>
            </a:r>
            <a:r>
              <a:rPr lang="tr-TR" dirty="0" smtClean="0"/>
              <a:t>eğişen </a:t>
            </a:r>
            <a:r>
              <a:rPr lang="tr-TR" dirty="0"/>
              <a:t>ihtiyaçlara cevap verebilmek adına, haftalık çalışma planlamaları “</a:t>
            </a:r>
            <a:r>
              <a:rPr lang="tr-TR" b="1" dirty="0"/>
              <a:t>sprint</a:t>
            </a:r>
            <a:r>
              <a:rPr lang="tr-TR" dirty="0"/>
              <a:t>” adı verilen çalışma süreleri içinde gerçekleştirilir.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6441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  1.Bölüm</a:t>
            </a:r>
            <a:r>
              <a:rPr lang="tr-TR" dirty="0" smtClean="0"/>
              <a:t>  </a:t>
            </a:r>
            <a:r>
              <a:rPr lang="tr-TR" b="1" dirty="0" smtClean="0"/>
              <a:t>Kaynakça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6152" y="2336383"/>
            <a:ext cx="10381552" cy="3854106"/>
          </a:xfrm>
        </p:spPr>
        <p:txBody>
          <a:bodyPr/>
          <a:lstStyle/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www.oracle.com/technical-resources/articles/java/java-5-features2.html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www.tutorialspoint.com/differences-between-jdk-jre-and-jvm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www.javatpoint.com/difference-between-jdk-jre-and-jvm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javapapers.com/core-java/differentiate-jvm-jre-jdk-jit</a:t>
            </a:r>
            <a:endParaRPr lang="tr-TR" dirty="0" smtClean="0"/>
          </a:p>
          <a:p>
            <a:r>
              <a:rPr lang="tr-TR" dirty="0">
                <a:hlinkClick r:id="rId6"/>
              </a:rPr>
              <a:t>https://</a:t>
            </a:r>
            <a:r>
              <a:rPr lang="tr-TR" dirty="0" smtClean="0">
                <a:hlinkClick r:id="rId6"/>
              </a:rPr>
              <a:t>en.wikipedia.org/wiki/Oracle_Corporation</a:t>
            </a:r>
            <a:endParaRPr lang="tr-TR" dirty="0" smtClean="0"/>
          </a:p>
          <a:p>
            <a:r>
              <a:rPr lang="tr-TR" dirty="0">
                <a:hlinkClick r:id="rId7"/>
              </a:rPr>
              <a:t>https://</a:t>
            </a:r>
            <a:r>
              <a:rPr lang="tr-TR" dirty="0" smtClean="0">
                <a:hlinkClick r:id="rId7"/>
              </a:rPr>
              <a:t>www.java.com/en/download/help/whatis_java.html</a:t>
            </a:r>
            <a:endParaRPr lang="tr-TR" dirty="0" smtClean="0"/>
          </a:p>
          <a:p>
            <a:r>
              <a:rPr lang="tr-TR" dirty="0">
                <a:hlinkClick r:id="rId8"/>
              </a:rPr>
              <a:t>https://www.geeksforgeeks.org/compiler-vs-interpreter-2</a:t>
            </a:r>
            <a:r>
              <a:rPr lang="tr-TR" dirty="0" smtClean="0">
                <a:hlinkClick r:id="rId8"/>
              </a:rPr>
              <a:t>/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23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2. Bölüm Kaynakça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www.oracle.com/technical-resources/articles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www.tutorialspoint.com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4"/>
              </a:rPr>
              <a:t>https://www.geeksforgeeks.org/difference-between-stringbuffer-and-stringbuilder-in-java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stackoverflow.com/questions/213958/new-features-in-java-7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646111" y="290940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3</a:t>
            </a:r>
            <a:r>
              <a:rPr lang="tr-TR" b="1" dirty="0" smtClean="0"/>
              <a:t>. Bölüm Kaynakça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3985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4.Bölüm 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https://www.tutorialspoint.com</a:t>
            </a:r>
            <a:endParaRPr lang="tr-TR" dirty="0"/>
          </a:p>
          <a:p>
            <a:r>
              <a:rPr lang="tr-TR">
                <a:hlinkClick r:id="rId3"/>
              </a:rPr>
              <a:t>https://www.geeksforgeeks.org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2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13232" y="652388"/>
            <a:ext cx="11009376" cy="4248796"/>
          </a:xfrm>
        </p:spPr>
        <p:txBody>
          <a:bodyPr/>
          <a:lstStyle/>
          <a:p>
            <a:r>
              <a:rPr lang="tr-TR" b="1" dirty="0" smtClean="0"/>
              <a:t>        </a:t>
            </a:r>
            <a:br>
              <a:rPr lang="tr-TR" b="1" dirty="0" smtClean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    Dikkatle Dinlediğiniz İçin  Teşekkürler 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51952" y="5207598"/>
            <a:ext cx="8946541" cy="4195481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25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388710"/>
            <a:ext cx="9404723" cy="1400530"/>
          </a:xfrm>
        </p:spPr>
        <p:txBody>
          <a:bodyPr/>
          <a:lstStyle/>
          <a:p>
            <a:r>
              <a:rPr lang="tr-TR" dirty="0" smtClean="0"/>
              <a:t> Java Diğer Programlama Dillerine        </a:t>
            </a:r>
            <a:br>
              <a:rPr lang="tr-TR" dirty="0" smtClean="0"/>
            </a:br>
            <a:r>
              <a:rPr lang="tr-TR" dirty="0" smtClean="0"/>
              <a:t>      Göre Ne Kadar Farklıdır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153502"/>
            <a:ext cx="9650032" cy="4195481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Java ile diğer dillerin arasındaki en önemli fark  </a:t>
            </a:r>
            <a:r>
              <a:rPr lang="tr-TR" dirty="0"/>
              <a:t>kodunun çalıştırıldığı </a:t>
            </a:r>
            <a:r>
              <a:rPr lang="tr-TR" dirty="0" smtClean="0"/>
              <a:t>yöntemdir</a:t>
            </a:r>
            <a:r>
              <a:rPr lang="tr-TR" dirty="0"/>
              <a:t>. C ++ gibi derlenmiş </a:t>
            </a:r>
            <a:r>
              <a:rPr lang="tr-TR" dirty="0" smtClean="0"/>
              <a:t>dillerin </a:t>
            </a:r>
            <a:r>
              <a:rPr lang="tr-TR" dirty="0"/>
              <a:t>aksine, Java, Java Sanal Makinesi (JVM) ile herhangi </a:t>
            </a:r>
            <a:r>
              <a:rPr lang="tr-TR" dirty="0" smtClean="0"/>
              <a:t>bir  cihazda </a:t>
            </a:r>
            <a:r>
              <a:rPr lang="tr-TR" dirty="0"/>
              <a:t>çalışabilen bayt kodu olarak derlenir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Diğer diller örneğin C++ makine koduna doğrudan derlenir ve böylece derlenen yazılım  platform bağımlı hale gelir 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Ama yine de  farkı derinlemesine incelemek için diğer diller ile karşılaştıralım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338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425286"/>
            <a:ext cx="9404723" cy="1400530"/>
          </a:xfrm>
        </p:spPr>
        <p:txBody>
          <a:bodyPr/>
          <a:lstStyle/>
          <a:p>
            <a:r>
              <a:rPr lang="tr-TR" dirty="0" smtClean="0"/>
              <a:t>                 </a:t>
            </a:r>
            <a:r>
              <a:rPr lang="tr-TR" b="1" dirty="0" smtClean="0"/>
              <a:t>Java </a:t>
            </a:r>
            <a:r>
              <a:rPr lang="tr-TR" b="1" dirty="0" err="1" smtClean="0"/>
              <a:t>vs</a:t>
            </a:r>
            <a:r>
              <a:rPr lang="tr-TR" b="1" dirty="0" smtClean="0"/>
              <a:t> </a:t>
            </a:r>
            <a:r>
              <a:rPr lang="tr-TR" b="1" dirty="0" err="1" smtClean="0"/>
              <a:t>Python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Python</a:t>
            </a:r>
            <a:r>
              <a:rPr lang="tr-TR" dirty="0" smtClean="0"/>
              <a:t> OOP programlama yetisine sahiptir.</a:t>
            </a:r>
          </a:p>
          <a:p>
            <a:r>
              <a:rPr lang="tr-TR" dirty="0" smtClean="0"/>
              <a:t>Java </a:t>
            </a:r>
            <a:r>
              <a:rPr lang="tr-TR" dirty="0" err="1" smtClean="0"/>
              <a:t>complied</a:t>
            </a:r>
            <a:r>
              <a:rPr lang="tr-TR" dirty="0" smtClean="0"/>
              <a:t> </a:t>
            </a:r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dirty="0" err="1" smtClean="0"/>
              <a:t>interpreted</a:t>
            </a:r>
            <a:r>
              <a:rPr lang="tr-TR" dirty="0" smtClean="0"/>
              <a:t> bir dildir.</a:t>
            </a:r>
          </a:p>
          <a:p>
            <a:r>
              <a:rPr lang="tr-TR" dirty="0" smtClean="0"/>
              <a:t>Java çalışma hızı bakımından </a:t>
            </a:r>
            <a:r>
              <a:rPr lang="tr-TR" dirty="0" err="1" smtClean="0"/>
              <a:t>Pythondan</a:t>
            </a:r>
            <a:r>
              <a:rPr lang="tr-TR" dirty="0" smtClean="0"/>
              <a:t> daha hızlıdır.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02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   </a:t>
            </a:r>
            <a:r>
              <a:rPr lang="tr-TR" b="1" dirty="0" smtClean="0"/>
              <a:t>Java </a:t>
            </a:r>
            <a:r>
              <a:rPr lang="tr-TR" b="1" dirty="0" err="1" smtClean="0"/>
              <a:t>vs</a:t>
            </a:r>
            <a:r>
              <a:rPr lang="tr-TR" b="1" dirty="0" smtClean="0"/>
              <a:t>  C 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4293" y="192490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Java ve C diğer karşılaştırmalara göre daha farklıdır.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Java</a:t>
            </a:r>
            <a:r>
              <a:rPr lang="tr-TR" dirty="0"/>
              <a:t>, platformdan bağımsızdır. C platforma bağlıdır</a:t>
            </a:r>
            <a:r>
              <a:rPr lang="tr-TR" dirty="0" smtClean="0"/>
              <a:t>.</a:t>
            </a:r>
          </a:p>
          <a:p>
            <a:r>
              <a:rPr lang="tr-TR" dirty="0"/>
              <a:t>Java, nesne yönelimli bir programlama (OOP) dilidir. C </a:t>
            </a:r>
            <a:r>
              <a:rPr lang="tr-TR" dirty="0" err="1"/>
              <a:t>prosedüreldir</a:t>
            </a:r>
            <a:r>
              <a:rPr lang="tr-TR" dirty="0" smtClean="0"/>
              <a:t>.</a:t>
            </a:r>
          </a:p>
          <a:p>
            <a:r>
              <a:rPr lang="tr-TR" dirty="0"/>
              <a:t>Java'nın otomatik bellek yönetimi vardır. C, manuel bellek yönetimine </a:t>
            </a:r>
            <a:r>
              <a:rPr lang="tr-TR" dirty="0" smtClean="0"/>
              <a:t>sahiptir.</a:t>
            </a:r>
          </a:p>
          <a:p>
            <a:r>
              <a:rPr lang="tr-TR" dirty="0" smtClean="0"/>
              <a:t>C </a:t>
            </a:r>
            <a:r>
              <a:rPr lang="tr-TR" dirty="0"/>
              <a:t>işaretçiler kullanır. Java </a:t>
            </a:r>
            <a:r>
              <a:rPr lang="tr-TR" dirty="0" smtClean="0"/>
              <a:t>da işaretçiler yoktur. </a:t>
            </a:r>
          </a:p>
          <a:p>
            <a:r>
              <a:rPr lang="tr-TR" dirty="0"/>
              <a:t>Java'nın </a:t>
            </a:r>
            <a:r>
              <a:rPr lang="tr-TR" dirty="0" err="1" smtClean="0"/>
              <a:t>Thread</a:t>
            </a:r>
            <a:r>
              <a:rPr lang="tr-TR" dirty="0" smtClean="0"/>
              <a:t> desteği </a:t>
            </a:r>
            <a:r>
              <a:rPr lang="tr-TR" dirty="0"/>
              <a:t>vardır. </a:t>
            </a:r>
            <a:r>
              <a:rPr lang="tr-TR" dirty="0" smtClean="0"/>
              <a:t>C’nin yoktur.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62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397854"/>
            <a:ext cx="9404723" cy="1400530"/>
          </a:xfrm>
        </p:spPr>
        <p:txBody>
          <a:bodyPr/>
          <a:lstStyle/>
          <a:p>
            <a:r>
              <a:rPr lang="tr-TR" b="1" dirty="0" smtClean="0"/>
              <a:t>                 Java </a:t>
            </a:r>
            <a:r>
              <a:rPr lang="tr-TR" b="1" dirty="0" err="1"/>
              <a:t>vs</a:t>
            </a:r>
            <a:r>
              <a:rPr lang="tr-TR" b="1" dirty="0"/>
              <a:t> C++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Java C++ dan türetilmiştir. </a:t>
            </a:r>
          </a:p>
          <a:p>
            <a:r>
              <a:rPr lang="tr-TR" dirty="0" smtClean="0"/>
              <a:t>Java </a:t>
            </a:r>
            <a:r>
              <a:rPr lang="tr-TR" dirty="0" err="1" smtClean="0"/>
              <a:t>bytecode</a:t>
            </a:r>
            <a:r>
              <a:rPr lang="tr-TR" dirty="0"/>
              <a:t> </a:t>
            </a:r>
            <a:r>
              <a:rPr lang="tr-TR" dirty="0" smtClean="0"/>
              <a:t>olarak C++ </a:t>
            </a:r>
            <a:r>
              <a:rPr lang="tr-TR" dirty="0" err="1" smtClean="0"/>
              <a:t>machine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olarak derlenir.</a:t>
            </a:r>
          </a:p>
          <a:p>
            <a:r>
              <a:rPr lang="tr-TR" dirty="0" smtClean="0"/>
              <a:t>İki dil de OOP yeteneğine sahiptir.</a:t>
            </a:r>
          </a:p>
          <a:p>
            <a:r>
              <a:rPr lang="tr-TR" dirty="0" smtClean="0"/>
              <a:t>Java’da </a:t>
            </a:r>
            <a:r>
              <a:rPr lang="tr-TR" dirty="0" err="1"/>
              <a:t>automatic</a:t>
            </a:r>
            <a:r>
              <a:rPr lang="tr-TR" dirty="0"/>
              <a:t>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 smtClean="0"/>
              <a:t>collection</a:t>
            </a:r>
            <a:r>
              <a:rPr lang="tr-TR" dirty="0" smtClean="0"/>
              <a:t>  vardır. C++ da böyle bir özellik bulunmaz.</a:t>
            </a:r>
          </a:p>
          <a:p>
            <a:r>
              <a:rPr lang="tr-TR" dirty="0" smtClean="0"/>
              <a:t>C++ üzerinde yazılım geliştirmek Java’dan daha zor dur.</a:t>
            </a:r>
          </a:p>
          <a:p>
            <a:r>
              <a:rPr lang="tr-TR" dirty="0" smtClean="0"/>
              <a:t>C++ Java’ya göre çok daha hızlıdır.</a:t>
            </a:r>
          </a:p>
          <a:p>
            <a:r>
              <a:rPr lang="tr-TR" dirty="0" smtClean="0"/>
              <a:t>Java  </a:t>
            </a:r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 smtClean="0"/>
              <a:t>overloading</a:t>
            </a:r>
            <a:r>
              <a:rPr lang="tr-TR" dirty="0" smtClean="0"/>
              <a:t> desteği yoktur. C++ ta vardır </a:t>
            </a:r>
          </a:p>
          <a:p>
            <a:r>
              <a:rPr lang="tr-TR" dirty="0" err="1" smtClean="0"/>
              <a:t>Javada</a:t>
            </a:r>
            <a:r>
              <a:rPr lang="tr-TR" dirty="0" smtClean="0"/>
              <a:t> </a:t>
            </a:r>
            <a:r>
              <a:rPr lang="tr-TR" dirty="0" err="1" smtClean="0"/>
              <a:t>structures</a:t>
            </a:r>
            <a:r>
              <a:rPr lang="tr-TR" dirty="0" smtClean="0"/>
              <a:t> ve </a:t>
            </a:r>
            <a:r>
              <a:rPr lang="tr-TR" dirty="0" err="1" smtClean="0"/>
              <a:t>unions</a:t>
            </a:r>
            <a:r>
              <a:rPr lang="tr-TR" dirty="0" smtClean="0"/>
              <a:t> yapıları bulunmaz. 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90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                     Java </a:t>
            </a:r>
            <a:r>
              <a:rPr lang="tr-TR" b="1" dirty="0" err="1"/>
              <a:t>vs</a:t>
            </a:r>
            <a:r>
              <a:rPr lang="tr-TR" b="1" dirty="0"/>
              <a:t> C#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Java ve C# OOP diller </a:t>
            </a:r>
            <a:r>
              <a:rPr lang="tr-TR" dirty="0" err="1" smtClean="0"/>
              <a:t>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C# platform bağımlıdır.</a:t>
            </a:r>
          </a:p>
          <a:p>
            <a:r>
              <a:rPr lang="tr-TR" dirty="0" smtClean="0"/>
              <a:t>Java ve C# mobil </a:t>
            </a:r>
            <a:r>
              <a:rPr lang="tr-TR" smtClean="0"/>
              <a:t>ve web üzerinde </a:t>
            </a:r>
            <a:r>
              <a:rPr lang="tr-TR" dirty="0" smtClean="0"/>
              <a:t>kullanılabilir.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34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750</TotalTime>
  <Words>1522</Words>
  <Application>Microsoft Office PowerPoint</Application>
  <PresentationFormat>Geniş ekran</PresentationFormat>
  <Paragraphs>267</Paragraphs>
  <Slides>47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2" baseType="lpstr">
      <vt:lpstr>Arial</vt:lpstr>
      <vt:lpstr>Century Gothic</vt:lpstr>
      <vt:lpstr>Consolas</vt:lpstr>
      <vt:lpstr>Wingdings 3</vt:lpstr>
      <vt:lpstr>İyon</vt:lpstr>
      <vt:lpstr>JAVA 101 </vt:lpstr>
      <vt:lpstr>                      Java</vt:lpstr>
      <vt:lpstr>              Dünden Bugüne JAVA</vt:lpstr>
      <vt:lpstr>Dünden Bugüne JAVA</vt:lpstr>
      <vt:lpstr> Java Diğer Programlama Dillerine               Göre Ne Kadar Farklıdır ?</vt:lpstr>
      <vt:lpstr>                 Java vs Python</vt:lpstr>
      <vt:lpstr>                  Java vs  C </vt:lpstr>
      <vt:lpstr>                 Java vs C++</vt:lpstr>
      <vt:lpstr>                     Java vs C# </vt:lpstr>
      <vt:lpstr>               Interpreter Nedir ?</vt:lpstr>
      <vt:lpstr>     DERLEYİCİ Nedir ?</vt:lpstr>
      <vt:lpstr>               Jdk – Jre –Jvm</vt:lpstr>
      <vt:lpstr>    Java Kodlarının Derlenip                  Çalıştırılması</vt:lpstr>
      <vt:lpstr>    JVM JRE JDK  Kapsam Şeması</vt:lpstr>
      <vt:lpstr>         Java 5(Tiger Project)                    Özellikleri </vt:lpstr>
      <vt:lpstr>                                                     14.03.2021                   2. ÖDEV</vt:lpstr>
      <vt:lpstr>                       STACK </vt:lpstr>
      <vt:lpstr>                        HEAP</vt:lpstr>
      <vt:lpstr>                STACK ve HEAP </vt:lpstr>
      <vt:lpstr>                   Syntax Error</vt:lpstr>
      <vt:lpstr>                    Logical Error</vt:lpstr>
      <vt:lpstr>                   Runtime Error</vt:lpstr>
      <vt:lpstr>                         Java 6</vt:lpstr>
      <vt:lpstr>                                                        21.03.2021                      3. Bölüm                                                       </vt:lpstr>
      <vt:lpstr>                         Java 7 </vt:lpstr>
      <vt:lpstr>               String Metodları</vt:lpstr>
      <vt:lpstr>                 String Metodları</vt:lpstr>
      <vt:lpstr>       Sayısal Değerlerin Stringlere                                Çevirilmesi</vt:lpstr>
      <vt:lpstr>        StringBuilder &amp; StringBuffer</vt:lpstr>
      <vt:lpstr>         StringBuilder &amp; StringBuffer                        Farkları</vt:lpstr>
      <vt:lpstr>StringBuffer to StringBuilder                                 </vt:lpstr>
      <vt:lpstr>       StringBuilder to StringBuffer </vt:lpstr>
      <vt:lpstr>4.Bölüm</vt:lpstr>
      <vt:lpstr>                           Kiss</vt:lpstr>
      <vt:lpstr>        DRY: Don’t Repeat Yourself </vt:lpstr>
      <vt:lpstr>   YAGNI: You Aren’t Gonna Need It  </vt:lpstr>
      <vt:lpstr>          Reuse Release Equivalence                            Principle  </vt:lpstr>
      <vt:lpstr>       Common Closure Principle </vt:lpstr>
      <vt:lpstr>                    S.O.L.I.D </vt:lpstr>
      <vt:lpstr>(S)ingle Responsibility Principle</vt:lpstr>
      <vt:lpstr>                          Agile</vt:lpstr>
      <vt:lpstr>    Agile Manifesto — 4 Temel Değer </vt:lpstr>
      <vt:lpstr>                        Scrum</vt:lpstr>
      <vt:lpstr>      1.Bölüm  Kaynakça</vt:lpstr>
      <vt:lpstr>2. Bölüm Kaynakça</vt:lpstr>
      <vt:lpstr>4.Bölüm Kaynakça</vt:lpstr>
      <vt:lpstr>               Dikkatle Dinlediğiniz İçin  Teşekkürler </vt:lpstr>
    </vt:vector>
  </TitlesOfParts>
  <Company>SolidShare.Net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101 </dc:title>
  <dc:creator>alperylmztr08@gmail.com</dc:creator>
  <cp:lastModifiedBy>alperylmztr08@gmail.com</cp:lastModifiedBy>
  <cp:revision>49</cp:revision>
  <dcterms:created xsi:type="dcterms:W3CDTF">2021-03-13T16:46:54Z</dcterms:created>
  <dcterms:modified xsi:type="dcterms:W3CDTF">2021-04-02T22:53:44Z</dcterms:modified>
</cp:coreProperties>
</file>