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790" r:id="rId4"/>
    <p:sldId id="2797" r:id="rId5"/>
    <p:sldId id="2796" r:id="rId6"/>
    <p:sldId id="2791" r:id="rId7"/>
    <p:sldId id="2792" r:id="rId8"/>
    <p:sldId id="2793" r:id="rId9"/>
    <p:sldId id="2795" r:id="rId10"/>
    <p:sldId id="278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34"/>
    <a:srgbClr val="C00000"/>
    <a:srgbClr val="FF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0483-793B-4401-865A-8307974159DB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0AE3-311D-48C8-81FC-C1EF8DFC0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BC7F6-8795-41B3-BFE1-6177D44C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4982E-FFAD-46E6-AFB3-30582E56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2079-772A-41C1-B1F9-0A4ABB7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F62D7-68D4-4E93-B5B8-B0032F5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925EB-6037-455A-A0AC-F6CDFEC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1A0B-5125-4C3D-A140-95DA22C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7085F-FC73-45F1-A2D5-A7BCAC8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231AD-D5D8-495F-A536-15EC887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41187-6950-44F1-9FD4-7031A61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A4927-2D0F-4408-8945-A1CA3BA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A94C2-0E21-482C-81ED-28C12E01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B1C34-22D2-4AA3-B2D3-B76B4B8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09C77-1BE9-4D02-9FB1-9981410D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51D31-7168-47A5-AEB6-E1394CB0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7F8DD-B76F-4CF8-B541-B0A6948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5F6D-C0E6-47F4-8F3D-3A0A3F7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90986-10BF-4618-8435-EB103484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D632B-E621-46E4-84E1-C75BFF8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4D0D8-4427-457B-A0EA-D162A49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C7F25-91C9-4C39-8E7F-6363584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6C36-D875-418B-8581-D49729A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D5738-604F-46FE-A13E-045D47E6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BD515-18D3-42FD-9ABE-771F45C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3DD5-7A5A-4305-8D6C-FEE242A7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F7D11-A3F6-4A42-80F6-77D12EC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2114-C2ED-4EA2-808F-F7AC9F2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895FC-3304-4421-8B5F-AC8AFF7B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73E55-D392-4579-8CA9-66E7A79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B8821-973A-407D-A6A9-39757D27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2CC07-BC72-46B4-A5C5-409A856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54706-C2BB-482E-B69F-4F5CE50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0126-37D9-495C-9B45-242E7E50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0E1F1-0E6D-44AB-9FDC-565CCFA5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D54A0-DFE2-4087-8BD3-1439984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D770A-6327-4070-B0BD-5E5EC4F0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64E74A-2AFB-4472-86F2-4282D218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74FFB-CCC6-4098-9102-029C03A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BA8E9-A857-4EFC-9789-CD22894F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E3819E-A3F1-40FC-B260-E4F324C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403E6-1439-4B37-AF64-790F5258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8FD9A-76BE-4F02-9BEE-447FF0E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C383E-DC04-4961-80EA-BC8EED3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9B7487-30F2-465D-BDDE-11D8905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A319B-0710-4C2E-893F-D933B50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8F2CEC-5345-490C-853B-AE25870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B4EBD2-3B9C-4D51-966D-CE3063B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1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BCD5-5918-4E00-9506-E0CF429A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B247E-10DA-4983-9D37-2259512E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E7225F-5BF7-4131-B1DA-8A5CB4AA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2BBFC-E089-425C-B9B1-F9845C2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74B6F-D154-4E44-BFA0-1F3C018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1870B-D35C-4E4B-A095-663552D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6740-D547-4B60-8B27-EC50D55A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12BB6C-1F7C-4DC9-BA78-90CC425BA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4AC5D-D765-4307-A09E-92CA9CC1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75D8-8CD4-4126-9AA4-2B81717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1F053-1423-429D-AFEB-C15E2951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BBDBE-F1E1-4558-8DA3-10A421A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B6D7-2A00-4389-A22B-93076945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12C7C-1F68-4494-B577-554E7C74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E6970-23FC-4034-8FD3-F8573CB5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B9A-AB07-414D-B5B4-770EA6F63619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72D0-114C-492D-B198-F47A6326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2637-ADDB-4561-9705-71B175B1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amitov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ggingface.co/nlpconnect/vit-gpt2-image-cap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Helsinki-NLP/opus-mt-en-mul" TargetMode="External"/><Relationship Id="rId2" Type="http://schemas.openxmlformats.org/officeDocument/2006/relationships/hyperlink" Target="https://marian-nm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uggingface.co/datasets/opus_boo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mitovrm/orbi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itovrm/orbitr" TargetMode="External"/><Relationship Id="rId2" Type="http://schemas.openxmlformats.org/officeDocument/2006/relationships/hyperlink" Target="https://orbitr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47535" y="2088677"/>
            <a:ext cx="10702769" cy="16108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 распознавания объектов на изображении и автоматического перевода текстов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1D6973-4FCC-432E-B729-3937787ADC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7F4B3-1F19-4201-9557-DDF12DBEDF75}"/>
              </a:ext>
            </a:extLst>
          </p:cNvPr>
          <p:cNvSpPr/>
          <p:nvPr/>
        </p:nvSpPr>
        <p:spPr>
          <a:xfrm>
            <a:off x="647535" y="3995678"/>
            <a:ext cx="11169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Итоговая аттестационная работа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 программе профессиональной переподготовки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приложений искусственного интеллекта»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Слушатель: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Аухадеев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Авер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Эрикович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4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Хамитов Ренат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Минзашарифович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4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Исмагилов Ильдар Рашидович</a:t>
            </a:r>
          </a:p>
          <a:p>
            <a:pPr lvl="4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Сафиуллин Булат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Ирекович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Группа: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Руководитель: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	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Созыкин Андрей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8839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8AB42B9F-7AFB-41F5-9763-43F12B58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925620" y="3175961"/>
            <a:ext cx="1086532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AA37-D9E8-497C-80E1-BA0A4BC4ADD3}"/>
              </a:ext>
            </a:extLst>
          </p:cNvPr>
          <p:cNvSpPr txBox="1"/>
          <p:nvPr/>
        </p:nvSpPr>
        <p:spPr>
          <a:xfrm>
            <a:off x="743344" y="5122227"/>
            <a:ext cx="509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Контакты: </a:t>
            </a:r>
            <a:r>
              <a:rPr lang="en-US" sz="2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/>
              </a:rPr>
              <a:t>hamitov@gmail</a:t>
            </a:r>
            <a:r>
              <a:rPr lang="en-US" sz="2000" b="1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/>
              </a:rPr>
              <a:t>.com</a:t>
            </a:r>
            <a:endParaRPr lang="ru-RU" sz="2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1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54831" y="162795"/>
            <a:ext cx="941435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ЗАДАЧИ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893850-79F8-4257-9B38-1693348B6313}"/>
              </a:ext>
            </a:extLst>
          </p:cNvPr>
          <p:cNvSpPr/>
          <p:nvPr/>
        </p:nvSpPr>
        <p:spPr>
          <a:xfrm>
            <a:off x="421906" y="1260525"/>
            <a:ext cx="556088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Формулировка 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поиск и применение подходящих моделей искусственного интеллекта, необходимого для распознавания объектов и перевода названий объектов, создание удобного для пользователей интерфейса, и развертывание приложения в сети</a:t>
            </a:r>
            <a:r>
              <a:rPr lang="en-US" dirty="0"/>
              <a:t> </a:t>
            </a:r>
            <a:r>
              <a:rPr lang="ru-RU" dirty="0"/>
              <a:t>интернет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A5C6F5-1EFF-42A3-80C5-C8DCFA9B66A7}"/>
              </a:ext>
            </a:extLst>
          </p:cNvPr>
          <p:cNvSpPr/>
          <p:nvPr/>
        </p:nvSpPr>
        <p:spPr>
          <a:xfrm>
            <a:off x="6230064" y="1260525"/>
            <a:ext cx="556088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Цель работы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является разработка приложения, способного производить распознавание объектов на загруженном изображении и вывод названий объектов на нескольких языках.</a:t>
            </a:r>
            <a:endParaRPr lang="ru-RU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Выбрать подходящие предварительно обученные модели машинного обучения для распознавания объектов и автоматического перевода текста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Интегрировать модели в единое приложение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Реализовать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приложение на основе этих моделей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Разместить код приложения в репозитории на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Организовать командную работу в репозитории на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Настроить развертывание приложения в облачной платформе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Streamlit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F67C59F2-4E4E-A9C9-C2E9-F3D707BD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65106" y="162795"/>
            <a:ext cx="9924835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ПРЕДВАРИТЕЛЬНО ОБУЧЕННОЙ 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57440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модели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 качестве модели распознавания объектов использовалась модель </a:t>
            </a:r>
            <a:r>
              <a:rPr lang="en-US" b="1" dirty="0" err="1"/>
              <a:t>nlpconnect</a:t>
            </a:r>
            <a:r>
              <a:rPr lang="en-US" b="1" dirty="0"/>
              <a:t>/vit-gpt2-image-captioning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https://huggingface.co/nlpconnect/vit-gpt2-image-captioning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вход модели подается изображение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 формате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jpg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Выходом модели является текст в формате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с описанием объектов на английском языке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Схема модели 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D74249E5-BB32-5CC3-3869-34A1DB5C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9F7FD1-0009-4DB1-9FDA-0DFE16B67C46}"/>
              </a:ext>
            </a:extLst>
          </p:cNvPr>
          <p:cNvSpPr/>
          <p:nvPr/>
        </p:nvSpPr>
        <p:spPr>
          <a:xfrm>
            <a:off x="6358283" y="2989450"/>
            <a:ext cx="4505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2" algn="just" fontAlgn="base">
              <a:lnSpc>
                <a:spcPct val="90000"/>
              </a:lnSpc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</a:p>
          <a:p>
            <a:pPr marL="469900" lvl="2" algn="just" fontAlgn="base">
              <a:lnSpc>
                <a:spcPct val="90000"/>
              </a:lnSpc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 {</a:t>
            </a:r>
          </a:p>
          <a:p>
            <a:pPr marL="469900" lvl="2" algn="just" fontAlgn="base">
              <a:lnSpc>
                <a:spcPct val="90000"/>
              </a:lnSpc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   "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generated_text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": "a herd of giraffes and zebras grazing in a field "</a:t>
            </a:r>
          </a:p>
          <a:p>
            <a:pPr marL="469900" lvl="2" algn="just" fontAlgn="base">
              <a:lnSpc>
                <a:spcPct val="90000"/>
              </a:lnSpc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469900" lvl="2" algn="just" fontAlgn="base">
              <a:lnSpc>
                <a:spcPct val="90000"/>
              </a:lnSpc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7511F2-B639-4571-ACBD-F1CCF010831E}"/>
              </a:ext>
            </a:extLst>
          </p:cNvPr>
          <p:cNvPicPr/>
          <p:nvPr/>
        </p:nvPicPr>
        <p:blipFill rotWithShape="1">
          <a:blip r:embed="rId4"/>
          <a:srcRect l="68153" t="38308" r="18753" b="45705"/>
          <a:stretch/>
        </p:blipFill>
        <p:spPr bwMode="auto">
          <a:xfrm>
            <a:off x="7508147" y="1160492"/>
            <a:ext cx="2491531" cy="1632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2" descr="https://ankur3107.github.io/assets/images/vision-encoder-decoder.png">
            <a:extLst>
              <a:ext uri="{FF2B5EF4-FFF2-40B4-BE49-F238E27FC236}">
                <a16:creationId xmlns:a16="http://schemas.microsoft.com/office/drawing/2014/main" id="{F89DDD53-DE12-4507-8459-259622A6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91" y="4777168"/>
            <a:ext cx="5267856" cy="18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65106" y="162795"/>
            <a:ext cx="9924835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ПРЕДВАРИТЕЛЬНО ОБУЧЕННОЙ 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5744002" cy="560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модели</a:t>
            </a: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 качестве модели перевода использовалась модель </a:t>
            </a:r>
            <a:r>
              <a:rPr lang="en-US" b="1" dirty="0"/>
              <a:t>Helsinki-NLP/opus-mt-</a:t>
            </a:r>
            <a:r>
              <a:rPr lang="en-US" b="1" dirty="0" err="1"/>
              <a:t>en</a:t>
            </a:r>
            <a:r>
              <a:rPr lang="en-US" b="1" dirty="0"/>
              <a:t>-</a:t>
            </a:r>
            <a:r>
              <a:rPr lang="en-US" b="1" dirty="0" err="1"/>
              <a:t>mul</a:t>
            </a:r>
            <a:r>
              <a:rPr lang="en-US" b="1" dirty="0"/>
              <a:t> </a:t>
            </a:r>
            <a:r>
              <a:rPr lang="en-US" dirty="0"/>
              <a:t>based on </a:t>
            </a:r>
            <a:r>
              <a:rPr lang="en-US" dirty="0">
                <a:hlinkClick r:id="rId2"/>
              </a:rPr>
              <a:t>Marian-NMT</a:t>
            </a:r>
            <a:endParaRPr lang="ru-RU" b="1" dirty="0"/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https://huggingface.co/Helsinki-NLP/opus-mt-en-mul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Для доступа к модели использовался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вход модели подается список исходного текста в формате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json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c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указанием направления перевода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Выходом модели является список в формате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json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 качестве данных для обучения использовался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ttps://huggingface.co/datasets/opus_books</a:t>
            </a: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D74249E5-BB32-5CC3-3869-34A1DB5C6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7ACB4BD-F011-44E8-8CCD-B1BA83D660A1}"/>
              </a:ext>
            </a:extLst>
          </p:cNvPr>
          <p:cNvSpPr/>
          <p:nvPr/>
        </p:nvSpPr>
        <p:spPr>
          <a:xfrm>
            <a:off x="6502238" y="1363267"/>
            <a:ext cx="5267856" cy="150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solidFill>
                  <a:srgbClr val="A626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requests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API_URL = 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"https://api-inference.huggingface.co/models/Helsinki-NLP/opus-mt-</a:t>
            </a:r>
            <a:r>
              <a:rPr lang="en-US" sz="700" dirty="0" err="1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700" dirty="0" err="1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headers = {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"Authorization"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700" dirty="0" err="1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f"Bearer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E4564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{API_TOKEN}</a:t>
            </a:r>
            <a:r>
              <a:rPr lang="en-US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solidFill>
                  <a:srgbClr val="A626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rgbClr val="4078F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(payload):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response = </a:t>
            </a:r>
            <a:r>
              <a:rPr lang="en-US" sz="7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requests.post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(API_URL, headers=headers, json=payload)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700" dirty="0">
                <a:solidFill>
                  <a:srgbClr val="A626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response.json</a:t>
            </a: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 = query({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ru-RU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700" dirty="0" err="1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inputs</a:t>
            </a:r>
            <a:r>
              <a:rPr lang="ru-RU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ru-RU" sz="700" dirty="0">
                <a:solidFill>
                  <a:srgbClr val="50A14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"Меня зовут Вольфганг и я живу в Берлине"</a:t>
            </a:r>
            <a:r>
              <a:rPr lang="ru-RU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7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1C2386-D21F-4514-A91F-8DFC09E84745}"/>
              </a:ext>
            </a:extLst>
          </p:cNvPr>
          <p:cNvSpPr/>
          <p:nvPr/>
        </p:nvSpPr>
        <p:spPr>
          <a:xfrm>
            <a:off x="6502238" y="3061017"/>
            <a:ext cx="5015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24292F"/>
                </a:solidFill>
                <a:latin typeface="ui-monospace"/>
              </a:rPr>
              <a:t>{</a:t>
            </a:r>
            <a:r>
              <a:rPr lang="sv-SE" dirty="0">
                <a:latin typeface="ui-monospace"/>
              </a:rPr>
              <a:t>"inputs"</a:t>
            </a:r>
            <a:r>
              <a:rPr lang="sv-SE" dirty="0">
                <a:solidFill>
                  <a:srgbClr val="24292F"/>
                </a:solidFill>
                <a:latin typeface="ui-monospace"/>
              </a:rPr>
              <a:t>: [</a:t>
            </a:r>
            <a:r>
              <a:rPr lang="sv-SE" dirty="0">
                <a:latin typeface="ui-monospace"/>
              </a:rPr>
              <a:t>"&gt;&gt;rus&lt;&lt; "+</a:t>
            </a:r>
            <a:r>
              <a:rPr lang="sv-SE" dirty="0">
                <a:solidFill>
                  <a:srgbClr val="24292F"/>
                </a:solidFill>
                <a:latin typeface="ui-monospace"/>
              </a:rPr>
              <a:t>en_text, </a:t>
            </a:r>
            <a:r>
              <a:rPr lang="sv-SE" dirty="0">
                <a:latin typeface="ui-monospace"/>
              </a:rPr>
              <a:t>"&gt;&gt;tat&lt;&lt; "+</a:t>
            </a:r>
            <a:r>
              <a:rPr lang="sv-SE" dirty="0">
                <a:solidFill>
                  <a:srgbClr val="24292F"/>
                </a:solidFill>
                <a:latin typeface="ui-monospace"/>
              </a:rPr>
              <a:t>en_text, </a:t>
            </a:r>
            <a:r>
              <a:rPr lang="sv-SE" dirty="0">
                <a:latin typeface="ui-monospace"/>
              </a:rPr>
              <a:t>"&gt;&gt;deu&lt;&lt; "+</a:t>
            </a:r>
            <a:r>
              <a:rPr lang="sv-SE" dirty="0">
                <a:solidFill>
                  <a:srgbClr val="24292F"/>
                </a:solidFill>
                <a:latin typeface="ui-monospace"/>
              </a:rPr>
              <a:t>en_text,]}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7E4834A-E139-4E5E-8848-D31EB964E417}"/>
              </a:ext>
            </a:extLst>
          </p:cNvPr>
          <p:cNvSpPr/>
          <p:nvPr/>
        </p:nvSpPr>
        <p:spPr>
          <a:xfrm>
            <a:off x="6502238" y="4066293"/>
            <a:ext cx="42947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[{'</a:t>
            </a:r>
            <a:r>
              <a:rPr lang="en-US" dirty="0" err="1"/>
              <a:t>translation_text</a:t>
            </a:r>
            <a:r>
              <a:rPr lang="en-US" dirty="0"/>
              <a:t>’: </a:t>
            </a:r>
            <a:r>
              <a:rPr lang="ru-RU" dirty="0"/>
              <a:t>перевод на русский</a:t>
            </a:r>
            <a:r>
              <a:rPr lang="en-US" dirty="0"/>
              <a:t>’</a:t>
            </a:r>
            <a:r>
              <a:rPr lang="ru-RU" dirty="0"/>
              <a:t>, </a:t>
            </a:r>
          </a:p>
          <a:p>
            <a:r>
              <a:rPr lang="en-US" dirty="0"/>
              <a:t>'</a:t>
            </a:r>
            <a:r>
              <a:rPr lang="en-US" dirty="0" err="1"/>
              <a:t>translation_text</a:t>
            </a:r>
            <a:r>
              <a:rPr lang="en-US" dirty="0"/>
              <a:t>’: ‘</a:t>
            </a:r>
            <a:r>
              <a:rPr lang="ru-RU" dirty="0"/>
              <a:t>перевод на татарский</a:t>
            </a:r>
            <a:r>
              <a:rPr lang="en-US" dirty="0"/>
              <a:t>’},</a:t>
            </a:r>
          </a:p>
          <a:p>
            <a:r>
              <a:rPr lang="en-US" dirty="0"/>
              <a:t>'</a:t>
            </a:r>
            <a:r>
              <a:rPr lang="en-US" dirty="0" err="1"/>
              <a:t>translation_text</a:t>
            </a:r>
            <a:r>
              <a:rPr lang="en-US" dirty="0"/>
              <a:t>’: ‘</a:t>
            </a:r>
            <a:r>
              <a:rPr lang="ru-RU" dirty="0"/>
              <a:t>перевод на немецкий</a:t>
            </a:r>
            <a:r>
              <a:rPr lang="en-US" dirty="0"/>
              <a:t>’]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3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АРХИТЕКТУРА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5560883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525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основных компонентов приложения и их взаимодействия: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машинного обучения.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Используемый инструмент для создания приложения (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Hosted inference 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 приложения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клиент: браузер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C40ED2F8-06A7-6E9D-97D9-2CEA39742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pic>
        <p:nvPicPr>
          <p:cNvPr id="3074" name="Picture 2" descr="https://avatars.mds.yandex.net/i?id=a414d1b48525acef807bfad8f60e2eb886e550d7-4230996-images-thumbs&amp;n=13">
            <a:extLst>
              <a:ext uri="{FF2B5EF4-FFF2-40B4-BE49-F238E27FC236}">
                <a16:creationId xmlns:a16="http://schemas.microsoft.com/office/drawing/2014/main" id="{2C7E7168-29B8-4552-9F8B-09B69540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87" y="2920723"/>
            <a:ext cx="2824621" cy="145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vatars.mds.yandex.net/i?id=e79a8892114cdaaedd1edeb0b598e124-5236157-images-thumbs&amp;n=13">
            <a:extLst>
              <a:ext uri="{FF2B5EF4-FFF2-40B4-BE49-F238E27FC236}">
                <a16:creationId xmlns:a16="http://schemas.microsoft.com/office/drawing/2014/main" id="{0B00CDCD-D058-4EB0-A609-5B7A7FA40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25" y="4094947"/>
            <a:ext cx="2303236" cy="128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s14.pikabu.ru/post_img/big/2022/02/20/7/1645352989113483483.jpg">
            <a:extLst>
              <a:ext uri="{FF2B5EF4-FFF2-40B4-BE49-F238E27FC236}">
                <a16:creationId xmlns:a16="http://schemas.microsoft.com/office/drawing/2014/main" id="{1342EC73-0851-404A-BB13-997A41B3C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2"/>
          <a:stretch/>
        </p:blipFill>
        <p:spPr bwMode="auto">
          <a:xfrm>
            <a:off x="7856612" y="5169457"/>
            <a:ext cx="2049271" cy="13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0A5202-C5E6-4468-89CB-C3677FAB0C04}"/>
              </a:ext>
            </a:extLst>
          </p:cNvPr>
          <p:cNvSpPr/>
          <p:nvPr/>
        </p:nvSpPr>
        <p:spPr>
          <a:xfrm>
            <a:off x="5694065" y="1518141"/>
            <a:ext cx="2151547" cy="1231106"/>
          </a:xfrm>
          <a:prstGeom prst="rect">
            <a:avLst/>
          </a:prstGeom>
          <a:ln cap="sq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err="1"/>
              <a:t>nlpconnect</a:t>
            </a:r>
            <a:r>
              <a:rPr lang="en-US" b="1" dirty="0"/>
              <a:t>/vit-gpt2-image-captioning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BAC357-9C0D-4DB9-B612-46D3A4E43894}"/>
              </a:ext>
            </a:extLst>
          </p:cNvPr>
          <p:cNvSpPr/>
          <p:nvPr/>
        </p:nvSpPr>
        <p:spPr>
          <a:xfrm>
            <a:off x="9346784" y="1523530"/>
            <a:ext cx="2523272" cy="120032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b="1" u="sng" dirty="0">
              <a:solidFill>
                <a:schemeClr val="accent1"/>
              </a:solidFill>
            </a:endParaRPr>
          </a:p>
          <a:p>
            <a:r>
              <a:rPr lang="en-US" b="1" u="sng" dirty="0">
                <a:solidFill>
                  <a:schemeClr val="accent1"/>
                </a:solidFill>
              </a:rPr>
              <a:t>Helsinki-NLP/opus-mt-</a:t>
            </a:r>
          </a:p>
          <a:p>
            <a:r>
              <a:rPr lang="en-US" b="1" u="sng" dirty="0" err="1">
                <a:solidFill>
                  <a:schemeClr val="accent1"/>
                </a:solidFill>
              </a:rPr>
              <a:t>en-mul</a:t>
            </a:r>
            <a:r>
              <a:rPr lang="en-US" b="1" u="sng" dirty="0">
                <a:solidFill>
                  <a:schemeClr val="accent1"/>
                </a:solidFill>
              </a:rPr>
              <a:t> </a:t>
            </a:r>
          </a:p>
          <a:p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1D9A73-2CD4-4678-8663-D6C972817B9E}"/>
              </a:ext>
            </a:extLst>
          </p:cNvPr>
          <p:cNvSpPr/>
          <p:nvPr/>
        </p:nvSpPr>
        <p:spPr>
          <a:xfrm>
            <a:off x="7856612" y="1439638"/>
            <a:ext cx="152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Hosted inference 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0E9B532-6C83-44A8-96C0-CBC746343FB4}"/>
              </a:ext>
            </a:extLst>
          </p:cNvPr>
          <p:cNvCxnSpPr>
            <a:cxnSpLocks/>
          </p:cNvCxnSpPr>
          <p:nvPr/>
        </p:nvCxnSpPr>
        <p:spPr>
          <a:xfrm flipV="1">
            <a:off x="6371869" y="4371638"/>
            <a:ext cx="1264150" cy="392249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3430BF3-A983-4BDE-9C61-DA661588C690}"/>
              </a:ext>
            </a:extLst>
          </p:cNvPr>
          <p:cNvCxnSpPr>
            <a:cxnSpLocks/>
            <a:stCxn id="3074" idx="1"/>
            <a:endCxn id="3" idx="2"/>
          </p:cNvCxnSpPr>
          <p:nvPr/>
        </p:nvCxnSpPr>
        <p:spPr>
          <a:xfrm flipH="1" flipV="1">
            <a:off x="6769839" y="2749247"/>
            <a:ext cx="448648" cy="897135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64C3389-C39B-4900-80C5-61007A07CCD3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7845612" y="2123695"/>
            <a:ext cx="1501172" cy="9999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0E8F581-3132-41FD-A855-B609CBD7CF18}"/>
              </a:ext>
            </a:extLst>
          </p:cNvPr>
          <p:cNvCxnSpPr>
            <a:cxnSpLocks/>
          </p:cNvCxnSpPr>
          <p:nvPr/>
        </p:nvCxnSpPr>
        <p:spPr>
          <a:xfrm flipV="1">
            <a:off x="8221746" y="4618490"/>
            <a:ext cx="0" cy="443704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D7F43BD-074E-47B2-86C3-75F8F5A878B8}"/>
              </a:ext>
            </a:extLst>
          </p:cNvPr>
          <p:cNvCxnSpPr>
            <a:cxnSpLocks/>
            <a:stCxn id="9" idx="2"/>
            <a:endCxn id="3074" idx="3"/>
          </p:cNvCxnSpPr>
          <p:nvPr/>
        </p:nvCxnSpPr>
        <p:spPr>
          <a:xfrm flipH="1">
            <a:off x="10043108" y="2723859"/>
            <a:ext cx="565312" cy="922523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72D80C86-A9C0-4C9D-85FA-974C978851FC}"/>
              </a:ext>
            </a:extLst>
          </p:cNvPr>
          <p:cNvCxnSpPr>
            <a:cxnSpLocks/>
          </p:cNvCxnSpPr>
          <p:nvPr/>
        </p:nvCxnSpPr>
        <p:spPr>
          <a:xfrm>
            <a:off x="9346784" y="4618490"/>
            <a:ext cx="0" cy="527596"/>
          </a:xfrm>
          <a:prstGeom prst="straightConnector1">
            <a:avLst/>
          </a:prstGeom>
          <a:ln w="412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F496175-F529-46A9-9D5C-CD89BBC6176A}"/>
              </a:ext>
            </a:extLst>
          </p:cNvPr>
          <p:cNvSpPr/>
          <p:nvPr/>
        </p:nvSpPr>
        <p:spPr>
          <a:xfrm>
            <a:off x="10608420" y="2920723"/>
            <a:ext cx="152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Hosted inference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71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ДЕМОНСТРАЦИЯ ПРИЛОЖЕНИЯ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C7F09346-29C4-8066-290E-F71EBBA3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16632F-2315-4A9D-A7DA-A2D442FC29E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r="38141"/>
          <a:stretch/>
        </p:blipFill>
        <p:spPr bwMode="auto">
          <a:xfrm>
            <a:off x="8672660" y="968775"/>
            <a:ext cx="3519340" cy="572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A1C3E7-4977-40B2-9D90-E084E0FE5CE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5"/>
          <a:stretch/>
        </p:blipFill>
        <p:spPr bwMode="auto">
          <a:xfrm>
            <a:off x="274674" y="920165"/>
            <a:ext cx="3769231" cy="572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3F2B9B-FFCE-4768-936F-9856DCFA8990}"/>
              </a:ext>
            </a:extLst>
          </p:cNvPr>
          <p:cNvPicPr/>
          <p:nvPr/>
        </p:nvPicPr>
        <p:blipFill rotWithShape="1">
          <a:blip r:embed="rId5"/>
          <a:srcRect l="33484" t="8707" r="31926" b="4915"/>
          <a:stretch/>
        </p:blipFill>
        <p:spPr bwMode="auto">
          <a:xfrm>
            <a:off x="4175880" y="851987"/>
            <a:ext cx="4388923" cy="5794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608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ОРГАНИЗАЦИЯ КОМАНДНОЙ РАЗРАБОТКИ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421906" y="1260525"/>
            <a:ext cx="556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Репозиторий  </a:t>
            </a:r>
            <a:r>
              <a:rPr lang="en-US" sz="2000" b="1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https://github.com/hamitovrm/orbitr</a:t>
            </a: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640B7-37D8-39C6-7B48-F65AC3E457D6}"/>
              </a:ext>
            </a:extLst>
          </p:cNvPr>
          <p:cNvSpPr/>
          <p:nvPr/>
        </p:nvSpPr>
        <p:spPr>
          <a:xfrm>
            <a:off x="6096000" y="1260525"/>
            <a:ext cx="5694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Описание командной работы</a:t>
            </a:r>
          </a:p>
          <a:p>
            <a:pPr marL="12700" lvl="1" algn="just" fontAlgn="base">
              <a:lnSpc>
                <a:spcPct val="90000"/>
              </a:lnSpc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Аухадеев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Авер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Эрикович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– документирование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Сафиуллин Булат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Ирекович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- тестирование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Хамитов Ренат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Минзашарифович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 – разработка</a:t>
            </a: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Исмагилов Ильдар Рашидович - презентация</a:t>
            </a:r>
          </a:p>
          <a:p>
            <a:pPr marL="355600" lvl="1" indent="-342900" algn="just"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Объект 1">
            <a:extLst>
              <a:ext uri="{FF2B5EF4-FFF2-40B4-BE49-F238E27FC236}">
                <a16:creationId xmlns:a16="http://schemas.microsoft.com/office/drawing/2014/main" id="{AC2B6173-C48F-1B39-D4B8-AC04B88C3B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8DF577-AB00-4D93-ABAE-3331274C27C8}"/>
              </a:ext>
            </a:extLst>
          </p:cNvPr>
          <p:cNvPicPr/>
          <p:nvPr/>
        </p:nvPicPr>
        <p:blipFill rotWithShape="1">
          <a:blip r:embed="rId4"/>
          <a:srcRect l="19312" t="3378" r="16537" b="10986"/>
          <a:stretch/>
        </p:blipFill>
        <p:spPr bwMode="auto">
          <a:xfrm>
            <a:off x="308695" y="1860689"/>
            <a:ext cx="5900518" cy="4834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37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ТЕСТЫ/</a:t>
            </a:r>
            <a:r>
              <a:rPr lang="en-US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CI/</a:t>
            </a: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развертывание в облаке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500283" y="1230294"/>
            <a:ext cx="1096890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dirty="0"/>
              <a:t>Приложение было развернуто в облаке </a:t>
            </a:r>
            <a:r>
              <a:rPr lang="en-US" dirty="0" err="1"/>
              <a:t>streamlit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en-US" dirty="0"/>
              <a:t> </a:t>
            </a:r>
            <a:r>
              <a:rPr lang="ru-RU" dirty="0"/>
              <a:t>с помощью функции </a:t>
            </a:r>
            <a:r>
              <a:rPr lang="en-US" dirty="0"/>
              <a:t>New app</a:t>
            </a:r>
            <a:r>
              <a:rPr lang="ru-RU" dirty="0"/>
              <a:t> &gt;&gt; </a:t>
            </a:r>
            <a:r>
              <a:rPr lang="en-US" dirty="0"/>
              <a:t>From existing repo 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3B516F6B-DF70-4F9C-71E0-1E448DC304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F8599-0F05-43B0-B7F3-97F86D8069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9"/>
          <a:stretch>
            <a:fillRect/>
          </a:stretch>
        </p:blipFill>
        <p:spPr bwMode="auto">
          <a:xfrm>
            <a:off x="722812" y="2021385"/>
            <a:ext cx="5542097" cy="301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7B6760-0564-4F01-8AB9-CA330EA70AE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" t="4510" r="5658" b="11644"/>
          <a:stretch>
            <a:fillRect/>
          </a:stretch>
        </p:blipFill>
        <p:spPr bwMode="auto">
          <a:xfrm>
            <a:off x="6484356" y="2021385"/>
            <a:ext cx="4824577" cy="3735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6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59100C-1BEA-48D9-9758-3D655F102C29}"/>
              </a:ext>
            </a:extLst>
          </p:cNvPr>
          <p:cNvSpPr/>
          <p:nvPr/>
        </p:nvSpPr>
        <p:spPr>
          <a:xfrm>
            <a:off x="421906" y="1260525"/>
            <a:ext cx="5560883" cy="489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Краткое описание полученных результатов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</a:rPr>
              <a:t>разработка приложения, способного распознавать объекты на изображении и выводить описание нескольких языках 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приложения были использованы две предварительно обученные модели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nlpconnect</a:t>
            </a:r>
            <a:r>
              <a:rPr lang="en-US" b="1" dirty="0"/>
              <a:t>/vit-gpt2-image-captioning</a:t>
            </a:r>
            <a:r>
              <a:rPr lang="ru-RU" b="1" dirty="0"/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Helsinki-NLP/opus-mt-</a:t>
            </a:r>
            <a:r>
              <a:rPr lang="en-US" b="1" dirty="0" err="1"/>
              <a:t>en</a:t>
            </a:r>
            <a:r>
              <a:rPr lang="en-US" b="1" dirty="0"/>
              <a:t>-</a:t>
            </a:r>
            <a:r>
              <a:rPr lang="en-US" b="1" dirty="0" err="1"/>
              <a:t>mul</a:t>
            </a:r>
            <a:r>
              <a:rPr lang="en-US" b="1" dirty="0"/>
              <a:t>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Разработанное приложение развернуто на платформе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https://orbitr.streamlit.app/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командной работы был создан репозиторий 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22A68-87C4-417D-8E3D-5B22DB5CACA8}"/>
              </a:ext>
            </a:extLst>
          </p:cNvPr>
          <p:cNvSpPr/>
          <p:nvPr/>
        </p:nvSpPr>
        <p:spPr>
          <a:xfrm>
            <a:off x="6209211" y="1260525"/>
            <a:ext cx="5560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Ссылка на репозиторий с кодом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https://github.com/hamitovrm/orbitr</a:t>
            </a:r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Планируемые дальнейшие действия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Замена модели машинного перевода не более совершенную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 первом запуске распознавание и перевод выдают ошибку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>
                  <a:lumMod val="6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44DDDC3A-6C34-E9C6-361B-C1D9EB2001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701" b="-6182"/>
          <a:stretch/>
        </p:blipFill>
        <p:spPr>
          <a:xfrm>
            <a:off x="603100" y="319558"/>
            <a:ext cx="1379812" cy="46127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9019C53-EAC4-4DC8-83CA-04570BD88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283" y="4055531"/>
            <a:ext cx="456562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'a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pair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animals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standing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top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a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lush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green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field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']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TypeError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This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has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encountered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original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is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redacted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prevent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leaks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Full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details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have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been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recorded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logs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you're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Streamlit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Cloud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click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Manage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'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the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lower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right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your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Traceback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Sans Pro" panose="020B0503030403020204" pitchFamily="34" charset="0"/>
              </a:rPr>
              <a:t>: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rgbClr val="7D353B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home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appuser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venv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lib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/python3.9/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site-packages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streamlit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runtime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scriptrunner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/script_runner.py",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line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565,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run_script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exec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code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module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.__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dict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__)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app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orbitr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/orbitr.py",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line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94,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module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print_predictions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preds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app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orbitr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/orbitr.py",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line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56,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print_predictions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st.write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('рус: 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tr_test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[0]["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translation_text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D353B"/>
                </a:solidFill>
                <a:effectLst/>
                <a:latin typeface="Source Code Pro"/>
              </a:rPr>
              <a:t>"])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78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647</Words>
  <Application>Microsoft Office PowerPoint</Application>
  <PresentationFormat>Широкоэкранный</PresentationFormat>
  <Paragraphs>121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Source Code Pro</vt:lpstr>
      <vt:lpstr>Source Sans Pro</vt:lpstr>
      <vt:lpstr>Symbol</vt:lpstr>
      <vt:lpstr>Tahoma</vt:lpstr>
      <vt:lpstr>Times New Roman</vt:lpstr>
      <vt:lpstr>ui-monospace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</dc:creator>
  <cp:lastModifiedBy>hrm</cp:lastModifiedBy>
  <cp:revision>62</cp:revision>
  <dcterms:created xsi:type="dcterms:W3CDTF">2020-10-21T08:07:57Z</dcterms:created>
  <dcterms:modified xsi:type="dcterms:W3CDTF">2023-03-11T11:14:21Z</dcterms:modified>
</cp:coreProperties>
</file>