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8"/>
  </p:notesMasterIdLst>
  <p:sldIdLst>
    <p:sldId id="256" r:id="rId5"/>
    <p:sldId id="258" r:id="rId6"/>
    <p:sldId id="264" r:id="rId7"/>
    <p:sldId id="261" r:id="rId8"/>
    <p:sldId id="262" r:id="rId9"/>
    <p:sldId id="263" r:id="rId10"/>
    <p:sldId id="265" r:id="rId11"/>
    <p:sldId id="268" r:id="rId12"/>
    <p:sldId id="269" r:id="rId13"/>
    <p:sldId id="271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61A"/>
    <a:srgbClr val="9700B0"/>
    <a:srgbClr val="A8D3DD"/>
    <a:srgbClr val="00212E"/>
    <a:srgbClr val="EAB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5" autoAdjust="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li Niemitalo" userId="f1550368-2cb7-4435-980b-cbad6190c5d7" providerId="ADAL" clId="{A7AC7DCF-8AC4-42A6-A928-E2630B8F49A9}"/>
    <pc:docChg chg="undo custSel delSld modSld">
      <pc:chgData name="Olli Niemitalo" userId="f1550368-2cb7-4435-980b-cbad6190c5d7" providerId="ADAL" clId="{A7AC7DCF-8AC4-42A6-A928-E2630B8F49A9}" dt="2023-04-14T10:31:26.209" v="178" actId="27636"/>
      <pc:docMkLst>
        <pc:docMk/>
      </pc:docMkLst>
      <pc:sldChg chg="modSp mod">
        <pc:chgData name="Olli Niemitalo" userId="f1550368-2cb7-4435-980b-cbad6190c5d7" providerId="ADAL" clId="{A7AC7DCF-8AC4-42A6-A928-E2630B8F49A9}" dt="2023-04-14T10:31:26.209" v="178" actId="27636"/>
        <pc:sldMkLst>
          <pc:docMk/>
          <pc:sldMk cId="3173007759" sldId="269"/>
        </pc:sldMkLst>
        <pc:spChg chg="mod">
          <ac:chgData name="Olli Niemitalo" userId="f1550368-2cb7-4435-980b-cbad6190c5d7" providerId="ADAL" clId="{A7AC7DCF-8AC4-42A6-A928-E2630B8F49A9}" dt="2023-04-14T10:31:26.209" v="178" actId="27636"/>
          <ac:spMkLst>
            <pc:docMk/>
            <pc:sldMk cId="3173007759" sldId="269"/>
            <ac:spMk id="7" creationId="{00000000-0000-0000-0000-000000000000}"/>
          </ac:spMkLst>
        </pc:spChg>
      </pc:sldChg>
      <pc:sldChg chg="modSp mod">
        <pc:chgData name="Olli Niemitalo" userId="f1550368-2cb7-4435-980b-cbad6190c5d7" providerId="ADAL" clId="{A7AC7DCF-8AC4-42A6-A928-E2630B8F49A9}" dt="2023-04-14T10:28:01.618" v="35" actId="400"/>
        <pc:sldMkLst>
          <pc:docMk/>
          <pc:sldMk cId="2002409724" sldId="270"/>
        </pc:sldMkLst>
        <pc:spChg chg="mod">
          <ac:chgData name="Olli Niemitalo" userId="f1550368-2cb7-4435-980b-cbad6190c5d7" providerId="ADAL" clId="{A7AC7DCF-8AC4-42A6-A928-E2630B8F49A9}" dt="2023-04-14T10:28:01.618" v="35" actId="400"/>
          <ac:spMkLst>
            <pc:docMk/>
            <pc:sldMk cId="2002409724" sldId="270"/>
            <ac:spMk id="7" creationId="{00000000-0000-0000-0000-000000000000}"/>
          </ac:spMkLst>
        </pc:spChg>
      </pc:sldChg>
      <pc:sldChg chg="modSp mod">
        <pc:chgData name="Olli Niemitalo" userId="f1550368-2cb7-4435-980b-cbad6190c5d7" providerId="ADAL" clId="{A7AC7DCF-8AC4-42A6-A928-E2630B8F49A9}" dt="2023-04-14T10:27:26.570" v="34" actId="400"/>
        <pc:sldMkLst>
          <pc:docMk/>
          <pc:sldMk cId="1267920834" sldId="271"/>
        </pc:sldMkLst>
        <pc:spChg chg="mod">
          <ac:chgData name="Olli Niemitalo" userId="f1550368-2cb7-4435-980b-cbad6190c5d7" providerId="ADAL" clId="{A7AC7DCF-8AC4-42A6-A928-E2630B8F49A9}" dt="2023-04-14T10:27:26.570" v="34" actId="400"/>
          <ac:spMkLst>
            <pc:docMk/>
            <pc:sldMk cId="1267920834" sldId="271"/>
            <ac:spMk id="7" creationId="{00000000-0000-0000-0000-000000000000}"/>
          </ac:spMkLst>
        </pc:spChg>
      </pc:sldChg>
      <pc:sldChg chg="del">
        <pc:chgData name="Olli Niemitalo" userId="f1550368-2cb7-4435-980b-cbad6190c5d7" providerId="ADAL" clId="{A7AC7DCF-8AC4-42A6-A928-E2630B8F49A9}" dt="2023-04-14T10:28:24.869" v="36" actId="2696"/>
        <pc:sldMkLst>
          <pc:docMk/>
          <pc:sldMk cId="7275005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A86F-413A-4419-BF60-7D38EF9BBC27}" type="datetimeFigureOut">
              <a:rPr lang="fi-FI" smtClean="0"/>
              <a:t>14.4.2023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E57FD-BB08-469E-B88C-269A61FA0DC5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216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E57FD-BB08-469E-B88C-269A61FA0DC5}" type="slidenum">
              <a:rPr lang="fi-FI" smtClean="0"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028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E57FD-BB08-469E-B88C-269A61FA0DC5}" type="slidenum">
              <a:rPr lang="fi-FI" smtClean="0"/>
              <a:t>12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427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E57FD-BB08-469E-B88C-269A61FA0DC5}" type="slidenum">
              <a:rPr lang="fi-FI" smtClean="0"/>
              <a:t>13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3625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784935" y="1747124"/>
            <a:ext cx="4886738" cy="2387600"/>
          </a:xfrm>
        </p:spPr>
        <p:txBody>
          <a:bodyPr anchor="b"/>
          <a:lstStyle>
            <a:lvl1pPr algn="l">
              <a:defRPr sz="6000" b="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784935" y="4226799"/>
            <a:ext cx="488673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212E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75" y="626487"/>
            <a:ext cx="2474835" cy="7164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886392-8660-4EAF-A6DA-F6F879DE47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20843"/>
            <a:ext cx="5775325" cy="623889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554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8200" y="418915"/>
            <a:ext cx="102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1879415"/>
            <a:ext cx="10260000" cy="37191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5D17C-C229-4A55-A554-5605827E0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75" y="570123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418915"/>
            <a:ext cx="2381715" cy="60345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358283" y="418915"/>
            <a:ext cx="7214217" cy="60345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B46F9-27CF-4F52-9DDB-E8225469A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389736" y="120025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3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53582" y="739758"/>
            <a:ext cx="102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53582" y="2200258"/>
            <a:ext cx="10260000" cy="3366041"/>
          </a:xfrm>
        </p:spPr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592793-A5C2-4C4D-B80F-715FD96E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75" y="570123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MK 1 Otsikko ja sisältö oikealla kuva vasemm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305287" y="686339"/>
            <a:ext cx="535125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isällön paikkamerkki 2"/>
          <p:cNvSpPr>
            <a:spLocks noGrp="1"/>
          </p:cNvSpPr>
          <p:nvPr>
            <p:ph idx="13"/>
          </p:nvPr>
        </p:nvSpPr>
        <p:spPr>
          <a:xfrm>
            <a:off x="6305287" y="2188735"/>
            <a:ext cx="5351254" cy="3386442"/>
          </a:xfrm>
        </p:spPr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35F366-CB27-4601-87F8-E0FA3542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0842" y="328863"/>
            <a:ext cx="5775158" cy="62163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5BE07E-82B6-4135-A469-8ADDF3817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6323" y="570123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MK 2 Otsikko ja sisältö vasemmalla kuva oik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83198" y="667567"/>
            <a:ext cx="51241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isällön paikkamerkki 2"/>
          <p:cNvSpPr>
            <a:spLocks noGrp="1"/>
          </p:cNvSpPr>
          <p:nvPr>
            <p:ph idx="13"/>
          </p:nvPr>
        </p:nvSpPr>
        <p:spPr>
          <a:xfrm>
            <a:off x="583198" y="2169963"/>
            <a:ext cx="5124107" cy="3369703"/>
          </a:xfrm>
        </p:spPr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2107D0-8658-4288-A7E7-FF16D78264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28863"/>
            <a:ext cx="5767388" cy="62245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0EE9FE-FF31-46EB-A6BE-862DCF525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75" y="570123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6000" y="1246874"/>
            <a:ext cx="102600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6000" y="4126599"/>
            <a:ext cx="10260000" cy="14219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36E8E-5DBC-4652-BE4E-FBE568443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75" y="570123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6000" y="426936"/>
            <a:ext cx="102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966000" y="1887436"/>
            <a:ext cx="5040000" cy="3687741"/>
          </a:xfrm>
        </p:spPr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86000" y="1887436"/>
            <a:ext cx="5040000" cy="3687741"/>
          </a:xfrm>
        </p:spPr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4A3DC0-C772-4597-BE99-3E6657380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75" y="570123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6000" y="434957"/>
            <a:ext cx="102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6001" y="1828799"/>
            <a:ext cx="5040000" cy="746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966000" y="2574907"/>
            <a:ext cx="5040000" cy="3018025"/>
          </a:xfrm>
        </p:spPr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85999" y="1828799"/>
            <a:ext cx="5040001" cy="746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86000" y="2574907"/>
            <a:ext cx="5040000" cy="3018025"/>
          </a:xfrm>
        </p:spPr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E4836E-74FD-492A-B2E6-7DB4CAEE3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75" y="570123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6000" y="523189"/>
            <a:ext cx="102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9CE37-CE24-45A4-8B9C-BDB3C661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75" y="570123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3033DA-3D64-48B2-8BC1-6CC977F1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75" y="5701236"/>
            <a:ext cx="247483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3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0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60000" cy="371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DAD551-1850-4C11-8D4B-BD0A22337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0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212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Clr>
          <a:srgbClr val="9700B0"/>
        </a:buClr>
        <a:buFont typeface="Arial" panose="020B0604020202020204" pitchFamily="34" charset="0"/>
        <a:buChar char="•"/>
        <a:defRPr sz="2800" kern="1200">
          <a:solidFill>
            <a:srgbClr val="00212E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rgbClr val="9700B0"/>
        </a:buClr>
        <a:buFont typeface="Arial" panose="020B0604020202020204" pitchFamily="34" charset="0"/>
        <a:buChar char="•"/>
        <a:defRPr sz="2400" kern="1200">
          <a:solidFill>
            <a:srgbClr val="00212E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rgbClr val="9700B0"/>
        </a:buClr>
        <a:buFont typeface="Arial" panose="020B0604020202020204" pitchFamily="34" charset="0"/>
        <a:buChar char="•"/>
        <a:defRPr sz="2000" kern="1200">
          <a:solidFill>
            <a:srgbClr val="00212E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rgbClr val="9700B0"/>
        </a:buClr>
        <a:buFont typeface="Arial" panose="020B0604020202020204" pitchFamily="34" charset="0"/>
        <a:buChar char="•"/>
        <a:defRPr sz="1800" kern="1200">
          <a:solidFill>
            <a:srgbClr val="00212E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rgbClr val="9700B0"/>
        </a:buClr>
        <a:buFont typeface="Arial" panose="020B0604020202020204" pitchFamily="34" charset="0"/>
        <a:buChar char="•"/>
        <a:defRPr sz="1800" kern="1200">
          <a:solidFill>
            <a:srgbClr val="00212E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tsin.fairdata.f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3978/inf.77417" TargetMode="External"/><Relationship Id="rId2" Type="http://schemas.openxmlformats.org/officeDocument/2006/relationships/hyperlink" Target="http://urn.fi/URN:NBN:fi-fe201804106446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äotsikko"/>
          <p:cNvSpPr>
            <a:spLocks noGrp="1"/>
          </p:cNvSpPr>
          <p:nvPr>
            <p:ph type="ctrTitle"/>
          </p:nvPr>
        </p:nvSpPr>
        <p:spPr>
          <a:xfrm>
            <a:off x="784935" y="1696995"/>
            <a:ext cx="4886738" cy="2866097"/>
          </a:xfrm>
        </p:spPr>
        <p:txBody>
          <a:bodyPr>
            <a:noAutofit/>
          </a:bodyPr>
          <a:lstStyle/>
          <a:p>
            <a:r>
              <a:rPr lang="fi-FI" sz="3600" b="0" i="0">
                <a:effectLst/>
                <a:latin typeface="Arial" panose="020B0604020202020204" pitchFamily="34" charset="0"/>
              </a:rPr>
              <a:t>Mitä asioita tulisi huomioida maatiladatan digitalisoinnissa ja julkaisemisessa?</a:t>
            </a:r>
            <a:endParaRPr lang="fi-FI" sz="36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59D29DA-0382-4897-84B7-F03BF6A73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35" y="4745783"/>
            <a:ext cx="4886738" cy="1655762"/>
          </a:xfrm>
        </p:spPr>
        <p:txBody>
          <a:bodyPr/>
          <a:lstStyle/>
          <a:p>
            <a:r>
              <a:rPr lang="fi-FI" sz="2000"/>
              <a:t>Olli Niemitalo, 2022-11-03</a:t>
            </a:r>
          </a:p>
          <a:p>
            <a:br>
              <a:rPr lang="fi-FI" sz="2000"/>
            </a:br>
            <a:r>
              <a:rPr lang="fi-FI" sz="2000"/>
              <a:t>Maatilan peltohavaintojen keruu ja analysointi -webinaari</a:t>
            </a:r>
            <a:endParaRPr lang="fi-FI" sz="2000" dirty="0"/>
          </a:p>
          <a:p>
            <a:endParaRPr lang="fi-FI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D3A6EF-EBC8-4747-A715-14B842771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8"/>
          <a:stretch/>
        </p:blipFill>
        <p:spPr bwMode="auto">
          <a:xfrm>
            <a:off x="6096000" y="296944"/>
            <a:ext cx="5779814" cy="625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B6404B-4BEA-4310-8AF7-E32A0E9147B3}"/>
              </a:ext>
            </a:extLst>
          </p:cNvPr>
          <p:cNvSpPr txBox="1"/>
          <p:nvPr/>
        </p:nvSpPr>
        <p:spPr>
          <a:xfrm>
            <a:off x="6096000" y="5882485"/>
            <a:ext cx="577981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Kuva: kallerna</a:t>
            </a:r>
            <a:br>
              <a:rPr lang="en-US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</a:br>
            <a:r>
              <a:rPr lang="en-US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Creative Commons Attribution-Share Alike 4.0</a:t>
            </a:r>
            <a:endParaRPr lang="fi-FI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08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78EF35-4810-4470-97A5-23A583792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17"/>
          <a:stretch/>
        </p:blipFill>
        <p:spPr>
          <a:xfrm>
            <a:off x="6096001" y="328863"/>
            <a:ext cx="5767388" cy="6224504"/>
          </a:xfrm>
          <a:prstGeom prst="rect">
            <a:avLst/>
          </a:prstGeom>
        </p:spPr>
      </p:pic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98" y="452761"/>
            <a:ext cx="5124107" cy="896645"/>
          </a:xfrm>
        </p:spPr>
        <p:txBody>
          <a:bodyPr>
            <a:normAutofit/>
          </a:bodyPr>
          <a:lstStyle/>
          <a:p>
            <a:r>
              <a:rPr lang="fi-FI"/>
              <a:t>Peltohavainnot 2022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3198" y="1415359"/>
            <a:ext cx="5409229" cy="4150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>
                <a:latin typeface="+mn-lt"/>
              </a:rPr>
              <a:t>Lomakkeita ”sovellettiin” jonkun verran niitä täytettäessä:</a:t>
            </a:r>
          </a:p>
          <a:p>
            <a:r>
              <a:rPr lang="fi-FI">
                <a:latin typeface="+mn-lt"/>
              </a:rPr>
              <a:t>Kun lohko oli jaettu koeruutuihin, niiden havaintoja ei eriytetty omille lomakkeille vaan muutettiin taulukon rakennetta.</a:t>
            </a:r>
            <a:br>
              <a:rPr lang="fi-FI">
                <a:latin typeface="+mn-lt"/>
              </a:rPr>
            </a:br>
            <a:r>
              <a:rPr lang="fi-FI" strike="sngStrike">
                <a:latin typeface="+mn-lt"/>
              </a:rPr>
              <a:t>💡Tarkistetaan. Mukaan v2.0:een tai sitten eriytetään?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D5383-2522-480D-BE13-76EDCE980372}"/>
              </a:ext>
            </a:extLst>
          </p:cNvPr>
          <p:cNvSpPr txBox="1"/>
          <p:nvPr/>
        </p:nvSpPr>
        <p:spPr>
          <a:xfrm>
            <a:off x="9907480" y="2032986"/>
            <a:ext cx="1242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/>
              <a:t>JEDU</a:t>
            </a:r>
          </a:p>
        </p:txBody>
      </p:sp>
    </p:spTree>
    <p:extLst>
      <p:ext uri="{BB962C8B-B14F-4D97-AF65-F5344CB8AC3E}">
        <p14:creationId xmlns:p14="http://schemas.microsoft.com/office/powerpoint/2010/main" val="126792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98" y="452761"/>
            <a:ext cx="5124107" cy="896645"/>
          </a:xfrm>
        </p:spPr>
        <p:txBody>
          <a:bodyPr>
            <a:normAutofit/>
          </a:bodyPr>
          <a:lstStyle/>
          <a:p>
            <a:r>
              <a:rPr lang="fi-FI"/>
              <a:t>Peltohavainnot 2022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3198" y="1415359"/>
            <a:ext cx="11019917" cy="4150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>
                <a:latin typeface="+mn-lt"/>
              </a:rPr>
              <a:t>Muuta pientä:</a:t>
            </a:r>
          </a:p>
          <a:p>
            <a:r>
              <a:rPr lang="fi-FI">
                <a:latin typeface="+mn-lt"/>
              </a:rPr>
              <a:t>Päivämäärillä eri kirjoitusasuja.</a:t>
            </a:r>
          </a:p>
          <a:p>
            <a:r>
              <a:rPr lang="fi-FI">
                <a:latin typeface="+mn-lt"/>
              </a:rPr>
              <a:t>Havaintoja kirjoitettu kenttien ulkopuolelle.</a:t>
            </a:r>
          </a:p>
          <a:p>
            <a:r>
              <a:rPr lang="fi-FI">
                <a:latin typeface="+mn-lt"/>
              </a:rPr>
              <a:t>Poikettu annetuista vastausvaihtoehdoista.</a:t>
            </a:r>
            <a:br>
              <a:rPr lang="fi-FI">
                <a:latin typeface="+mn-lt"/>
              </a:rPr>
            </a:br>
            <a:endParaRPr lang="fi-FI">
              <a:latin typeface="+mn-lt"/>
            </a:endParaRPr>
          </a:p>
          <a:p>
            <a:pPr marL="0" indent="0">
              <a:buNone/>
            </a:pPr>
            <a:r>
              <a:rPr lang="fi-FI">
                <a:latin typeface="+mn-lt"/>
              </a:rPr>
              <a:t>💡 </a:t>
            </a:r>
            <a:r>
              <a:rPr lang="fi-FI" strike="sngStrike">
                <a:latin typeface="+mn-lt"/>
              </a:rPr>
              <a:t>Nämä tarkistetaan ja korjataan/yhtenäistetään.</a:t>
            </a:r>
            <a:r>
              <a:rPr lang="fi-FI">
                <a:latin typeface="+mn-lt"/>
              </a:rPr>
              <a:t> Kannattaako tehdä vastausten automaattista tarkistusta? Ehkä ei, koska vaikeuttaisi toimimista erikoistilanteissa.</a:t>
            </a:r>
          </a:p>
          <a:p>
            <a:pPr marL="0" indent="0">
              <a:buNone/>
            </a:pPr>
            <a:endParaRPr lang="fi-FI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40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98" y="452761"/>
            <a:ext cx="5124107" cy="896645"/>
          </a:xfrm>
        </p:spPr>
        <p:txBody>
          <a:bodyPr>
            <a:normAutofit/>
          </a:bodyPr>
          <a:lstStyle/>
          <a:p>
            <a:r>
              <a:rPr lang="fi-FI"/>
              <a:t>Peltohavainnot 2022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3199" y="1415359"/>
            <a:ext cx="5512802" cy="41509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i-FI">
                <a:latin typeface="+mn-lt"/>
              </a:rPr>
              <a:t>Missä muodossa datat tulisi julkaista? </a:t>
            </a:r>
          </a:p>
          <a:p>
            <a:pPr marL="0" indent="0">
              <a:buNone/>
            </a:pPr>
            <a:r>
              <a:rPr lang="fi-FI">
                <a:latin typeface="+mn-lt"/>
              </a:rPr>
              <a:t>Tiedossa ei ole yleisesti käytettyä yhtenäistä koneluettavaa formaattia tällaiselle datalle. Kannattaako käyttää omaa kehitelmää (ks. oikealla)?</a:t>
            </a:r>
          </a:p>
          <a:p>
            <a:pPr marL="0" indent="0">
              <a:buNone/>
            </a:pPr>
            <a:r>
              <a:rPr lang="fi-FI">
                <a:latin typeface="+mn-lt"/>
              </a:rPr>
              <a:t>💡 Varma valinta: Otsikoitu ja neuvova Excel-taulukko, eli </a:t>
            </a:r>
            <a:r>
              <a:rPr lang="fi-FI" b="1">
                <a:latin typeface="+mn-lt"/>
              </a:rPr>
              <a:t>havaintolomake sellaisenaan</a:t>
            </a:r>
            <a:r>
              <a:rPr lang="fi-FI">
                <a:latin typeface="+mn-lt"/>
              </a:rPr>
              <a:t>. Sitä osaa lukea ihminen ja pian tekoälykin. Data voidaan myös julkaista myöhemmin uudelleen paremmassa formaatissa.</a:t>
            </a:r>
          </a:p>
          <a:p>
            <a:pPr marL="0" indent="0">
              <a:buNone/>
            </a:pPr>
            <a:endParaRPr lang="fi-FI">
              <a:latin typeface="+mn-lt"/>
            </a:endParaRPr>
          </a:p>
          <a:p>
            <a:pPr marL="0" indent="0">
              <a:buNone/>
            </a:pPr>
            <a:endParaRPr lang="fi-FI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777DD-46B3-42EA-BE57-0662B1F58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46"/>
          <a:stretch/>
        </p:blipFill>
        <p:spPr>
          <a:xfrm>
            <a:off x="6097686" y="328474"/>
            <a:ext cx="5750603" cy="6222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033E5-93BB-48C0-AED6-2D65C4B10C80}"/>
              </a:ext>
            </a:extLst>
          </p:cNvPr>
          <p:cNvSpPr txBox="1"/>
          <p:nvPr/>
        </p:nvSpPr>
        <p:spPr>
          <a:xfrm>
            <a:off x="8318412" y="820999"/>
            <a:ext cx="35859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>
                <a:solidFill>
                  <a:schemeClr val="bg1"/>
                </a:solidFill>
              </a:rPr>
              <a:t>JSON-schema</a:t>
            </a:r>
          </a:p>
          <a:p>
            <a:r>
              <a:rPr lang="fi-FI" sz="3200">
                <a:solidFill>
                  <a:schemeClr val="bg1"/>
                </a:solidFill>
              </a:rPr>
              <a:t>viljelytapahtumille</a:t>
            </a:r>
          </a:p>
          <a:p>
            <a:r>
              <a:rPr lang="fi-FI" sz="3200">
                <a:solidFill>
                  <a:schemeClr val="bg1"/>
                </a:solidFill>
              </a:rPr>
              <a:t>(Pelto-Observatorio)</a:t>
            </a:r>
          </a:p>
        </p:txBody>
      </p:sp>
    </p:spTree>
    <p:extLst>
      <p:ext uri="{BB962C8B-B14F-4D97-AF65-F5344CB8AC3E}">
        <p14:creationId xmlns:p14="http://schemas.microsoft.com/office/powerpoint/2010/main" val="14690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98" y="452761"/>
            <a:ext cx="5124107" cy="896645"/>
          </a:xfrm>
        </p:spPr>
        <p:txBody>
          <a:bodyPr>
            <a:normAutofit/>
          </a:bodyPr>
          <a:lstStyle/>
          <a:p>
            <a:r>
              <a:rPr lang="fi-FI"/>
              <a:t>Peltohavainnot 2022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3199" y="1415359"/>
            <a:ext cx="5512802" cy="4150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>
                <a:latin typeface="+mn-lt"/>
              </a:rPr>
              <a:t>Missä julkaistaan?</a:t>
            </a:r>
          </a:p>
          <a:p>
            <a:pPr marL="0" indent="0">
              <a:buNone/>
            </a:pPr>
            <a:r>
              <a:rPr lang="fi-FI">
                <a:latin typeface="+mn-lt"/>
              </a:rPr>
              <a:t>💡 Fairdata IDA</a:t>
            </a:r>
          </a:p>
          <a:p>
            <a:pPr lvl="1"/>
            <a:r>
              <a:rPr lang="fi-FI">
                <a:latin typeface="+mn-lt"/>
              </a:rPr>
              <a:t>Julkaistu aineisto indeksoituu automaattisesti oleellisiin järjestelmiin, mm. </a:t>
            </a:r>
            <a:r>
              <a:rPr lang="fi-FI">
                <a:latin typeface="+mn-lt"/>
                <a:hlinkClick r:id="rId3"/>
              </a:rPr>
              <a:t>etsin.fairdata.fi</a:t>
            </a:r>
            <a:r>
              <a:rPr lang="fi-FI">
                <a:latin typeface="+mn-lt"/>
              </a:rPr>
              <a:t> </a:t>
            </a:r>
          </a:p>
          <a:p>
            <a:pPr lvl="1"/>
            <a:r>
              <a:rPr lang="fi-FI">
                <a:latin typeface="+mn-lt"/>
              </a:rPr>
              <a:t>Käytettävissä avoimesti julkaistuille aineistoille, ilmainen AMK:eille.</a:t>
            </a:r>
          </a:p>
          <a:p>
            <a:pPr lvl="1"/>
            <a:r>
              <a:rPr lang="fi-FI">
                <a:latin typeface="+mn-lt"/>
              </a:rPr>
              <a:t>Datat säilyvät niin kauan kuin omistajaorganisaatiolla on sille nimetä vastuuhenkilö.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AC30C-131A-4ACB-AC7A-7D12FC0FAD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21"/>
          <a:stretch/>
        </p:blipFill>
        <p:spPr>
          <a:xfrm>
            <a:off x="6096000" y="319596"/>
            <a:ext cx="5762914" cy="6227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D1E10-6776-4E68-8CBB-12B8BBF7114E}"/>
              </a:ext>
            </a:extLst>
          </p:cNvPr>
          <p:cNvSpPr txBox="1"/>
          <p:nvPr/>
        </p:nvSpPr>
        <p:spPr>
          <a:xfrm>
            <a:off x="6984460" y="4489081"/>
            <a:ext cx="2704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/>
              <a:t>Fairdata.fi Etsin</a:t>
            </a:r>
          </a:p>
        </p:txBody>
      </p:sp>
    </p:spTree>
    <p:extLst>
      <p:ext uri="{BB962C8B-B14F-4D97-AF65-F5344CB8AC3E}">
        <p14:creationId xmlns:p14="http://schemas.microsoft.com/office/powerpoint/2010/main" val="72032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Esityksen kohdeyleisö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i-FI">
                <a:latin typeface="+mn-lt"/>
              </a:rPr>
              <a:t>Toimijat oppilaitoksissa joissa on opetusmaatila</a:t>
            </a:r>
          </a:p>
          <a:p>
            <a:r>
              <a:rPr lang="fi-FI">
                <a:latin typeface="+mn-lt"/>
              </a:rPr>
              <a:t>Muut asiasta kiinnostuneet</a:t>
            </a:r>
            <a:endParaRPr lang="fi-FI" dirty="0">
              <a:latin typeface="+mn-lt"/>
            </a:endParaRPr>
          </a:p>
        </p:txBody>
      </p:sp>
      <p:pic>
        <p:nvPicPr>
          <p:cNvPr id="6" name="Kuva" descr="Kuva 3&#10;Opiskelijat keskustelevat kampuksella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5" r="19115"/>
          <a:stretch/>
        </p:blipFill>
        <p:spPr/>
      </p:pic>
    </p:spTree>
    <p:extLst>
      <p:ext uri="{BB962C8B-B14F-4D97-AF65-F5344CB8AC3E}">
        <p14:creationId xmlns:p14="http://schemas.microsoft.com/office/powerpoint/2010/main" val="381104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Miksi julkaista dataa?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i-FI">
                <a:latin typeface="+mn-lt"/>
              </a:rPr>
              <a:t>Data voi tulevaisuudessa olla arvokasta tavoilla, joista kaikkia emme voi ennakoida.</a:t>
            </a:r>
            <a:br>
              <a:rPr lang="fi-FI">
                <a:latin typeface="+mn-lt"/>
              </a:rPr>
            </a:br>
            <a:br>
              <a:rPr lang="fi-FI">
                <a:latin typeface="+mn-lt"/>
              </a:rPr>
            </a:br>
            <a:r>
              <a:rPr lang="fi-FI">
                <a:latin typeface="+mn-lt"/>
              </a:rPr>
              <a:t>Usea ”mitättömän kokoinen” data voi yhdessä olla arvokas.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4EB3D8-25D7-4698-8816-FE36EA3A8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13280" r="6536" b="9978"/>
          <a:stretch/>
        </p:blipFill>
        <p:spPr bwMode="auto">
          <a:xfrm>
            <a:off x="6096000" y="327991"/>
            <a:ext cx="5751443" cy="619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8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Miksi julkaista dataa?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i-FI">
                <a:latin typeface="+mn-lt"/>
              </a:rPr>
              <a:t>Datan julkaiseminen on myös datan turvassa pitämistä, vrt. lojuu jonkun kovalevyllä jossain.</a:t>
            </a:r>
            <a:br>
              <a:rPr lang="fi-FI">
                <a:latin typeface="+mn-lt"/>
              </a:rPr>
            </a:br>
            <a:br>
              <a:rPr lang="fi-FI">
                <a:latin typeface="+mn-lt"/>
              </a:rPr>
            </a:br>
            <a:r>
              <a:rPr lang="fi-FI">
                <a:latin typeface="+mn-lt"/>
              </a:rPr>
              <a:t>💡Paras olisi julkaista dataa sitä mukaa kuin sitä kertyy. Se vaatii jatkuvaa työtä.</a:t>
            </a:r>
            <a:endParaRPr lang="fi-FI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77615-1ACD-4434-8233-4221A924A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70" b="18540"/>
          <a:stretch/>
        </p:blipFill>
        <p:spPr>
          <a:xfrm>
            <a:off x="6096000" y="330740"/>
            <a:ext cx="5771744" cy="62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5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Miksi julkaista dataa?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i-FI">
                <a:latin typeface="+mn-lt"/>
              </a:rPr>
              <a:t>Kun data julkaistaan, täytyy samalla kertoa miten sitä saa käyttää. Se selkeyttää datan käyttöä kotiorganisaatiossa ja muiden toimesta. Pääsyä dataan ja lupaa sen käyttöön ei tarvitse pyytää erikseen.</a:t>
            </a:r>
            <a:endParaRPr lang="fi-FI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40755-801D-4156-8E6F-5D5DBE9C5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1" t="3363" r="10275" b="449"/>
          <a:stretch/>
        </p:blipFill>
        <p:spPr>
          <a:xfrm>
            <a:off x="6096001" y="299125"/>
            <a:ext cx="5781472" cy="62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Miksi julkaista dataa?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i-FI">
                <a:latin typeface="+mn-lt"/>
              </a:rPr>
              <a:t>Aineistoon saa pysyvän tunnisteen, johon voi viitata esim. tutkimusartikkelissa.</a:t>
            </a:r>
            <a:br>
              <a:rPr lang="fi-FI">
                <a:latin typeface="+mn-lt"/>
              </a:rPr>
            </a:br>
            <a:br>
              <a:rPr lang="fi-FI">
                <a:latin typeface="+mn-lt"/>
              </a:rPr>
            </a:br>
            <a:r>
              <a:rPr lang="fi-FI">
                <a:latin typeface="+mn-lt"/>
              </a:rPr>
              <a:t>💡Kun aineiston julkaisee ennen artikkelia, voi aineistoon helposti viitata artikkelissa.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B71E5F-FC52-4947-81F5-5CEEDCA4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12" y="328473"/>
            <a:ext cx="5753253" cy="62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1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Miksi julkaista dataa?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3198" y="2169963"/>
            <a:ext cx="5124107" cy="1043754"/>
          </a:xfrm>
        </p:spPr>
        <p:txBody>
          <a:bodyPr>
            <a:normAutofit fontScale="85000" lnSpcReduction="20000"/>
          </a:bodyPr>
          <a:lstStyle/>
          <a:p>
            <a:r>
              <a:rPr lang="fi-FI">
                <a:latin typeface="+mn-lt"/>
              </a:rPr>
              <a:t>Datan julkaiseminen ja viittaukset dataan voivat osaltaan ohjata tutkimusrahoitusta.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42616-913E-438B-A264-9011213962BA}"/>
              </a:ext>
            </a:extLst>
          </p:cNvPr>
          <p:cNvSpPr txBox="1"/>
          <p:nvPr/>
        </p:nvSpPr>
        <p:spPr>
          <a:xfrm>
            <a:off x="261557" y="3315782"/>
            <a:ext cx="57673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Laine, H (ed.) 2018 Tracing Data - Data Citation Roadmap for Finland. Helsinki, Finland: Finnish Committee for Research Data. URN: </a:t>
            </a:r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http://urn.fi/URN:NBN:fi-fe201804106446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Nykyri, S. (2018). DORA-julistus (San Francisco Declaration on Research Assessment). </a:t>
            </a:r>
            <a:r>
              <a:rPr lang="fi-FI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Informaatiotutkimus, 37(4). </a:t>
            </a:r>
            <a:r>
              <a:rPr lang="fi-FI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https://doi.org/10.23978/inf.77417</a:t>
            </a:r>
            <a:r>
              <a:rPr lang="fi-FI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i-FI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E58B35-62B6-444E-95FE-96E3FF8683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5" r="2561"/>
          <a:stretch/>
        </p:blipFill>
        <p:spPr>
          <a:xfrm>
            <a:off x="6096000" y="306421"/>
            <a:ext cx="5752289" cy="62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6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98" y="452761"/>
            <a:ext cx="5124107" cy="896645"/>
          </a:xfrm>
        </p:spPr>
        <p:txBody>
          <a:bodyPr>
            <a:normAutofit/>
          </a:bodyPr>
          <a:lstStyle/>
          <a:p>
            <a:r>
              <a:rPr lang="fi-FI"/>
              <a:t>Peltohavainnot 2022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3198" y="1415359"/>
            <a:ext cx="5320452" cy="4150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>
                <a:latin typeface="+mn-lt"/>
              </a:rPr>
              <a:t>Keväällä 2022 laadittiin räätälöidyt lomakkeet eri viljelykasveille.</a:t>
            </a:r>
          </a:p>
          <a:p>
            <a:pPr marL="0" indent="0">
              <a:buNone/>
            </a:pPr>
            <a:r>
              <a:rPr lang="fi-FI">
                <a:latin typeface="+mn-lt"/>
              </a:rPr>
              <a:t>Excel-lomakkeita ei käytössä tulostettu vaan täytettiin sähköisesti.</a:t>
            </a:r>
          </a:p>
          <a:p>
            <a:pPr marL="0" indent="0">
              <a:buNone/>
            </a:pPr>
            <a:r>
              <a:rPr lang="fi-FI">
                <a:latin typeface="+mn-lt"/>
              </a:rPr>
              <a:t>Täytetyt lomakkeet koottiin syksyllä (HAMK, JEDU, SEAMK).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0A2AF8-99A4-4272-9F1D-099ABA3D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50" y="328863"/>
            <a:ext cx="5787038" cy="62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4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7ED2E9-38BA-4A2F-974C-FD0A70998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37"/>
          <a:stretch/>
        </p:blipFill>
        <p:spPr>
          <a:xfrm>
            <a:off x="6096000" y="328863"/>
            <a:ext cx="5781507" cy="6224504"/>
          </a:xfrm>
          <a:prstGeom prst="rect">
            <a:avLst/>
          </a:prstGeom>
        </p:spPr>
      </p:pic>
      <p:sp>
        <p:nvSpPr>
          <p:cNvPr id="5" name="Pääotsikk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98" y="452761"/>
            <a:ext cx="5124107" cy="896645"/>
          </a:xfrm>
        </p:spPr>
        <p:txBody>
          <a:bodyPr>
            <a:normAutofit/>
          </a:bodyPr>
          <a:lstStyle/>
          <a:p>
            <a:r>
              <a:rPr lang="fi-FI"/>
              <a:t>Peltohavainnot 2022</a:t>
            </a:r>
            <a:endParaRPr lang="fi-FI" dirty="0"/>
          </a:p>
        </p:txBody>
      </p:sp>
      <p:sp>
        <p:nvSpPr>
          <p:cNvPr id="7" name="Tekstipalsta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3198" y="1415359"/>
            <a:ext cx="5426985" cy="4150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>
                <a:latin typeface="+mn-lt"/>
              </a:rPr>
              <a:t>Lomakkeita ”sovellettiin” jonkun verran niitä täytettäessä:</a:t>
            </a:r>
          </a:p>
          <a:p>
            <a:r>
              <a:rPr lang="fi-FI">
                <a:latin typeface="+mn-lt"/>
              </a:rPr>
              <a:t>Sekaviljelylle (kaura + härkäpapu eri %:lla) tehtiin uusi lomake kevätviljan pohjalta ja verrokki härkäpapu käytti samaa lomaketta. 💡</a:t>
            </a:r>
            <a:r>
              <a:rPr lang="fi-FI" strike="sngStrike">
                <a:latin typeface="+mn-lt"/>
              </a:rPr>
              <a:t>Tarkistetaan ja otetaan mukaan v2.0:een.</a:t>
            </a:r>
            <a:r>
              <a:rPr lang="fi-FI">
                <a:latin typeface="+mn-lt"/>
              </a:rPr>
              <a:t> Edit: Ajanpuutteessa v2.0 = v1.0.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F0C9A-FC66-48A9-ACD3-97BEEC33D2C4}"/>
              </a:ext>
            </a:extLst>
          </p:cNvPr>
          <p:cNvSpPr txBox="1"/>
          <p:nvPr/>
        </p:nvSpPr>
        <p:spPr>
          <a:xfrm>
            <a:off x="9907480" y="2032986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/>
              <a:t>HAMK</a:t>
            </a:r>
          </a:p>
        </p:txBody>
      </p:sp>
    </p:spTree>
    <p:extLst>
      <p:ext uri="{BB962C8B-B14F-4D97-AF65-F5344CB8AC3E}">
        <p14:creationId xmlns:p14="http://schemas.microsoft.com/office/powerpoint/2010/main" val="3173007759"/>
      </p:ext>
    </p:extLst>
  </p:cSld>
  <p:clrMapOvr>
    <a:masterClrMapping/>
  </p:clrMapOvr>
</p:sld>
</file>

<file path=ppt/theme/theme1.xml><?xml version="1.0" encoding="utf-8"?>
<a:theme xmlns:a="http://schemas.openxmlformats.org/drawingml/2006/main" name="HAMK_ppt_pohja_16-9">
  <a:themeElements>
    <a:clrScheme name="HAMK">
      <a:dk1>
        <a:sysClr val="windowText" lastClr="000000"/>
      </a:dk1>
      <a:lt1>
        <a:sysClr val="window" lastClr="FFFFFF"/>
      </a:lt1>
      <a:dk2>
        <a:srgbClr val="005E82"/>
      </a:dk2>
      <a:lt2>
        <a:srgbClr val="E7E6E6"/>
      </a:lt2>
      <a:accent1>
        <a:srgbClr val="16BECF"/>
      </a:accent1>
      <a:accent2>
        <a:srgbClr val="ABD1DD"/>
      </a:accent2>
      <a:accent3>
        <a:srgbClr val="D8E9EE"/>
      </a:accent3>
      <a:accent4>
        <a:srgbClr val="7BAFBC"/>
      </a:accent4>
      <a:accent5>
        <a:srgbClr val="16BECF"/>
      </a:accent5>
      <a:accent6>
        <a:srgbClr val="ABD1DD"/>
      </a:accent6>
      <a:hlink>
        <a:srgbClr val="9700B0"/>
      </a:hlink>
      <a:folHlink>
        <a:srgbClr val="7BAFB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MK Bio esityspohja.potx" id="{E26CF3C2-2C17-4B92-B33B-071178818192}" vid="{C697F95B-31F6-4BFC-87CD-083B7DC3E9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5F9CD0213A943E4BBC0D4823BC650B37" ma:contentTypeVersion="5" ma:contentTypeDescription="Luo uusi asiakirja." ma:contentTypeScope="" ma:versionID="91e0c6d6c98bd87f662bc5bd82653579">
  <xsd:schema xmlns:xsd="http://www.w3.org/2001/XMLSchema" xmlns:xs="http://www.w3.org/2001/XMLSchema" xmlns:p="http://schemas.microsoft.com/office/2006/metadata/properties" xmlns:ns1="http://schemas.microsoft.com/sharepoint/v3" xmlns:ns2="304702af-df1a-4cc9-9c99-8a93ec1bcd1a" xmlns:ns3="8c06a4f4-4dd4-453e-8d91-141794537537" xmlns:ns4="1e6f54fb-608f-4e10-8442-18ca652ed4f0" targetNamespace="http://schemas.microsoft.com/office/2006/metadata/properties" ma:root="true" ma:fieldsID="1fbba8bfd412a9ba44019a5b297f3048" ns1:_="" ns2:_="" ns3:_="" ns4:_="">
    <xsd:import namespace="http://schemas.microsoft.com/sharepoint/v3"/>
    <xsd:import namespace="304702af-df1a-4cc9-9c99-8a93ec1bcd1a"/>
    <xsd:import namespace="8c06a4f4-4dd4-453e-8d91-141794537537"/>
    <xsd:import namespace="1e6f54fb-608f-4e10-8442-18ca652ed4f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702af-df1a-4cc9-9c99-8a93ec1bcd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6a4f4-4dd4-453e-8d91-141794537537" elementFormDefault="qualified">
    <xsd:import namespace="http://schemas.microsoft.com/office/2006/documentManagement/types"/>
    <xsd:import namespace="http://schemas.microsoft.com/office/infopath/2007/PartnerControls"/>
    <xsd:element name="SharingHintHash" ma:index="11" nillable="true" ma:displayName="Jakamisvihjeen hajautus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f54fb-608f-4e10-8442-18ca652ed4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909F43-F807-4A06-8992-ABB7B074A1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4702af-df1a-4cc9-9c99-8a93ec1bcd1a"/>
    <ds:schemaRef ds:uri="8c06a4f4-4dd4-453e-8d91-141794537537"/>
    <ds:schemaRef ds:uri="1e6f54fb-608f-4e10-8442-18ca652ed4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783EB5-91CF-4DE7-9152-43AB43EF29DF}">
  <ds:schemaRefs>
    <ds:schemaRef ds:uri="304702af-df1a-4cc9-9c99-8a93ec1bcd1a"/>
    <ds:schemaRef ds:uri="1e6f54fb-608f-4e10-8442-18ca652ed4f0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8c06a4f4-4dd4-453e-8d91-141794537537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0CE9918-6A31-4166-BFED-7E5233F376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HAMK 2022-11-03 Olli Niemitalo - Tulevaisuuden maanviljelijät - Mitä asioita tulisi huomioida maatiladatan digitalisoinnissa ja julkaisemisessa</Template>
  <TotalTime>295</TotalTime>
  <Words>533</Words>
  <Application>Microsoft Office PowerPoint</Application>
  <PresentationFormat>Widescreen</PresentationFormat>
  <Paragraphs>55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HAMK_ppt_pohja_16-9</vt:lpstr>
      <vt:lpstr>Mitä asioita tulisi huomioida maatiladatan digitalisoinnissa ja julkaisemisessa?</vt:lpstr>
      <vt:lpstr>Esityksen kohdeyleisö</vt:lpstr>
      <vt:lpstr>Miksi julkaista dataa?</vt:lpstr>
      <vt:lpstr>Miksi julkaista dataa?</vt:lpstr>
      <vt:lpstr>Miksi julkaista dataa?</vt:lpstr>
      <vt:lpstr>Miksi julkaista dataa?</vt:lpstr>
      <vt:lpstr>Miksi julkaista dataa?</vt:lpstr>
      <vt:lpstr>Peltohavainnot 2022</vt:lpstr>
      <vt:lpstr>Peltohavainnot 2022</vt:lpstr>
      <vt:lpstr>Peltohavainnot 2022</vt:lpstr>
      <vt:lpstr>Peltohavainnot 2022</vt:lpstr>
      <vt:lpstr>Peltohavainnot 2022</vt:lpstr>
      <vt:lpstr>Peltohavainnot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Mitä asioita tulisi huomioida maatiladatan digitalisoinnissa ja julkaisemisessa?</dc:title>
  <dc:creator>Olli Niemitalo</dc:creator>
  <cp:lastModifiedBy>Olli Niemitalo</cp:lastModifiedBy>
  <cp:revision>2</cp:revision>
  <dcterms:created xsi:type="dcterms:W3CDTF">2022-11-03T06:38:52Z</dcterms:created>
  <dcterms:modified xsi:type="dcterms:W3CDTF">2023-04-14T10:31:29Z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0x0101005F9CD0213A943E4BBC0D4823BC650B37</vt:lpwstr>
  </property>
</Properties>
</file>