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69" r:id="rId2"/>
    <p:sldId id="257" r:id="rId3"/>
    <p:sldId id="265" r:id="rId4"/>
    <p:sldId id="266" r:id="rId5"/>
    <p:sldId id="264" r:id="rId6"/>
    <p:sldId id="259" r:id="rId7"/>
    <p:sldId id="261" r:id="rId8"/>
    <p:sldId id="262" r:id="rId9"/>
    <p:sldId id="258" r:id="rId10"/>
    <p:sldId id="260" r:id="rId11"/>
    <p:sldId id="263" r:id="rId12"/>
    <p:sldId id="270" r:id="rId13"/>
    <p:sldId id="268" r:id="rId14"/>
  </p:sldIdLst>
  <p:sldSz cx="15544800" cy="105156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8018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603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24055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32073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4009187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4811024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5612862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6414699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489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B2F"/>
    <a:srgbClr val="003459"/>
    <a:srgbClr val="E8000D"/>
    <a:srgbClr val="0051BA"/>
    <a:srgbClr val="8E9FBC"/>
    <a:srgbClr val="DDE5ED"/>
    <a:srgbClr val="2767FF"/>
    <a:srgbClr val="FFC82D"/>
    <a:srgbClr val="F2A900"/>
    <a:srgbClr val="6C9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5" autoAdjust="0"/>
    <p:restoredTop sz="96341" autoAdjust="0"/>
  </p:normalViewPr>
  <p:slideViewPr>
    <p:cSldViewPr snapToGrid="0">
      <p:cViewPr varScale="1">
        <p:scale>
          <a:sx n="72" d="100"/>
          <a:sy n="72" d="100"/>
        </p:scale>
        <p:origin x="264" y="648"/>
      </p:cViewPr>
      <p:guideLst>
        <p:guide orient="horz" pos="3974"/>
        <p:guide pos="4896"/>
        <p:guide orient="horz"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252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D7DD882-4E92-4B28-B551-957C6C710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20725"/>
            <a:ext cx="53213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0FB0C24-C29C-4988-9D69-B2A8BEE87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1pPr>
    <a:lvl2pPr marL="801837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2pPr>
    <a:lvl3pPr marL="1603675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3pPr>
    <a:lvl4pPr marL="2405512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4pPr>
    <a:lvl5pPr marL="3207349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5pPr>
    <a:lvl6pPr marL="4009187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6pPr>
    <a:lvl7pPr marL="4811024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7pPr>
    <a:lvl8pPr marL="5612862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8pPr>
    <a:lvl9pPr marL="6414699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0051BA"/>
                </a:solidFill>
                <a:latin typeface="Nunito SemiBold" pitchFamily="2" charset="77"/>
                <a:ea typeface="Nunito SemiBold" pitchFamily="2" charset="77"/>
                <a:cs typeface="Nunito SemiBo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6400" indent="-406400">
              <a:spcBef>
                <a:spcPts val="25"/>
              </a:spcBef>
              <a:tabLst/>
              <a:defRPr b="0" i="0">
                <a:latin typeface="Nunito" pitchFamily="2" charset="77"/>
                <a:ea typeface="Nunito" pitchFamily="2" charset="77"/>
                <a:cs typeface="Nunito" pitchFamily="2" charset="77"/>
              </a:defRPr>
            </a:lvl1pPr>
            <a:lvl2pPr>
              <a:defRPr b="0" i="0">
                <a:latin typeface="Nunito Light" pitchFamily="2" charset="77"/>
                <a:ea typeface="Nunito Light" pitchFamily="2" charset="77"/>
                <a:cs typeface="Nunito Light" pitchFamily="2" charset="77"/>
              </a:defRPr>
            </a:lvl2pPr>
            <a:lvl3pPr>
              <a:defRPr b="0" i="1">
                <a:latin typeface="Nunito Light" pitchFamily="2" charset="77"/>
                <a:ea typeface="Nunito Light" pitchFamily="2" charset="77"/>
                <a:cs typeface="Nunito Light" pitchFamily="2" charset="77"/>
              </a:defRPr>
            </a:lvl3pPr>
            <a:lvl4pPr>
              <a:defRPr b="0" i="0">
                <a:latin typeface="Avenir Light" panose="020B0402020203020204" pitchFamily="34" charset="77"/>
                <a:ea typeface="Avenir Light" panose="020B0402020203020204" pitchFamily="34" charset="77"/>
                <a:cs typeface="Avenir Light" panose="020B0402020203020204" pitchFamily="34" charset="77"/>
              </a:defRPr>
            </a:lvl4pPr>
            <a:lvl5pPr>
              <a:defRPr b="0" i="0">
                <a:latin typeface="Avenir Light" panose="020B0402020203020204" pitchFamily="34" charset="77"/>
                <a:ea typeface="Avenir Light" panose="020B0402020203020204" pitchFamily="34" charset="77"/>
                <a:cs typeface="Avenir Light" panose="020B0402020203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881" y="937155"/>
            <a:ext cx="3675698" cy="8760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701" y="937155"/>
            <a:ext cx="10776108" cy="8760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92" y="937160"/>
            <a:ext cx="14710885" cy="1025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692" y="2105500"/>
            <a:ext cx="7221855" cy="759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7931631" y="2105500"/>
            <a:ext cx="7224553" cy="759222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757252"/>
            <a:ext cx="13213080" cy="2088516"/>
          </a:xfrm>
        </p:spPr>
        <p:txBody>
          <a:bodyPr/>
          <a:lstStyle>
            <a:lvl1pPr algn="l">
              <a:defRPr sz="6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456960"/>
            <a:ext cx="13213080" cy="2300287"/>
          </a:xfrm>
        </p:spPr>
        <p:txBody>
          <a:bodyPr anchor="b"/>
          <a:lstStyle>
            <a:lvl1pPr marL="0" indent="0" algn="ctr">
              <a:buNone/>
              <a:defRPr sz="6000" b="1" i="1">
                <a:latin typeface="Nunito" pitchFamily="2" charset="77"/>
              </a:defRPr>
            </a:lvl1pPr>
            <a:lvl2pPr marL="777240" indent="0">
              <a:buNone/>
              <a:defRPr sz="3060"/>
            </a:lvl2pPr>
            <a:lvl3pPr marL="1554480" indent="0">
              <a:buNone/>
              <a:defRPr sz="2720"/>
            </a:lvl3pPr>
            <a:lvl4pPr marL="2331720" indent="0">
              <a:buNone/>
              <a:defRPr sz="2380"/>
            </a:lvl4pPr>
            <a:lvl5pPr marL="3108960" indent="0">
              <a:buNone/>
              <a:defRPr sz="2380"/>
            </a:lvl5pPr>
            <a:lvl6pPr marL="3886200" indent="0">
              <a:buNone/>
              <a:defRPr sz="2380"/>
            </a:lvl6pPr>
            <a:lvl7pPr marL="4663440" indent="0">
              <a:buNone/>
              <a:defRPr sz="2380"/>
            </a:lvl7pPr>
            <a:lvl8pPr marL="5440680" indent="0">
              <a:buNone/>
              <a:defRPr sz="2380"/>
            </a:lvl8pPr>
            <a:lvl9pPr marL="6217920" indent="0">
              <a:buNone/>
              <a:defRPr sz="2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692" y="2137156"/>
            <a:ext cx="7221855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1631" y="2137156"/>
            <a:ext cx="7224553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21112"/>
            <a:ext cx="13990320" cy="17526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53845"/>
            <a:ext cx="6868320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334808"/>
            <a:ext cx="6868320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52" y="2353845"/>
            <a:ext cx="6871018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52" y="3334808"/>
            <a:ext cx="6871018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Calibri"/>
                <a:cs typeface="Calibri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ea typeface="MS PGothic" panose="020B0600070205080204" pitchFamily="34" charset="-128"/>
              </a:rPr>
              <a:t>FOR INTERNAL TEAM USE ONLY  </a:t>
            </a:r>
            <a:endParaRPr 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205177"/>
            <a:ext cx="14767560" cy="11525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9" y="418680"/>
            <a:ext cx="5114132" cy="178181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18677"/>
            <a:ext cx="8689975" cy="897477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9" y="2200492"/>
            <a:ext cx="5114132" cy="7192963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360920"/>
            <a:ext cx="9326880" cy="868999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939589"/>
            <a:ext cx="9326880" cy="6309360"/>
          </a:xfrm>
        </p:spPr>
        <p:txBody>
          <a:bodyPr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8229919"/>
            <a:ext cx="9326880" cy="1234121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620" y="1172169"/>
            <a:ext cx="14767560" cy="115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620" y="2459289"/>
            <a:ext cx="14767560" cy="737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45293" y="1073331"/>
            <a:ext cx="14654213" cy="0"/>
          </a:xfrm>
          <a:prstGeom prst="line">
            <a:avLst/>
          </a:prstGeom>
          <a:noFill/>
          <a:ln w="15875">
            <a:solidFill>
              <a:srgbClr val="003459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Nunito" pitchFamily="2" charset="77"/>
              <a:ea typeface="Avenir Book" charset="0"/>
              <a:cs typeface="Avenir Book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91465" y="10069997"/>
            <a:ext cx="939165" cy="37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C26A3523-2DB4-4335-99B0-4EBE9D26D63A}" type="slidenum">
              <a:rPr lang="en-US" sz="1700">
                <a:latin typeface="Avenir Book" panose="02000503020000020003" pitchFamily="2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sz="1700" dirty="0">
              <a:latin typeface="Avenir Book" panose="02000503020000020003" pitchFamily="2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BBD0A22-FC5E-CF4C-AA2F-D3FFB16B574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161257"/>
            <a:ext cx="1892300" cy="876300"/>
          </a:xfrm>
          <a:prstGeom prst="rect">
            <a:avLst/>
          </a:prstGeom>
        </p:spPr>
      </p:pic>
      <p:sp>
        <p:nvSpPr>
          <p:cNvPr id="9" name="Line 4">
            <a:extLst>
              <a:ext uri="{FF2B5EF4-FFF2-40B4-BE49-F238E27FC236}">
                <a16:creationId xmlns:a16="http://schemas.microsoft.com/office/drawing/2014/main" id="{E4140EB8-3FC5-B040-AF85-32F8B9D122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45293" y="9916513"/>
            <a:ext cx="14654213" cy="0"/>
          </a:xfrm>
          <a:prstGeom prst="line">
            <a:avLst/>
          </a:prstGeom>
          <a:noFill/>
          <a:ln w="15875">
            <a:solidFill>
              <a:srgbClr val="003459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Nunito" pitchFamily="2" charset="77"/>
              <a:ea typeface="Avenir Book" charset="0"/>
              <a:cs typeface="Avenir Book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D70B8-08D2-F745-88D1-DD91B0DF7528}"/>
              </a:ext>
            </a:extLst>
          </p:cNvPr>
          <p:cNvSpPr txBox="1"/>
          <p:nvPr userDrawn="1"/>
        </p:nvSpPr>
        <p:spPr>
          <a:xfrm>
            <a:off x="8213838" y="9884981"/>
            <a:ext cx="707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2767FF"/>
                </a:solidFill>
                <a:latin typeface="Nunito" pitchFamily="2" charset="77"/>
              </a:rPr>
              <a:t>“Uncertainty is a key source of competitive advantage.”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i="0">
          <a:solidFill>
            <a:srgbClr val="0051BA"/>
          </a:solidFill>
          <a:effectLst>
            <a:outerShdw blurRad="50800" dist="38100" dir="2700000" algn="tl" rotWithShape="0">
              <a:schemeClr val="accent1">
                <a:lumMod val="50000"/>
                <a:alpha val="43000"/>
              </a:schemeClr>
            </a:outerShdw>
          </a:effectLst>
          <a:latin typeface="Nunito SemiBold" pitchFamily="2" charset="77"/>
          <a:ea typeface="Nunito SemiBold" pitchFamily="2" charset="77"/>
          <a:cs typeface="Nunito SemiBold" pitchFamily="2" charset="77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5pPr>
      <a:lvl6pPr marL="77724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6pPr>
      <a:lvl7pPr marL="155448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7pPr>
      <a:lvl8pPr marL="233172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8pPr>
      <a:lvl9pPr marL="310896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9pPr>
    </p:titleStyle>
    <p:bodyStyle>
      <a:lvl1pPr marL="344488" indent="-4222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tabLst/>
        <a:defRPr sz="3200" b="0" i="0">
          <a:solidFill>
            <a:srgbClr val="003459"/>
          </a:solidFill>
          <a:latin typeface="Nunito ExtraLight" pitchFamily="2" charset="77"/>
          <a:ea typeface="Nunito ExtraLight" pitchFamily="2" charset="77"/>
          <a:cs typeface="Nunito ExtraLight" pitchFamily="2" charset="77"/>
        </a:defRPr>
      </a:lvl1pPr>
      <a:lvl2pPr marL="862013" indent="-392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□"/>
        <a:tabLst/>
        <a:defRPr sz="3200" b="0" i="0">
          <a:solidFill>
            <a:srgbClr val="2767FF"/>
          </a:solidFill>
          <a:latin typeface="Nunito ExtraLight" pitchFamily="2" charset="77"/>
          <a:ea typeface="Nunito ExtraLight" pitchFamily="2" charset="77"/>
          <a:cs typeface="Nunito ExtraLight" pitchFamily="2" charset="77"/>
        </a:defRPr>
      </a:lvl2pPr>
      <a:lvl3pPr marL="1270000" indent="-407988" algn="l" rtl="0" eaLnBrk="0" fontAlgn="base" hangingPunct="0">
        <a:spcBef>
          <a:spcPct val="20000"/>
        </a:spcBef>
        <a:spcAft>
          <a:spcPct val="0"/>
        </a:spcAft>
        <a:buClr>
          <a:srgbClr val="4B6BAF"/>
        </a:buClr>
        <a:buSzPct val="75000"/>
        <a:buFont typeface="Lucida Grande"/>
        <a:buChar char="◇"/>
        <a:tabLst/>
        <a:defRPr sz="3200" b="0" i="0">
          <a:solidFill>
            <a:srgbClr val="971B2F"/>
          </a:solidFill>
          <a:latin typeface="Nunito ExtraLight" pitchFamily="2" charset="77"/>
          <a:ea typeface="Nunito ExtraLight" pitchFamily="2" charset="77"/>
          <a:cs typeface="Nunito ExtraLight" pitchFamily="2" charset="77"/>
        </a:defRPr>
      </a:lvl3pPr>
      <a:lvl4pPr marL="155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◦"/>
        <a:tabLst/>
        <a:defRPr sz="3200" b="0" i="0" baseline="0">
          <a:solidFill>
            <a:schemeClr val="tx1"/>
          </a:solidFill>
          <a:latin typeface="Nunito ExtraLight" pitchFamily="2" charset="77"/>
          <a:ea typeface="Nunito ExtraLight" pitchFamily="2" charset="77"/>
          <a:cs typeface="Nunito ExtraLight" pitchFamily="2" charset="77"/>
        </a:defRPr>
      </a:lvl4pPr>
      <a:lvl5pPr marL="2922747" indent="-1349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40">
          <a:solidFill>
            <a:schemeClr val="tx1"/>
          </a:solidFill>
          <a:latin typeface="+mn-lt"/>
        </a:defRPr>
      </a:lvl5pPr>
      <a:lvl6pPr marL="369998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6pPr>
      <a:lvl7pPr marL="447722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7pPr>
      <a:lvl8pPr marL="525446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8pPr>
      <a:lvl9pPr marL="603170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eetings2.informs.org/wordpress/nationalharbor2020/" TargetMode="External"/><Relationship Id="rId2" Type="http://schemas.openxmlformats.org/officeDocument/2006/relationships/hyperlink" Target="http://www.jmlr.org/papers/volume3/blei03a/blei03a.pdf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1017 UR 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31" y="2302932"/>
            <a:ext cx="12687044" cy="5909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C214-110D-894F-9416-9AD3359F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latin typeface="Nunito Black"/>
                <a:cs typeface="Nunito Black"/>
              </a:rPr>
              <a:t>Modeling</a:t>
            </a:r>
            <a:r>
              <a:rPr lang="en-US" sz="3600" dirty="0"/>
              <a:t>:  Latent </a:t>
            </a:r>
            <a:r>
              <a:rPr lang="en-US" sz="3600" dirty="0" err="1"/>
              <a:t>Dirichlet</a:t>
            </a:r>
            <a:r>
              <a:rPr lang="en-US" sz="3600" dirty="0"/>
              <a:t> Allocation (LDA) — a Bayesian unsupervised-learning method — is commonly used for topic analysis.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3BE51C-F7B3-1741-8118-FF8B6ABA9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098" y="2768428"/>
            <a:ext cx="7945082" cy="5501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5D1BC3-0B05-124E-A4FA-A03C0343D3F0}"/>
              </a:ext>
            </a:extLst>
          </p:cNvPr>
          <p:cNvSpPr txBox="1"/>
          <p:nvPr/>
        </p:nvSpPr>
        <p:spPr>
          <a:xfrm>
            <a:off x="388620" y="3257256"/>
            <a:ext cx="6822478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06400" indent="-406400">
              <a:buClr>
                <a:srgbClr val="971B2F"/>
              </a:buClr>
              <a:buFont typeface="Apple Symbols" panose="02000000000000000000" pitchFamily="2" charset="-79"/>
              <a:buChar char="⧐"/>
            </a:pPr>
            <a:r>
              <a:rPr lang="en-US" sz="3200" b="1" dirty="0">
                <a:solidFill>
                  <a:srgbClr val="003459"/>
                </a:solidFill>
                <a:latin typeface="Nunito" pitchFamily="2" charset="77"/>
              </a:rPr>
              <a:t>Latent</a:t>
            </a:r>
            <a:r>
              <a:rPr lang="en-US" sz="3200" dirty="0">
                <a:latin typeface="Nunito" pitchFamily="2" charset="77"/>
              </a:rPr>
              <a:t>: The </a:t>
            </a:r>
            <a:r>
              <a:rPr lang="en-US" sz="3200" i="1" dirty="0">
                <a:latin typeface="Nunito" pitchFamily="2" charset="77"/>
              </a:rPr>
              <a:t>Topic</a:t>
            </a:r>
            <a:r>
              <a:rPr lang="en-US" sz="3200" dirty="0">
                <a:latin typeface="Nunito" pitchFamily="2" charset="77"/>
              </a:rPr>
              <a:t> attribute is “latent”: Not directly observable.  </a:t>
            </a:r>
          </a:p>
          <a:p>
            <a:pPr marL="406400" indent="-406400">
              <a:buClr>
                <a:srgbClr val="971B2F"/>
              </a:buClr>
              <a:buFont typeface="Apple Symbols" panose="02000000000000000000" pitchFamily="2" charset="-79"/>
              <a:buChar char="⧐"/>
            </a:pPr>
            <a:r>
              <a:rPr lang="en-US" sz="3200" b="1" dirty="0">
                <a:solidFill>
                  <a:srgbClr val="003459"/>
                </a:solidFill>
                <a:latin typeface="Nunito" pitchFamily="2" charset="77"/>
              </a:rPr>
              <a:t>Dirichlet</a:t>
            </a:r>
            <a:r>
              <a:rPr lang="en-US" sz="3200" dirty="0">
                <a:latin typeface="Nunito" pitchFamily="2" charset="77"/>
              </a:rPr>
              <a:t>:  The </a:t>
            </a:r>
            <a:r>
              <a:rPr lang="en-US" sz="3200" i="1" dirty="0">
                <a:latin typeface="Nunito" pitchFamily="2" charset="77"/>
              </a:rPr>
              <a:t>Topic</a:t>
            </a:r>
            <a:r>
              <a:rPr lang="en-US" sz="3200" dirty="0">
                <a:latin typeface="Nunito" pitchFamily="2" charset="77"/>
              </a:rPr>
              <a:t> probabilities are described by a Dirichlet probability distribution.</a:t>
            </a:r>
          </a:p>
          <a:p>
            <a:pPr marL="406400" indent="-406400">
              <a:buClr>
                <a:srgbClr val="971B2F"/>
              </a:buClr>
              <a:buFont typeface="Apple Symbols" panose="02000000000000000000" pitchFamily="2" charset="-79"/>
              <a:buChar char="⧐"/>
            </a:pPr>
            <a:r>
              <a:rPr lang="en-US" sz="3200" b="1" dirty="0">
                <a:solidFill>
                  <a:srgbClr val="003459"/>
                </a:solidFill>
                <a:latin typeface="Nunito" pitchFamily="2" charset="77"/>
              </a:rPr>
              <a:t>Allocation</a:t>
            </a:r>
            <a:r>
              <a:rPr lang="en-US" sz="3200" dirty="0">
                <a:latin typeface="Nunito" pitchFamily="2" charset="77"/>
              </a:rPr>
              <a:t>:  We allocate our probabilities across all topics, not definitively assigning to one or another.</a:t>
            </a:r>
          </a:p>
        </p:txBody>
      </p:sp>
    </p:spTree>
    <p:extLst>
      <p:ext uri="{BB962C8B-B14F-4D97-AF65-F5344CB8AC3E}">
        <p14:creationId xmlns:p14="http://schemas.microsoft.com/office/powerpoint/2010/main" val="232723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4B3A-AA64-3C4C-B4C2-BD2230E5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Nunito Black"/>
                <a:cs typeface="Nunito Black"/>
              </a:rPr>
              <a:t>Model Evaluation</a:t>
            </a:r>
            <a:r>
              <a:rPr lang="en-US" dirty="0"/>
              <a:t>:  Terms (words) are more-strongly associated with topics than the documents they come from.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E2762E0-138A-054C-A275-5C10E48E0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3292583"/>
            <a:ext cx="14722098" cy="56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5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1DD-F14E-3B44-A36C-5580D1CF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of further work.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F9471-6D1C-8C4D-94F3-51DB5824026F}"/>
              </a:ext>
            </a:extLst>
          </p:cNvPr>
          <p:cNvSpPr txBox="1"/>
          <p:nvPr/>
        </p:nvSpPr>
        <p:spPr>
          <a:xfrm>
            <a:off x="388620" y="3461353"/>
            <a:ext cx="705270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Nunito Regular"/>
                <a:cs typeface="Nunito Regular"/>
              </a:rPr>
              <a:t>Sharpen the model:  Incorporate </a:t>
            </a:r>
            <a:r>
              <a:rPr lang="en-US" sz="3200" dirty="0" err="1">
                <a:latin typeface="Nunito Regular"/>
                <a:cs typeface="Nunito Regular"/>
              </a:rPr>
              <a:t>Ngrams</a:t>
            </a:r>
            <a:r>
              <a:rPr lang="en-US" sz="3200" dirty="0">
                <a:latin typeface="Nunito Regular"/>
                <a:cs typeface="Nunito Regular"/>
              </a:rPr>
              <a:t>, lemmatization.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Nunito Regular"/>
              <a:cs typeface="Nunito 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Nunito Regular"/>
                <a:cs typeface="Nunito Regular"/>
              </a:rPr>
              <a:t>Harvest the </a:t>
            </a:r>
            <a:r>
              <a:rPr lang="en-US" sz="3200" i="1" dirty="0" err="1">
                <a:latin typeface="Nunito Regular"/>
                <a:cs typeface="Nunito Regular"/>
              </a:rPr>
              <a:t>strategy+business</a:t>
            </a:r>
            <a:r>
              <a:rPr lang="en-US" sz="3200" dirty="0">
                <a:latin typeface="Nunito Regular"/>
                <a:cs typeface="Nunito Regular"/>
              </a:rPr>
              <a:t> journal.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Nunito Regular"/>
              <a:cs typeface="Nunito 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Nunito Regular"/>
                <a:cs typeface="Nunito Regular"/>
              </a:rPr>
              <a:t>Perform closer comparison between topics and major themes.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Nunito Regular"/>
              <a:cs typeface="Nunito 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Nunito Regular"/>
                <a:cs typeface="Nunito Regular"/>
              </a:rPr>
              <a:t>Calculate the marginal 𝒫𝓇{Topic} and calculate cluster “quality” via entropy.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10120-5ABD-B24E-8F21-6E74ECAECCB2}"/>
              </a:ext>
            </a:extLst>
          </p:cNvPr>
          <p:cNvSpPr txBox="1"/>
          <p:nvPr/>
        </p:nvSpPr>
        <p:spPr>
          <a:xfrm>
            <a:off x="7861475" y="3461353"/>
            <a:ext cx="705270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Nunito Regular"/>
                <a:cs typeface="Nunito Regular"/>
              </a:rPr>
              <a:t>Harvest full-text journal articles.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Nunito Regular"/>
              <a:cs typeface="Nunito 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Nunito Regular"/>
                <a:cs typeface="Nunito Regular"/>
              </a:rPr>
              <a:t>Calculate “</a:t>
            </a:r>
            <a:r>
              <a:rPr lang="en-US" sz="3200" i="1" dirty="0">
                <a:latin typeface="Nunito Regular"/>
                <a:cs typeface="Nunito Regular"/>
              </a:rPr>
              <a:t>perplexity”, </a:t>
            </a:r>
            <a:r>
              <a:rPr lang="en-US" sz="3200" dirty="0">
                <a:latin typeface="Nunito Regular"/>
                <a:cs typeface="Nunito Regular"/>
              </a:rPr>
              <a:t>statistic described in [</a:t>
            </a:r>
            <a:r>
              <a:rPr lang="en-US" sz="3200" dirty="0">
                <a:latin typeface="Nunito Regular"/>
                <a:cs typeface="Nunito Regular"/>
                <a:hlinkClick r:id="rId2"/>
              </a:rPr>
              <a:t>Brie, </a:t>
            </a:r>
            <a:r>
              <a:rPr lang="en-US" sz="3200" i="1" dirty="0">
                <a:latin typeface="Nunito Regular"/>
                <a:cs typeface="Nunito Regular"/>
                <a:hlinkClick r:id="rId2"/>
              </a:rPr>
              <a:t>et al</a:t>
            </a:r>
            <a:r>
              <a:rPr lang="en-US" sz="3200" dirty="0">
                <a:latin typeface="Nunito Regular"/>
                <a:cs typeface="Nunito Regular"/>
                <a:hlinkClick r:id="rId2"/>
              </a:rPr>
              <a:t>, 2003</a:t>
            </a:r>
            <a:r>
              <a:rPr lang="en-US" sz="3200" dirty="0">
                <a:latin typeface="Nunito Regular"/>
                <a:cs typeface="Nunito Regular"/>
              </a:rPr>
              <a:t>], and compare with entropy.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Nunito Regular"/>
              <a:cs typeface="Nunito 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Nunito Regular"/>
                <a:cs typeface="Nunito Regular"/>
              </a:rPr>
              <a:t>Visualize topic clusters’ temporal variation (e.g., violin plot).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74026-2FCF-7249-87F4-8DF8A8336EF4}"/>
              </a:ext>
            </a:extLst>
          </p:cNvPr>
          <p:cNvSpPr txBox="1"/>
          <p:nvPr/>
        </p:nvSpPr>
        <p:spPr>
          <a:xfrm>
            <a:off x="927406" y="2753467"/>
            <a:ext cx="597513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b="1" dirty="0">
                <a:solidFill>
                  <a:srgbClr val="003459"/>
                </a:solidFill>
                <a:latin typeface="Nunito" pitchFamily="2" charset="77"/>
              </a:rPr>
              <a:t>March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B833A-6C9B-4A42-926C-E22C7A3E5494}"/>
              </a:ext>
            </a:extLst>
          </p:cNvPr>
          <p:cNvSpPr txBox="1"/>
          <p:nvPr/>
        </p:nvSpPr>
        <p:spPr>
          <a:xfrm>
            <a:off x="8103478" y="2332847"/>
            <a:ext cx="6513915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b="1" dirty="0">
                <a:solidFill>
                  <a:srgbClr val="003459"/>
                </a:solidFill>
                <a:latin typeface="Nunito" pitchFamily="2" charset="77"/>
                <a:hlinkClick r:id="rId3"/>
              </a:rPr>
              <a:t>INFORMS Annual Meeting</a:t>
            </a:r>
            <a:endParaRPr lang="en-US" sz="4000" b="1" dirty="0">
              <a:solidFill>
                <a:srgbClr val="003459"/>
              </a:solidFill>
              <a:latin typeface="Nunito" pitchFamily="2" charset="77"/>
            </a:endParaRPr>
          </a:p>
          <a:p>
            <a:pPr algn="ctr"/>
            <a:r>
              <a:rPr lang="en-US" sz="2800" dirty="0">
                <a:solidFill>
                  <a:srgbClr val="003459"/>
                </a:solidFill>
                <a:latin typeface="Nunito Light" pitchFamily="2" charset="77"/>
              </a:rPr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114702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Picture 7" descr="Schrödinger c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50" y="2579907"/>
            <a:ext cx="8112796" cy="7124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16826-E6DB-F14A-8D4C-DA1681FE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8440" y="1611491"/>
            <a:ext cx="10547920" cy="2811200"/>
          </a:xfrm>
        </p:spPr>
        <p:txBody>
          <a:bodyPr anchor="t"/>
          <a:lstStyle/>
          <a:p>
            <a:pPr algn="ctr"/>
            <a:r>
              <a:rPr lang="en-US" dirty="0"/>
              <a:t>The History of Business Strategy:  An NLP Perspective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812FAC0-4791-C747-9D0D-C6242B1C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21" y="7864359"/>
            <a:ext cx="7882758" cy="1457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1820E7-6AC4-F44E-A2BD-CDD4ECF820AA}"/>
              </a:ext>
            </a:extLst>
          </p:cNvPr>
          <p:cNvSpPr txBox="1"/>
          <p:nvPr/>
        </p:nvSpPr>
        <p:spPr>
          <a:xfrm>
            <a:off x="4666593" y="4422691"/>
            <a:ext cx="6211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1BA"/>
                </a:solidFill>
              </a:rPr>
              <a:t>A natural-language-processing exploration of the thematic landscape of the field of Business Strategy, 1980-2020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C78D9-1096-704F-B5F7-6C14EDF774C8}"/>
              </a:ext>
            </a:extLst>
          </p:cNvPr>
          <p:cNvSpPr txBox="1"/>
          <p:nvPr/>
        </p:nvSpPr>
        <p:spPr>
          <a:xfrm>
            <a:off x="2088776" y="6574412"/>
            <a:ext cx="1136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971B2F"/>
                </a:solidFill>
                <a:latin typeface="Nunito SemiBold" pitchFamily="2" charset="77"/>
              </a:rPr>
              <a:t>General Assembly DSI-10 Capstone Briefing</a:t>
            </a:r>
          </a:p>
          <a:p>
            <a:pPr algn="ctr"/>
            <a:r>
              <a:rPr lang="en-US" sz="2400" dirty="0">
                <a:solidFill>
                  <a:srgbClr val="971B2F"/>
                </a:solidFill>
                <a:latin typeface="Nunito Light" pitchFamily="2" charset="77"/>
              </a:rPr>
              <a:t>March 13, 2020</a:t>
            </a:r>
          </a:p>
        </p:txBody>
      </p:sp>
    </p:spTree>
    <p:extLst>
      <p:ext uri="{BB962C8B-B14F-4D97-AF65-F5344CB8AC3E}">
        <p14:creationId xmlns:p14="http://schemas.microsoft.com/office/powerpoint/2010/main" val="343769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Outline.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Nunito SemiBold"/>
                <a:cs typeface="Nunito SemiBold"/>
              </a:rPr>
              <a:t>Purpose</a:t>
            </a:r>
            <a:r>
              <a:rPr lang="en-US" dirty="0"/>
              <a:t>.  Describe a study of the application of </a:t>
            </a:r>
            <a:r>
              <a:rPr lang="en-US" i="1" dirty="0"/>
              <a:t>Topic Analysis</a:t>
            </a:r>
            <a:r>
              <a:rPr lang="en-US" dirty="0"/>
              <a:t> to published literature on </a:t>
            </a:r>
            <a:r>
              <a:rPr lang="en-US" i="1" dirty="0"/>
              <a:t>Business Strategy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latin typeface="Nunito SemiBold"/>
                <a:cs typeface="Nunito SemiBold"/>
              </a:rPr>
              <a:t>Outline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Statement of business problem.</a:t>
            </a:r>
          </a:p>
          <a:p>
            <a:pPr lvl="1"/>
            <a:r>
              <a:rPr lang="en-US" dirty="0"/>
              <a:t>Approach to study.</a:t>
            </a:r>
          </a:p>
          <a:p>
            <a:pPr lvl="2"/>
            <a:r>
              <a:rPr lang="en-US" dirty="0"/>
              <a:t>Business understanding.</a:t>
            </a:r>
          </a:p>
          <a:p>
            <a:pPr lvl="2"/>
            <a:r>
              <a:rPr lang="en-US" dirty="0"/>
              <a:t>Data understanding.</a:t>
            </a:r>
          </a:p>
          <a:p>
            <a:pPr lvl="2"/>
            <a:r>
              <a:rPr lang="en-US" dirty="0"/>
              <a:t>Data collection.</a:t>
            </a:r>
          </a:p>
          <a:p>
            <a:pPr lvl="2"/>
            <a:r>
              <a:rPr lang="en-US" dirty="0"/>
              <a:t>Modeling.</a:t>
            </a:r>
          </a:p>
          <a:p>
            <a:pPr lvl="2"/>
            <a:r>
              <a:rPr lang="en-US" dirty="0"/>
              <a:t>Model evaluation.</a:t>
            </a:r>
          </a:p>
          <a:p>
            <a:pPr lvl="1"/>
            <a:r>
              <a:rPr lang="en-US" dirty="0"/>
              <a:t>Future directions.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business problem.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Nunito SemiBold"/>
                <a:cs typeface="Nunito SemiBold"/>
              </a:rPr>
              <a:t>Essential problem</a:t>
            </a:r>
            <a:r>
              <a:rPr lang="en-US" dirty="0"/>
              <a:t>. Detect in published business-strategy literature the major themes from the topic.</a:t>
            </a:r>
          </a:p>
          <a:p>
            <a:endParaRPr lang="en-US" dirty="0"/>
          </a:p>
          <a:p>
            <a:r>
              <a:rPr lang="en-US" dirty="0">
                <a:latin typeface="Nunito SemiBold"/>
                <a:cs typeface="Nunito SemiBold"/>
              </a:rPr>
              <a:t>Target Audience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Business consultants.</a:t>
            </a:r>
          </a:p>
          <a:p>
            <a:pPr lvl="1"/>
            <a:r>
              <a:rPr lang="en-US" dirty="0"/>
              <a:t>Academic researchers.</a:t>
            </a:r>
          </a:p>
          <a:p>
            <a:pPr lvl="1"/>
            <a:endParaRPr lang="en-US" dirty="0"/>
          </a:p>
          <a:p>
            <a:r>
              <a:rPr lang="en-US" dirty="0">
                <a:latin typeface="Nunito SemiBold"/>
                <a:cs typeface="Nunito SemiBold"/>
              </a:rPr>
              <a:t>Potential benefits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Ability to provide more-insightful guidance to clients.</a:t>
            </a:r>
          </a:p>
          <a:p>
            <a:pPr lvl="1"/>
            <a:r>
              <a:rPr lang="en-US" dirty="0"/>
              <a:t>Better understanding of the body of research.</a:t>
            </a:r>
          </a:p>
          <a:p>
            <a:pPr lvl="1"/>
            <a:r>
              <a:rPr lang="en-US" dirty="0"/>
              <a:t>Recognition of opportunities to apply methods to other problems.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study’s approach was guided by IBM’s CRISP-DM method.</a:t>
            </a:r>
          </a:p>
        </p:txBody>
      </p:sp>
      <p:pic>
        <p:nvPicPr>
          <p:cNvPr id="5" name="Picture 4" descr="191227 CRISP-DM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2" y="4270421"/>
            <a:ext cx="14501305" cy="3308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F293-E401-4147-8DEC-16589CCA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5">
                    <a:lumMod val="25000"/>
                  </a:schemeClr>
                </a:solidFill>
                <a:latin typeface="Nunito Black"/>
                <a:cs typeface="Nunito Black"/>
              </a:rPr>
              <a:t>Business understanding</a:t>
            </a:r>
            <a:r>
              <a:rPr lang="en-US" dirty="0"/>
              <a:t>:  Five key themes dominated the business-strategy discussions over the last century.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92072F-CF80-2643-97F8-590EBDE1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5" y="2473341"/>
            <a:ext cx="11584809" cy="73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2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39821-7B50-6146-A8E5-D1153C80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56" y="2357685"/>
            <a:ext cx="9910423" cy="7292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B5761-D970-8745-B90C-F4E1C042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Nunito Black"/>
                <a:cs typeface="Nunito Black"/>
              </a:rPr>
              <a:t>Data Understanding</a:t>
            </a:r>
            <a:r>
              <a:rPr lang="en-US" b="0" dirty="0"/>
              <a:t>: The business-strategy literature is concentrated both in publications and in time.  </a:t>
            </a:r>
          </a:p>
        </p:txBody>
      </p:sp>
      <p:pic>
        <p:nvPicPr>
          <p:cNvPr id="4" name="Picture 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DBF0EDD7-5A2F-FC48-9F70-224C4DCBA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" y="2357685"/>
            <a:ext cx="4530221" cy="7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6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BBBA-E211-C843-BE44-0FF57530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Nunito Black"/>
                <a:cs typeface="Nunito Black"/>
              </a:rPr>
              <a:t>Data Preparation</a:t>
            </a:r>
            <a:r>
              <a:rPr lang="en-US" dirty="0"/>
              <a:t>:  A mixture of technologies and methods was employed to assemble the corpus.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C8346B-DF3A-7B42-848A-722B83AC5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3" y="3603077"/>
            <a:ext cx="14402294" cy="45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7589-EC5E-A547-AA4C-DD83D5DA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Nunito Black"/>
                <a:cs typeface="Nunito Black"/>
              </a:rPr>
              <a:t>Modeling</a:t>
            </a:r>
            <a:r>
              <a:rPr lang="en-US" dirty="0"/>
              <a:t>: The modeling itself was performed in Spark </a:t>
            </a:r>
            <a:r>
              <a:rPr lang="en-US" dirty="0" err="1"/>
              <a:t>Scala</a:t>
            </a:r>
            <a:r>
              <a:rPr lang="en-US" dirty="0"/>
              <a:t>, due to its computational-performance advantages.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3E8B45-5D3C-1E45-9BA9-D864EEB5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5" y="2531105"/>
            <a:ext cx="12118970" cy="726834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CECA5E3-50AE-284A-A4C4-B2B166C06057}"/>
              </a:ext>
            </a:extLst>
          </p:cNvPr>
          <p:cNvSpPr/>
          <p:nvPr/>
        </p:nvSpPr>
        <p:spPr>
          <a:xfrm>
            <a:off x="1712915" y="4540469"/>
            <a:ext cx="1897388" cy="1008993"/>
          </a:xfrm>
          <a:prstGeom prst="ellipse">
            <a:avLst/>
          </a:prstGeom>
          <a:noFill/>
          <a:ln w="76200">
            <a:solidFill>
              <a:srgbClr val="E8000D"/>
            </a:solidFill>
          </a:ln>
          <a:effectLst>
            <a:outerShdw blurRad="50800" dist="38100" dir="2700000" algn="tl" rotWithShape="0">
              <a:srgbClr val="971B2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6485"/>
      </p:ext>
    </p:extLst>
  </p:cSld>
  <p:clrMapOvr>
    <a:masterClrMapping/>
  </p:clrMapOvr>
</p:sld>
</file>

<file path=ppt/theme/theme1.xml><?xml version="1.0" encoding="utf-8"?>
<a:theme xmlns:a="http://schemas.openxmlformats.org/drawingml/2006/main" name="654-02_Smarter_Marketing_PPT_template_white_R1">
  <a:themeElements>
    <a:clrScheme name="EIS_PPT_template_white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8CC63F"/>
      </a:accent2>
      <a:accent3>
        <a:srgbClr val="FFFFFF"/>
      </a:accent3>
      <a:accent4>
        <a:srgbClr val="000000"/>
      </a:accent4>
      <a:accent5>
        <a:srgbClr val="C1E5F9"/>
      </a:accent5>
      <a:accent6>
        <a:srgbClr val="7EB338"/>
      </a:accent6>
      <a:hlink>
        <a:srgbClr val="F04E37"/>
      </a:hlink>
      <a:folHlink>
        <a:srgbClr val="F19027"/>
      </a:folHlink>
    </a:clrScheme>
    <a:fontScheme name="EIS_PPT_template_white_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S_PPT_template_white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8CC63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7EB338"/>
        </a:accent6>
        <a:hlink>
          <a:srgbClr val="F04E37"/>
        </a:hlink>
        <a:folHlink>
          <a:srgbClr val="F1902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103146</TotalTime>
  <Words>392</Words>
  <Application>Microsoft Macintosh PowerPoint</Application>
  <PresentationFormat>Custom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Apple Symbols</vt:lpstr>
      <vt:lpstr>Arial</vt:lpstr>
      <vt:lpstr>Avenir Book</vt:lpstr>
      <vt:lpstr>Avenir Light</vt:lpstr>
      <vt:lpstr>Calibri</vt:lpstr>
      <vt:lpstr>Georgia</vt:lpstr>
      <vt:lpstr>Lucida Grande</vt:lpstr>
      <vt:lpstr>Nunito</vt:lpstr>
      <vt:lpstr>Nunito Black</vt:lpstr>
      <vt:lpstr>Nunito ExtraLight</vt:lpstr>
      <vt:lpstr>Nunito Light</vt:lpstr>
      <vt:lpstr>Nunito Regular</vt:lpstr>
      <vt:lpstr>Nunito SemiBold</vt:lpstr>
      <vt:lpstr>WingDings</vt:lpstr>
      <vt:lpstr>WingDings</vt:lpstr>
      <vt:lpstr>654-02_Smarter_Marketing_PPT_template_white_R1</vt:lpstr>
      <vt:lpstr>PowerPoint Presentation</vt:lpstr>
      <vt:lpstr>PowerPoint Presentation</vt:lpstr>
      <vt:lpstr>Purpose and Outline.</vt:lpstr>
      <vt:lpstr>Statement of business problem.</vt:lpstr>
      <vt:lpstr>This study’s approach was guided by IBM’s CRISP-DM method.</vt:lpstr>
      <vt:lpstr>Business understanding:  Five key themes dominated the business-strategy discussions over the last century.</vt:lpstr>
      <vt:lpstr>Data Understanding: The business-strategy literature is concentrated both in publications and in time.  </vt:lpstr>
      <vt:lpstr>Data Preparation:  A mixture of technologies and methods was employed to assemble the corpus.</vt:lpstr>
      <vt:lpstr>Modeling: The modeling itself was performed in Spark Scala, due to its computational-performance advantages.</vt:lpstr>
      <vt:lpstr>Modeling:  Latent Dirichlet Allocation (LDA) — a Bayesian unsupervised-learning method — is commonly used for topic analysis.</vt:lpstr>
      <vt:lpstr>Model Evaluation:  Terms (words) are more-strongly associated with topics than the documents they come from.</vt:lpstr>
      <vt:lpstr>Directions of further work.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Sed ut perspiciatis unde omnis iste.</dc:title>
  <dc:creator>lsadler</dc:creator>
  <cp:lastModifiedBy>Neil Hamlett</cp:lastModifiedBy>
  <cp:revision>3793</cp:revision>
  <cp:lastPrinted>2020-03-13T13:56:46Z</cp:lastPrinted>
  <dcterms:created xsi:type="dcterms:W3CDTF">2020-03-14T13:41:06Z</dcterms:created>
  <dcterms:modified xsi:type="dcterms:W3CDTF">2020-03-14T14:22:51Z</dcterms:modified>
</cp:coreProperties>
</file>