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6" r:id="rId3"/>
    <p:sldId id="262" r:id="rId4"/>
    <p:sldId id="258" r:id="rId5"/>
    <p:sldId id="259" r:id="rId6"/>
    <p:sldId id="260" r:id="rId7"/>
    <p:sldId id="261" r:id="rId8"/>
    <p:sldId id="263" r:id="rId9"/>
  </p:sldIdLst>
  <p:sldSz cx="15544800" cy="105156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8018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603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240551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32073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4009187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4811024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5612862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6414699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489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BA"/>
    <a:srgbClr val="4C4946"/>
    <a:srgbClr val="8E9FBC"/>
    <a:srgbClr val="971B2F"/>
    <a:srgbClr val="85898A"/>
    <a:srgbClr val="3A6A7A"/>
    <a:srgbClr val="003459"/>
    <a:srgbClr val="DCEDF9"/>
    <a:srgbClr val="FFC82D"/>
    <a:srgbClr val="73C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6341" autoAdjust="0"/>
  </p:normalViewPr>
  <p:slideViewPr>
    <p:cSldViewPr snapToGrid="0">
      <p:cViewPr varScale="1">
        <p:scale>
          <a:sx n="78" d="100"/>
          <a:sy n="78" d="100"/>
        </p:scale>
        <p:origin x="1200" y="176"/>
      </p:cViewPr>
      <p:guideLst>
        <p:guide orient="horz" pos="3974"/>
        <p:guide pos="4896"/>
        <p:guide orient="horz"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252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D7DD882-4E92-4B28-B551-957C6C710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20725"/>
            <a:ext cx="53213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0FB0C24-C29C-4988-9D69-B2A8BEE87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0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1pPr>
    <a:lvl2pPr marL="801837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2pPr>
    <a:lvl3pPr marL="1603675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3pPr>
    <a:lvl4pPr marL="2405512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4pPr>
    <a:lvl5pPr marL="3207349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5pPr>
    <a:lvl6pPr marL="4009187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6pPr>
    <a:lvl7pPr marL="4811024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7pPr>
    <a:lvl8pPr marL="5612862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8pPr>
    <a:lvl9pPr marL="6414699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6.png"/>
          <p:cNvPicPr>
            <a:picLocks noChangeAspect="1"/>
          </p:cNvPicPr>
          <p:nvPr userDrawn="1"/>
        </p:nvPicPr>
        <p:blipFill>
          <a:blip r:embed="rId2">
            <a:alphaModFix amt="15000"/>
            <a:extLst/>
          </a:blip>
          <a:srcRect b="24495"/>
          <a:stretch>
            <a:fillRect/>
          </a:stretch>
        </p:blipFill>
        <p:spPr>
          <a:xfrm>
            <a:off x="-11467" y="-1"/>
            <a:ext cx="15556267" cy="7939677"/>
          </a:xfrm>
          <a:prstGeom prst="rect">
            <a:avLst/>
          </a:prstGeom>
          <a:solidFill>
            <a:srgbClr val="00A6A0"/>
          </a:solidFill>
          <a:ln w="12700">
            <a:miter lim="400000"/>
          </a:ln>
        </p:spPr>
      </p:pic>
      <p:sp>
        <p:nvSpPr>
          <p:cNvPr id="7" name="Shape 249"/>
          <p:cNvSpPr/>
          <p:nvPr userDrawn="1"/>
        </p:nvSpPr>
        <p:spPr>
          <a:xfrm>
            <a:off x="0" y="-1"/>
            <a:ext cx="15544800" cy="7943789"/>
          </a:xfrm>
          <a:prstGeom prst="rect">
            <a:avLst/>
          </a:prstGeom>
          <a:solidFill>
            <a:srgbClr val="00A6A0">
              <a:alpha val="15000"/>
            </a:srgbClr>
          </a:solidFill>
          <a:ln w="12700">
            <a:miter lim="400000"/>
          </a:ln>
        </p:spPr>
        <p:txBody>
          <a:bodyPr lIns="32385" tIns="32385" rIns="32385" bIns="32385" anchor="ctr"/>
          <a:lstStyle/>
          <a:p>
            <a:pPr defTabSz="817721">
              <a:defRPr sz="5700">
                <a:latin typeface="Gill Sans"/>
                <a:ea typeface="Gill Sans"/>
                <a:cs typeface="Gill Sans"/>
                <a:sym typeface="Gill Sans"/>
              </a:defRPr>
            </a:pPr>
            <a:endParaRPr sz="3634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720956"/>
            <a:ext cx="11658600" cy="3660987"/>
          </a:xfrm>
          <a:prstGeom prst="rect">
            <a:avLst/>
          </a:prstGeom>
        </p:spPr>
        <p:txBody>
          <a:bodyPr anchor="b"/>
          <a:lstStyle>
            <a:lvl1pPr algn="ctr">
              <a:defRPr sz="76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43100" y="4923195"/>
            <a:ext cx="11658600" cy="2538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590">
                <a:solidFill>
                  <a:schemeClr val="bg1"/>
                </a:solidFill>
              </a:defRPr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hape 6"/>
          <p:cNvSpPr>
            <a:spLocks noGrp="1"/>
          </p:cNvSpPr>
          <p:nvPr>
            <p:ph type="sldNum" sz="quarter" idx="4"/>
          </p:nvPr>
        </p:nvSpPr>
        <p:spPr>
          <a:xfrm>
            <a:off x="14606446" y="10181060"/>
            <a:ext cx="134139" cy="13741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R="0" indent="0" defTabSz="526256">
              <a:defRPr sz="893" spc="-18">
                <a:solidFill>
                  <a:srgbClr val="6F6F6F"/>
                </a:solidFill>
                <a:latin typeface="HelvNeue Bold for IBM"/>
                <a:ea typeface="HelvNeue Bold for IBM"/>
                <a:cs typeface="HelvNeue Bold for IBM"/>
                <a:sym typeface="HelvNeue Bold for IBM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289F5B-EFA8-6240-9974-B815BC2F41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91" y="8826068"/>
            <a:ext cx="1342883" cy="1235186"/>
          </a:xfrm>
          <a:prstGeom prst="rect">
            <a:avLst/>
          </a:prstGeom>
        </p:spPr>
      </p:pic>
      <p:pic>
        <p:nvPicPr>
          <p:cNvPr id="11" name="Picture 10" descr="IBM Logo — Shadowed.png">
            <a:extLst>
              <a:ext uri="{FF2B5EF4-FFF2-40B4-BE49-F238E27FC236}">
                <a16:creationId xmlns:a16="http://schemas.microsoft.com/office/drawing/2014/main" id="{D5923200-73C2-5A45-8EC9-1B7FB9DC28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055" y="9372962"/>
            <a:ext cx="1896133" cy="688292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25000"/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846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360920"/>
            <a:ext cx="9326880" cy="868999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939589"/>
            <a:ext cx="9326880" cy="6309360"/>
          </a:xfrm>
        </p:spPr>
        <p:txBody>
          <a:bodyPr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8229919"/>
            <a:ext cx="9326880" cy="1234121"/>
          </a:xfrm>
        </p:spPr>
        <p:txBody>
          <a:bodyPr/>
          <a:lstStyle>
            <a:lvl1pPr marL="0" indent="0">
              <a:buNone/>
              <a:defRPr sz="2380"/>
            </a:lvl1pPr>
            <a:lvl2pPr marL="777240" indent="0">
              <a:buNone/>
              <a:defRPr sz="2040"/>
            </a:lvl2pPr>
            <a:lvl3pPr marL="1554480" indent="0">
              <a:buNone/>
              <a:defRPr sz="1700"/>
            </a:lvl3pPr>
            <a:lvl4pPr marL="2331720" indent="0">
              <a:buNone/>
              <a:defRPr sz="1530"/>
            </a:lvl4pPr>
            <a:lvl5pPr marL="3108960" indent="0">
              <a:buNone/>
              <a:defRPr sz="1530"/>
            </a:lvl5pPr>
            <a:lvl6pPr marL="3886200" indent="0">
              <a:buNone/>
              <a:defRPr sz="1530"/>
            </a:lvl6pPr>
            <a:lvl7pPr marL="4663440" indent="0">
              <a:buNone/>
              <a:defRPr sz="1530"/>
            </a:lvl7pPr>
            <a:lvl8pPr marL="5440680" indent="0">
              <a:buNone/>
              <a:defRPr sz="1530"/>
            </a:lvl8pPr>
            <a:lvl9pPr marL="6217920" indent="0">
              <a:buNone/>
              <a:defRPr sz="1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85881" y="937155"/>
            <a:ext cx="3675698" cy="8760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701" y="937155"/>
            <a:ext cx="10776108" cy="8760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692" y="937160"/>
            <a:ext cx="14710885" cy="10258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0692" y="2105500"/>
            <a:ext cx="7221855" cy="759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7931631" y="2105500"/>
            <a:ext cx="7224553" cy="759222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442604" y="1389910"/>
            <a:ext cx="146569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black">
          <a:xfrm>
            <a:off x="9882823" y="9938707"/>
            <a:ext cx="5192395" cy="39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6528" tIns="78265" rIns="156528" bIns="78265">
            <a:spAutoFit/>
          </a:bodyPr>
          <a:lstStyle/>
          <a:p>
            <a:pPr algn="r">
              <a:defRPr/>
            </a:pPr>
            <a:r>
              <a:rPr lang="en-US" sz="1530"/>
              <a:t>© 2014 IBM Corporation</a:t>
            </a:r>
          </a:p>
        </p:txBody>
      </p:sp>
      <p:pic>
        <p:nvPicPr>
          <p:cNvPr id="4" name="Picture 8" descr="blog_ibm_cloud_succes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34702"/>
            <a:ext cx="15544800" cy="499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1308521" y="520913"/>
            <a:ext cx="7373359" cy="75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b"/>
          <a:lstStyle>
            <a:lvl1pPr>
              <a:defRPr sz="1400"/>
            </a:lvl1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380" kern="0" dirty="0">
                <a:solidFill>
                  <a:srgbClr val="4B6BAF"/>
                </a:solidFill>
                <a:latin typeface="Calibri"/>
                <a:cs typeface="Calibri"/>
              </a:rPr>
              <a:t>IBM Watson Education — </a:t>
            </a:r>
            <a:r>
              <a:rPr lang="en-US" sz="2380" b="1" i="1" kern="0" dirty="0">
                <a:solidFill>
                  <a:srgbClr val="4B6BAF"/>
                </a:solidFill>
                <a:latin typeface="Calibri"/>
                <a:cs typeface="Calibri"/>
              </a:rPr>
              <a:t>Insight</a:t>
            </a:r>
            <a:endParaRPr lang="en-US" sz="2380" b="1" kern="0" dirty="0">
              <a:solidFill>
                <a:srgbClr val="4B6BAF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Education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4" y="514275"/>
            <a:ext cx="718990" cy="761230"/>
          </a:xfrm>
          <a:prstGeom prst="rect">
            <a:avLst/>
          </a:prstGeom>
          <a:effectLst>
            <a:outerShdw blurRad="50800" dist="38100" dir="2700000" algn="tl" rotWithShape="0">
              <a:srgbClr val="800000">
                <a:alpha val="99000"/>
              </a:srgbClr>
            </a:outerShdw>
          </a:effectLst>
        </p:spPr>
      </p:pic>
      <p:pic>
        <p:nvPicPr>
          <p:cNvPr id="9" name="Picture 8" descr="IBM Logo — Shadowed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180" y="770756"/>
            <a:ext cx="1390501" cy="504749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25000"/>
                <a:alpha val="43000"/>
              </a:scheme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0051BA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25"/>
              </a:spcBef>
              <a:defRPr b="0" i="0"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757252"/>
            <a:ext cx="13213080" cy="2088516"/>
          </a:xfrm>
        </p:spPr>
        <p:txBody>
          <a:bodyPr/>
          <a:lstStyle>
            <a:lvl1pPr algn="l">
              <a:defRPr sz="6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456960"/>
            <a:ext cx="13213080" cy="2300287"/>
          </a:xfrm>
        </p:spPr>
        <p:txBody>
          <a:bodyPr anchor="b"/>
          <a:lstStyle>
            <a:lvl1pPr marL="0" indent="0">
              <a:buNone/>
              <a:defRPr sz="3400"/>
            </a:lvl1pPr>
            <a:lvl2pPr marL="777240" indent="0">
              <a:buNone/>
              <a:defRPr sz="3060"/>
            </a:lvl2pPr>
            <a:lvl3pPr marL="1554480" indent="0">
              <a:buNone/>
              <a:defRPr sz="2720"/>
            </a:lvl3pPr>
            <a:lvl4pPr marL="2331720" indent="0">
              <a:buNone/>
              <a:defRPr sz="2380"/>
            </a:lvl4pPr>
            <a:lvl5pPr marL="3108960" indent="0">
              <a:buNone/>
              <a:defRPr sz="2380"/>
            </a:lvl5pPr>
            <a:lvl6pPr marL="3886200" indent="0">
              <a:buNone/>
              <a:defRPr sz="2380"/>
            </a:lvl6pPr>
            <a:lvl7pPr marL="4663440" indent="0">
              <a:buNone/>
              <a:defRPr sz="2380"/>
            </a:lvl7pPr>
            <a:lvl8pPr marL="5440680" indent="0">
              <a:buNone/>
              <a:defRPr sz="2380"/>
            </a:lvl8pPr>
            <a:lvl9pPr marL="6217920" indent="0">
              <a:buNone/>
              <a:defRPr sz="2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692" y="2137156"/>
            <a:ext cx="7221855" cy="7560564"/>
          </a:xfrm>
        </p:spPr>
        <p:txBody>
          <a:bodyPr/>
          <a:lstStyle>
            <a:lvl1pPr>
              <a:defRPr sz="3060">
                <a:latin typeface="Calibri"/>
                <a:cs typeface="Calibri"/>
              </a:defRPr>
            </a:lvl1pPr>
            <a:lvl2pPr>
              <a:defRPr sz="2720">
                <a:latin typeface="Calibri"/>
                <a:cs typeface="Calibri"/>
              </a:defRPr>
            </a:lvl2pPr>
            <a:lvl3pPr>
              <a:defRPr sz="2380">
                <a:latin typeface="Calibri"/>
                <a:cs typeface="Calibri"/>
              </a:defRPr>
            </a:lvl3pPr>
            <a:lvl4pPr>
              <a:defRPr sz="2040">
                <a:latin typeface="Calibri"/>
                <a:cs typeface="Calibri"/>
              </a:defRPr>
            </a:lvl4pPr>
            <a:lvl5pPr>
              <a:defRPr sz="2040">
                <a:latin typeface="Calibri"/>
                <a:cs typeface="Calibri"/>
              </a:defRPr>
            </a:lvl5pPr>
            <a:lvl6pPr>
              <a:defRPr sz="3060"/>
            </a:lvl6pPr>
            <a:lvl7pPr>
              <a:defRPr sz="3060"/>
            </a:lvl7pPr>
            <a:lvl8pPr>
              <a:defRPr sz="3060"/>
            </a:lvl8pPr>
            <a:lvl9pPr>
              <a:defRPr sz="3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1631" y="2137156"/>
            <a:ext cx="7224553" cy="7560564"/>
          </a:xfrm>
        </p:spPr>
        <p:txBody>
          <a:bodyPr/>
          <a:lstStyle>
            <a:lvl1pPr>
              <a:defRPr sz="3060">
                <a:latin typeface="Calibri"/>
                <a:cs typeface="Calibri"/>
              </a:defRPr>
            </a:lvl1pPr>
            <a:lvl2pPr>
              <a:defRPr sz="2720">
                <a:latin typeface="Calibri"/>
                <a:cs typeface="Calibri"/>
              </a:defRPr>
            </a:lvl2pPr>
            <a:lvl3pPr>
              <a:defRPr sz="2380">
                <a:latin typeface="Calibri"/>
                <a:cs typeface="Calibri"/>
              </a:defRPr>
            </a:lvl3pPr>
            <a:lvl4pPr>
              <a:defRPr sz="2040">
                <a:latin typeface="Calibri"/>
                <a:cs typeface="Calibri"/>
              </a:defRPr>
            </a:lvl4pPr>
            <a:lvl5pPr>
              <a:defRPr sz="2040">
                <a:latin typeface="Calibri"/>
                <a:cs typeface="Calibri"/>
              </a:defRPr>
            </a:lvl5pPr>
            <a:lvl6pPr>
              <a:defRPr sz="3060"/>
            </a:lvl6pPr>
            <a:lvl7pPr>
              <a:defRPr sz="3060"/>
            </a:lvl7pPr>
            <a:lvl8pPr>
              <a:defRPr sz="3060"/>
            </a:lvl8pPr>
            <a:lvl9pPr>
              <a:defRPr sz="3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21112"/>
            <a:ext cx="13990320" cy="17526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53845"/>
            <a:ext cx="6868320" cy="980968"/>
          </a:xfrm>
        </p:spPr>
        <p:txBody>
          <a:bodyPr anchor="b"/>
          <a:lstStyle>
            <a:lvl1pPr marL="0" indent="0">
              <a:buNone/>
              <a:defRPr sz="4080" b="1">
                <a:latin typeface="Calibri"/>
                <a:cs typeface="Calibri"/>
              </a:defRPr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334808"/>
            <a:ext cx="6868320" cy="6058642"/>
          </a:xfrm>
        </p:spPr>
        <p:txBody>
          <a:bodyPr/>
          <a:lstStyle>
            <a:lvl1pPr>
              <a:defRPr sz="4080">
                <a:latin typeface="Calibri"/>
                <a:cs typeface="Calibri"/>
              </a:defRPr>
            </a:lvl1pPr>
            <a:lvl2pPr>
              <a:defRPr sz="3400">
                <a:latin typeface="Calibri"/>
                <a:cs typeface="Calibri"/>
              </a:defRPr>
            </a:lvl2pPr>
            <a:lvl3pPr>
              <a:defRPr sz="3060">
                <a:latin typeface="Calibri"/>
                <a:cs typeface="Calibri"/>
              </a:defRPr>
            </a:lvl3pPr>
            <a:lvl4pPr>
              <a:defRPr sz="2720">
                <a:latin typeface="Calibri"/>
                <a:cs typeface="Calibri"/>
              </a:defRPr>
            </a:lvl4pPr>
            <a:lvl5pPr>
              <a:defRPr sz="2720">
                <a:latin typeface="Calibri"/>
                <a:cs typeface="Calibri"/>
              </a:defRPr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52" y="2353845"/>
            <a:ext cx="6871018" cy="980968"/>
          </a:xfrm>
        </p:spPr>
        <p:txBody>
          <a:bodyPr anchor="b"/>
          <a:lstStyle>
            <a:lvl1pPr marL="0" indent="0">
              <a:buNone/>
              <a:defRPr sz="4080" b="1">
                <a:latin typeface="Calibri"/>
                <a:cs typeface="Calibri"/>
              </a:defRPr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52" y="3334808"/>
            <a:ext cx="6871018" cy="6058642"/>
          </a:xfrm>
        </p:spPr>
        <p:txBody>
          <a:bodyPr/>
          <a:lstStyle>
            <a:lvl1pPr>
              <a:defRPr sz="4080">
                <a:latin typeface="Calibri"/>
                <a:cs typeface="Calibri"/>
              </a:defRPr>
            </a:lvl1pPr>
            <a:lvl2pPr>
              <a:defRPr sz="3400">
                <a:latin typeface="Calibri"/>
                <a:cs typeface="Calibri"/>
              </a:defRPr>
            </a:lvl2pPr>
            <a:lvl3pPr>
              <a:defRPr sz="3060">
                <a:latin typeface="Calibri"/>
                <a:cs typeface="Calibri"/>
              </a:defRPr>
            </a:lvl3pPr>
            <a:lvl4pPr>
              <a:defRPr sz="2720">
                <a:latin typeface="Calibri"/>
                <a:cs typeface="Calibri"/>
              </a:defRPr>
            </a:lvl4pPr>
            <a:lvl5pPr>
              <a:defRPr sz="2720">
                <a:latin typeface="Calibri"/>
                <a:cs typeface="Calibri"/>
              </a:defRPr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Calibri"/>
                <a:cs typeface="Calibri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ea typeface="MS PGothic" panose="020B0600070205080204" pitchFamily="34" charset="-128"/>
              </a:rPr>
              <a:t>FOR INTERNAL TEAM USE ONLY  </a:t>
            </a:r>
            <a:endParaRPr lang="en-US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9" y="418680"/>
            <a:ext cx="5114132" cy="178181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18677"/>
            <a:ext cx="8689975" cy="8974773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9" y="2200492"/>
            <a:ext cx="5114132" cy="7192963"/>
          </a:xfrm>
        </p:spPr>
        <p:txBody>
          <a:bodyPr/>
          <a:lstStyle>
            <a:lvl1pPr marL="0" indent="0">
              <a:buNone/>
              <a:defRPr sz="2380"/>
            </a:lvl1pPr>
            <a:lvl2pPr marL="777240" indent="0">
              <a:buNone/>
              <a:defRPr sz="2040"/>
            </a:lvl2pPr>
            <a:lvl3pPr marL="1554480" indent="0">
              <a:buNone/>
              <a:defRPr sz="1700"/>
            </a:lvl3pPr>
            <a:lvl4pPr marL="2331720" indent="0">
              <a:buNone/>
              <a:defRPr sz="1530"/>
            </a:lvl4pPr>
            <a:lvl5pPr marL="3108960" indent="0">
              <a:buNone/>
              <a:defRPr sz="1530"/>
            </a:lvl5pPr>
            <a:lvl6pPr marL="3886200" indent="0">
              <a:buNone/>
              <a:defRPr sz="1530"/>
            </a:lvl6pPr>
            <a:lvl7pPr marL="4663440" indent="0">
              <a:buNone/>
              <a:defRPr sz="1530"/>
            </a:lvl7pPr>
            <a:lvl8pPr marL="5440680" indent="0">
              <a:buNone/>
              <a:defRPr sz="1530"/>
            </a:lvl8pPr>
            <a:lvl9pPr marL="6217920" indent="0">
              <a:buNone/>
              <a:defRPr sz="1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620" y="937155"/>
            <a:ext cx="14767560" cy="115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620" y="2184655"/>
            <a:ext cx="14767560" cy="751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442604" y="842221"/>
            <a:ext cx="14654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10058242" y="10108947"/>
            <a:ext cx="5192395" cy="39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6528" tIns="78265" rIns="156528" bIns="78265">
            <a:spAutoFit/>
          </a:bodyPr>
          <a:lstStyle/>
          <a:p>
            <a:pPr algn="r">
              <a:defRPr/>
            </a:pPr>
            <a:r>
              <a:rPr lang="en-US" sz="1530" dirty="0">
                <a:effectLst>
                  <a:outerShdw blurRad="50800" dist="50800" dir="5400000" algn="ctr" rotWithShape="0">
                    <a:schemeClr val="accent1">
                      <a:lumMod val="75000"/>
                    </a:schemeClr>
                  </a:outerShdw>
                </a:effectLst>
                <a:latin typeface="Avenir Book" charset="0"/>
                <a:ea typeface="Avenir Book" charset="0"/>
                <a:cs typeface="Avenir Book" charset="0"/>
              </a:rPr>
              <a:t>© 2019 IBM Corporation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91465" y="10069997"/>
            <a:ext cx="939165" cy="37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C26A3523-2DB4-4335-99B0-4EBE9D26D63A}" type="slidenum">
              <a:rPr lang="en-US" sz="1700">
                <a:latin typeface="Avenir Book" charset="0"/>
                <a:ea typeface="Avenir Book" charset="0"/>
                <a:cs typeface="Avenir Book" charset="0"/>
              </a:rPr>
              <a:pPr>
                <a:defRPr/>
              </a:pPr>
              <a:t>‹#›</a:t>
            </a:fld>
            <a:endParaRPr lang="en-US" sz="17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1308521" y="94937"/>
            <a:ext cx="8484703" cy="75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b"/>
          <a:lstStyle>
            <a:lvl1pPr>
              <a:defRPr sz="1400"/>
            </a:lvl1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380" kern="0" dirty="0">
                <a:solidFill>
                  <a:srgbClr val="4B6BAF"/>
                </a:solidFill>
                <a:latin typeface="Avenir Book" charset="0"/>
                <a:ea typeface="Avenir Book" charset="0"/>
                <a:cs typeface="Avenir Book" charset="0"/>
              </a:rPr>
              <a:t>IBM Watson Education — </a:t>
            </a:r>
            <a:r>
              <a:rPr lang="en-US" sz="2380" b="1" i="1" kern="0" dirty="0">
                <a:solidFill>
                  <a:srgbClr val="4B6BAF"/>
                </a:solidFill>
                <a:latin typeface="Avenir Book" charset="0"/>
                <a:ea typeface="Avenir Book" charset="0"/>
                <a:cs typeface="Avenir Book" charset="0"/>
              </a:rPr>
              <a:t>Mastery</a:t>
            </a:r>
            <a:endParaRPr lang="en-US" sz="2380" b="1" i="0" kern="0" dirty="0">
              <a:solidFill>
                <a:srgbClr val="4B6BA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331656" y="10084209"/>
            <a:ext cx="888148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5544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40" b="1" i="1" dirty="0">
                <a:solidFill>
                  <a:srgbClr val="4B6BAF"/>
                </a:solidFill>
                <a:latin typeface="Avenir Book" charset="0"/>
                <a:ea typeface="Avenir Book" charset="0"/>
                <a:cs typeface="Avenir Book" charset="0"/>
              </a:rPr>
              <a:t>IBM-Confidential</a:t>
            </a:r>
            <a:endParaRPr lang="en-US" sz="2040" b="1" dirty="0">
              <a:solidFill>
                <a:srgbClr val="4B6BA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924" y="203997"/>
            <a:ext cx="1622257" cy="588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6" y="87467"/>
            <a:ext cx="748294" cy="7546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59" r:id="rId9"/>
    <p:sldLayoutId id="2147483658" r:id="rId10"/>
    <p:sldLayoutId id="2147483657" r:id="rId11"/>
    <p:sldLayoutId id="2147483656" r:id="rId12"/>
    <p:sldLayoutId id="214748365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40" b="0" i="0">
          <a:solidFill>
            <a:srgbClr val="4B6BAF"/>
          </a:solidFill>
          <a:effectLst>
            <a:outerShdw blurRad="50800" dist="38100" dir="2700000" algn="tl" rotWithShape="0">
              <a:schemeClr val="accent1">
                <a:lumMod val="50000"/>
                <a:alpha val="43000"/>
              </a:schemeClr>
            </a:outerShdw>
          </a:effectLst>
          <a:latin typeface="Avenir Medium" panose="02000503020000020003" pitchFamily="2" charset="0"/>
          <a:ea typeface="Avenir Medium" panose="02000503020000020003" pitchFamily="2" charset="0"/>
          <a:cs typeface="Avenir Medium" panose="02000503020000020003" pitchFamily="2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5pPr>
      <a:lvl6pPr marL="77724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6pPr>
      <a:lvl7pPr marL="155448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7pPr>
      <a:lvl8pPr marL="233172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8pPr>
      <a:lvl9pPr marL="310896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9pPr>
    </p:titleStyle>
    <p:bodyStyle>
      <a:lvl1pPr marL="155448" indent="-23317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380">
          <a:solidFill>
            <a:srgbClr val="000000"/>
          </a:solidFill>
          <a:latin typeface="Avenir Book" charset="0"/>
          <a:ea typeface="Avenir Book" charset="0"/>
          <a:cs typeface="Avenir Book" charset="0"/>
        </a:defRPr>
      </a:lvl1pPr>
      <a:lvl2pPr marL="466344" indent="-23317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Lucida Grande"/>
        <a:buChar char="□"/>
        <a:defRPr sz="204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699516" indent="-233172" algn="l" rtl="0" eaLnBrk="0" fontAlgn="base" hangingPunct="0">
        <a:spcBef>
          <a:spcPct val="20000"/>
        </a:spcBef>
        <a:spcAft>
          <a:spcPct val="0"/>
        </a:spcAft>
        <a:buClr>
          <a:srgbClr val="4B6BAF"/>
        </a:buClr>
        <a:buSzPct val="75000"/>
        <a:buFont typeface="Lucida Grande"/>
        <a:buChar char="◇"/>
        <a:defRPr sz="204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932688" indent="-23317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Lucida Grande"/>
        <a:buChar char="◦"/>
        <a:defRPr sz="2040" baseline="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922747" indent="-1349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40">
          <a:solidFill>
            <a:schemeClr val="tx1"/>
          </a:solidFill>
          <a:latin typeface="+mn-lt"/>
        </a:defRPr>
      </a:lvl5pPr>
      <a:lvl6pPr marL="369998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6pPr>
      <a:lvl7pPr marL="447722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7pPr>
      <a:lvl8pPr marL="525446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8pPr>
      <a:lvl9pPr marL="603170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bm.biz/PorterCurriculumAlignmen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98E9-E815-2F4F-BF8C-A495FE51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— Continuous measurement and diagnosis at a curriculum level.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FFEA-95E9-CC49-86A6-1226EA21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9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C555-E6C4-EE4E-B03B-37EA4B40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937155"/>
            <a:ext cx="14767560" cy="1152508"/>
          </a:xfrm>
        </p:spPr>
        <p:txBody>
          <a:bodyPr/>
          <a:lstStyle/>
          <a:p>
            <a:r>
              <a:rPr lang="en-US" sz="3200" dirty="0">
                <a:solidFill>
                  <a:srgbClr val="0051BA"/>
                </a:solidFill>
              </a:rPr>
              <a:t>A </a:t>
            </a:r>
            <a:r>
              <a:rPr lang="en-US" sz="3200" i="1" dirty="0">
                <a:solidFill>
                  <a:srgbClr val="0051BA"/>
                </a:solidFill>
              </a:rPr>
              <a:t>Well-Aligned Curriculum</a:t>
            </a:r>
            <a:r>
              <a:rPr lang="en-US" sz="3200" dirty="0">
                <a:solidFill>
                  <a:srgbClr val="0051BA"/>
                </a:solidFill>
              </a:rPr>
              <a:t> is one prerequisite to maximizing each student’s Opportunity to Learn (OTL).</a:t>
            </a:r>
          </a:p>
        </p:txBody>
      </p:sp>
      <p:pic>
        <p:nvPicPr>
          <p:cNvPr id="16" name="Picture 1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39E2FAA-8BFF-F542-978D-0E8EB19BE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" y="1945745"/>
            <a:ext cx="14767560" cy="7823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EF93AD-8753-574C-A02B-4F9D2126733A}"/>
              </a:ext>
            </a:extLst>
          </p:cNvPr>
          <p:cNvSpPr txBox="1"/>
          <p:nvPr/>
        </p:nvSpPr>
        <p:spPr>
          <a:xfrm>
            <a:off x="6899907" y="9673530"/>
            <a:ext cx="8256272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venir Light" panose="020B0402020203020204" pitchFamily="34" charset="77"/>
              </a:rPr>
              <a:t>A. C. Porter and J. L. Smithson, “Defining, developing, and using curriculum indicators,” Report RR-048, Consortium for Policy Research in Education, University of Pennsylvania, December 2001, </a:t>
            </a:r>
            <a:r>
              <a:rPr lang="en-US" sz="1000" dirty="0">
                <a:latin typeface="Avenir Light" panose="020B0402020203020204" pitchFamily="34" charset="77"/>
                <a:hlinkClick r:id="rId3"/>
              </a:rPr>
              <a:t>http://</a:t>
            </a:r>
            <a:r>
              <a:rPr lang="en-US" sz="1000" dirty="0" err="1">
                <a:latin typeface="Avenir Light" panose="020B0402020203020204" pitchFamily="34" charset="77"/>
                <a:hlinkClick r:id="rId3"/>
              </a:rPr>
              <a:t>ibm.biz</a:t>
            </a:r>
            <a:r>
              <a:rPr lang="en-US" sz="1000" dirty="0">
                <a:latin typeface="Avenir Light" panose="020B0402020203020204" pitchFamily="34" charset="77"/>
                <a:hlinkClick r:id="rId3"/>
              </a:rPr>
              <a:t>/</a:t>
            </a:r>
            <a:r>
              <a:rPr lang="en-US" sz="1000" dirty="0" err="1">
                <a:latin typeface="Avenir Light" panose="020B0402020203020204" pitchFamily="34" charset="77"/>
                <a:hlinkClick r:id="rId3"/>
              </a:rPr>
              <a:t>PorterCurriculumAlignment</a:t>
            </a:r>
            <a:r>
              <a:rPr lang="en-US" sz="1000" dirty="0">
                <a:latin typeface="Avenir Light" panose="020B0402020203020204" pitchFamily="34" charset="7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927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4E8A-E008-984C-BF31-BA57D652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Employing uncertain, imprecise measurements to construct a belief about a not-directly-observable cognitive state represents the central challenge of Diagnostic Cognitive Modeling.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965EED85-86BF-CC42-B7C2-3FFDFB975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06" y="1641360"/>
            <a:ext cx="11142389" cy="8482353"/>
          </a:xfrm>
        </p:spPr>
      </p:pic>
    </p:spTree>
    <p:extLst>
      <p:ext uri="{BB962C8B-B14F-4D97-AF65-F5344CB8AC3E}">
        <p14:creationId xmlns:p14="http://schemas.microsoft.com/office/powerpoint/2010/main" val="108061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660F-25F5-2C40-975E-44488E90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DBDFCB4-4ED1-8F49-8FD2-80FAAD199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05" y="2089662"/>
            <a:ext cx="13607991" cy="8425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C28369-D42C-F145-B279-887CB947CE88}"/>
              </a:ext>
            </a:extLst>
          </p:cNvPr>
          <p:cNvSpPr txBox="1"/>
          <p:nvPr/>
        </p:nvSpPr>
        <p:spPr>
          <a:xfrm>
            <a:off x="3134209" y="2715028"/>
            <a:ext cx="782138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8E9FBC">
                    <a:alpha val="52000"/>
                  </a:srgbClr>
                </a:solidFill>
                <a:latin typeface="Avenir Heavy" panose="02000503020000020003" pitchFamily="2" charset="0"/>
              </a:rPr>
              <a:t>Revise to incorporate run-time SWCIs as system actors.</a:t>
            </a:r>
          </a:p>
        </p:txBody>
      </p:sp>
    </p:spTree>
    <p:extLst>
      <p:ext uri="{BB962C8B-B14F-4D97-AF65-F5344CB8AC3E}">
        <p14:creationId xmlns:p14="http://schemas.microsoft.com/office/powerpoint/2010/main" val="398500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chine&#10;&#10;Description automatically generated">
            <a:extLst>
              <a:ext uri="{FF2B5EF4-FFF2-40B4-BE49-F238E27FC236}">
                <a16:creationId xmlns:a16="http://schemas.microsoft.com/office/drawing/2014/main" id="{C2F0918D-3E33-5F41-82AA-B94C0C74A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11" y="937155"/>
            <a:ext cx="10165669" cy="9512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749A26-FB65-0045-A23D-BB03BF9A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937155"/>
            <a:ext cx="2011680" cy="115250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5A52B-EC4C-1045-8508-3908FC9B4802}"/>
              </a:ext>
            </a:extLst>
          </p:cNvPr>
          <p:cNvSpPr txBox="1"/>
          <p:nvPr/>
        </p:nvSpPr>
        <p:spPr>
          <a:xfrm>
            <a:off x="9484209" y="1445028"/>
            <a:ext cx="52139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8E9FBC">
                    <a:alpha val="52000"/>
                  </a:srgbClr>
                </a:solidFill>
                <a:latin typeface="Avenir Heavy" panose="02000503020000020003" pitchFamily="2" charset="0"/>
              </a:rPr>
              <a:t>DCM CI.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3F847-E22F-8746-A7A9-00D0C11806AD}"/>
              </a:ext>
            </a:extLst>
          </p:cNvPr>
          <p:cNvSpPr txBox="1"/>
          <p:nvPr/>
        </p:nvSpPr>
        <p:spPr>
          <a:xfrm>
            <a:off x="5164667" y="1445028"/>
            <a:ext cx="4319542" cy="381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err="1">
                <a:solidFill>
                  <a:srgbClr val="8E9FBC">
                    <a:alpha val="52000"/>
                  </a:srgbClr>
                </a:solidFill>
                <a:latin typeface="Avenir Heavy" panose="02000503020000020003" pitchFamily="2" charset="0"/>
              </a:rPr>
              <a:t>Presen-tation</a:t>
            </a:r>
            <a:r>
              <a:rPr lang="en-US" sz="8000" b="1" dirty="0">
                <a:solidFill>
                  <a:srgbClr val="8E9FBC">
                    <a:alpha val="52000"/>
                  </a:srgbClr>
                </a:solidFill>
                <a:latin typeface="Avenir Heavy" panose="02000503020000020003" pitchFamily="2" charset="0"/>
              </a:rPr>
              <a:t> CI.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2929D-1CD4-FF4B-8AAB-6CB072D0F7C6}"/>
              </a:ext>
            </a:extLst>
          </p:cNvPr>
          <p:cNvSpPr txBox="1"/>
          <p:nvPr/>
        </p:nvSpPr>
        <p:spPr>
          <a:xfrm>
            <a:off x="5435600" y="5693280"/>
            <a:ext cx="9533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8E9FBC">
                    <a:alpha val="52000"/>
                  </a:srgbClr>
                </a:solidFill>
                <a:latin typeface="Avenir Heavy" panose="02000503020000020003" pitchFamily="2" charset="0"/>
              </a:rPr>
              <a:t>DCM-Session Data-Handling CI.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B65D9-311C-834B-910F-E36087245F62}"/>
              </a:ext>
            </a:extLst>
          </p:cNvPr>
          <p:cNvSpPr txBox="1"/>
          <p:nvPr/>
        </p:nvSpPr>
        <p:spPr>
          <a:xfrm>
            <a:off x="5306612" y="7572880"/>
            <a:ext cx="9533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8E9FBC">
                    <a:alpha val="52000"/>
                  </a:srgbClr>
                </a:solidFill>
                <a:latin typeface="Avenir Heavy" panose="02000503020000020003" pitchFamily="2" charset="0"/>
              </a:rPr>
              <a:t>Micro-Service API CI</a:t>
            </a:r>
          </a:p>
        </p:txBody>
      </p:sp>
    </p:spTree>
    <p:extLst>
      <p:ext uri="{BB962C8B-B14F-4D97-AF65-F5344CB8AC3E}">
        <p14:creationId xmlns:p14="http://schemas.microsoft.com/office/powerpoint/2010/main" val="127789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8783-EC66-704C-9B60-87A4AE37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Configuration-Item Approach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B5C1C9-A3A4-CB41-9CA3-E647CE508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618774"/>
              </p:ext>
            </p:extLst>
          </p:nvPr>
        </p:nvGraphicFramePr>
        <p:xfrm>
          <a:off x="388938" y="2184400"/>
          <a:ext cx="14766924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rgbClr val="4C4946">
                      <a:alpha val="40000"/>
                    </a:srgbClr>
                  </a:outerShdw>
                </a:effectLst>
                <a:tableStyleId>{5C22544A-7EE6-4342-B048-85BDC9FD1C3A}</a:tableStyleId>
              </a:tblPr>
              <a:tblGrid>
                <a:gridCol w="3691731">
                  <a:extLst>
                    <a:ext uri="{9D8B030D-6E8A-4147-A177-3AD203B41FA5}">
                      <a16:colId xmlns:a16="http://schemas.microsoft.com/office/drawing/2014/main" val="4205118458"/>
                    </a:ext>
                  </a:extLst>
                </a:gridCol>
                <a:gridCol w="3691731">
                  <a:extLst>
                    <a:ext uri="{9D8B030D-6E8A-4147-A177-3AD203B41FA5}">
                      <a16:colId xmlns:a16="http://schemas.microsoft.com/office/drawing/2014/main" val="2632350637"/>
                    </a:ext>
                  </a:extLst>
                </a:gridCol>
                <a:gridCol w="3691731">
                  <a:extLst>
                    <a:ext uri="{9D8B030D-6E8A-4147-A177-3AD203B41FA5}">
                      <a16:colId xmlns:a16="http://schemas.microsoft.com/office/drawing/2014/main" val="2234957263"/>
                    </a:ext>
                  </a:extLst>
                </a:gridCol>
                <a:gridCol w="3691731">
                  <a:extLst>
                    <a:ext uri="{9D8B030D-6E8A-4147-A177-3AD203B41FA5}">
                      <a16:colId xmlns:a16="http://schemas.microsoft.com/office/drawing/2014/main" val="2966225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Configure Item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High-Level Functional Summary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Candidate Realization Approaches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Key Decisions, Issues, Risks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85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venir Light" panose="020B0402020203020204" pitchFamily="34" charset="77"/>
                        </a:rPr>
                        <a:t>Presentation/Output API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82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venir Light" panose="020B0402020203020204" pitchFamily="34" charset="77"/>
                        </a:rPr>
                        <a:t>Diagnostic Cognitive Model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21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venir Light" panose="020B0402020203020204" pitchFamily="34" charset="77"/>
                        </a:rPr>
                        <a:t>Session-Data Handling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06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venir Light" panose="020B0402020203020204" pitchFamily="34" charset="77"/>
                        </a:rPr>
                        <a:t>Micro-Service API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55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88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D5D8-E7D8-8842-9AA2-1E076784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Mastery DCM algorithm translates the evidentiary state into a belief of a student’s learned state of proficiency 𝒜</a:t>
            </a:r>
            <a:r>
              <a:rPr lang="en-US" sz="2800" baseline="-25000" dirty="0"/>
              <a:t>mastery</a:t>
            </a:r>
            <a:r>
              <a:rPr lang="en-US" dirty="0"/>
              <a:t>: </a:t>
            </a:r>
            <a:r>
              <a:rPr lang="en-US" dirty="0" err="1"/>
              <a:t>ℰ</a:t>
            </a:r>
            <a:r>
              <a:rPr lang="en-US" baseline="-25000" dirty="0"/>
              <a:t>𝑠</a:t>
            </a:r>
            <a:r>
              <a:rPr lang="en-US" dirty="0"/>
              <a:t> ↦ 𝒫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66A382-00DD-1C48-8EA5-CA3B2BD85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" y="2089663"/>
            <a:ext cx="14791631" cy="718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1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A859-EBB2-204F-A51E-DA920A1A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DCM Realization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D890A3-7CE4-334A-B5CC-962DD5477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272497"/>
              </p:ext>
            </p:extLst>
          </p:nvPr>
        </p:nvGraphicFramePr>
        <p:xfrm>
          <a:off x="388938" y="2184400"/>
          <a:ext cx="147669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731">
                  <a:extLst>
                    <a:ext uri="{9D8B030D-6E8A-4147-A177-3AD203B41FA5}">
                      <a16:colId xmlns:a16="http://schemas.microsoft.com/office/drawing/2014/main" val="760157338"/>
                    </a:ext>
                  </a:extLst>
                </a:gridCol>
                <a:gridCol w="3691731">
                  <a:extLst>
                    <a:ext uri="{9D8B030D-6E8A-4147-A177-3AD203B41FA5}">
                      <a16:colId xmlns:a16="http://schemas.microsoft.com/office/drawing/2014/main" val="1659810353"/>
                    </a:ext>
                  </a:extLst>
                </a:gridCol>
                <a:gridCol w="3691731">
                  <a:extLst>
                    <a:ext uri="{9D8B030D-6E8A-4147-A177-3AD203B41FA5}">
                      <a16:colId xmlns:a16="http://schemas.microsoft.com/office/drawing/2014/main" val="4291943231"/>
                    </a:ext>
                  </a:extLst>
                </a:gridCol>
                <a:gridCol w="3691731">
                  <a:extLst>
                    <a:ext uri="{9D8B030D-6E8A-4147-A177-3AD203B41FA5}">
                      <a16:colId xmlns:a16="http://schemas.microsoft.com/office/drawing/2014/main" val="91286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Feature</a:t>
                      </a:r>
                    </a:p>
                  </a:txBody>
                  <a:tcPr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Approach</a:t>
                      </a:r>
                    </a:p>
                  </a:txBody>
                  <a:tcPr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>
                    <a:solidFill>
                      <a:srgbClr val="0051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29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venir Light" panose="020B0402020203020204" pitchFamily="34" charset="77"/>
                        </a:rPr>
                        <a:t>Course-graph decomposition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8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venir Light" panose="020B0402020203020204" pitchFamily="34" charset="77"/>
                        </a:rPr>
                        <a:t>Exact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02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venir Light" panose="020B0402020203020204" pitchFamily="34" charset="77"/>
                        </a:rPr>
                        <a:t>Approximate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3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venir Light" panose="020B0402020203020204" pitchFamily="34" charset="77"/>
                        </a:rPr>
                        <a:t>“Soft-separation” exact inference 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venir Light" panose="020B0402020203020204" pitchFamily="34" charset="77"/>
                        </a:rPr>
                        <a:t>“Soft-separation” exact inference v2.0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8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venir Light" panose="020B0402020203020204" pitchFamily="34" charset="77"/>
                        </a:rPr>
                        <a:t>Streams </a:t>
                      </a:r>
                      <a:r>
                        <a:rPr lang="en-US" sz="1400" b="0" i="0">
                          <a:latin typeface="Avenir Light" panose="020B0402020203020204" pitchFamily="34" charset="77"/>
                        </a:rPr>
                        <a:t>and processes</a:t>
                      </a:r>
                      <a:endParaRPr lang="en-US" sz="1400" b="0" i="0" dirty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52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064094"/>
      </p:ext>
    </p:extLst>
  </p:cSld>
  <p:clrMapOvr>
    <a:masterClrMapping/>
  </p:clrMapOvr>
</p:sld>
</file>

<file path=ppt/theme/theme1.xml><?xml version="1.0" encoding="utf-8"?>
<a:theme xmlns:a="http://schemas.openxmlformats.org/drawingml/2006/main" name="654-02_Smarter_Marketing_PPT_template_white_R1">
  <a:themeElements>
    <a:clrScheme name="EIS_PPT_template_white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8CC63F"/>
      </a:accent2>
      <a:accent3>
        <a:srgbClr val="FFFFFF"/>
      </a:accent3>
      <a:accent4>
        <a:srgbClr val="000000"/>
      </a:accent4>
      <a:accent5>
        <a:srgbClr val="C1E5F9"/>
      </a:accent5>
      <a:accent6>
        <a:srgbClr val="7EB338"/>
      </a:accent6>
      <a:hlink>
        <a:srgbClr val="F04E37"/>
      </a:hlink>
      <a:folHlink>
        <a:srgbClr val="F19027"/>
      </a:folHlink>
    </a:clrScheme>
    <a:fontScheme name="EIS_PPT_template_white_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IS_PPT_template_white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8CC63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7EB338"/>
        </a:accent6>
        <a:hlink>
          <a:srgbClr val="F04E37"/>
        </a:hlink>
        <a:folHlink>
          <a:srgbClr val="F1902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83716</TotalTime>
  <Words>197</Words>
  <Application>Microsoft Macintosh PowerPoint</Application>
  <PresentationFormat>Custom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Avenir Book</vt:lpstr>
      <vt:lpstr>Avenir Heavy</vt:lpstr>
      <vt:lpstr>Avenir Light</vt:lpstr>
      <vt:lpstr>Avenir Medium</vt:lpstr>
      <vt:lpstr>Calibri</vt:lpstr>
      <vt:lpstr>Georgia</vt:lpstr>
      <vt:lpstr>Gill Sans</vt:lpstr>
      <vt:lpstr>HelvNeue Bold for IBM</vt:lpstr>
      <vt:lpstr>Lucida Grande</vt:lpstr>
      <vt:lpstr>WingDings</vt:lpstr>
      <vt:lpstr>WingDings</vt:lpstr>
      <vt:lpstr>654-02_Smarter_Marketing_PPT_template_white_R1</vt:lpstr>
      <vt:lpstr>Value Proposition — Continuous measurement and diagnosis at a curriculum level.</vt:lpstr>
      <vt:lpstr>A Well-Aligned Curriculum is one prerequisite to maximizing each student’s Opportunity to Learn (OTL).</vt:lpstr>
      <vt:lpstr>Employing uncertain, imprecise measurements to construct a belief about a not-directly-observable cognitive state represents the central challenge of Diagnostic Cognitive Modeling.</vt:lpstr>
      <vt:lpstr>PowerPoint Presentation</vt:lpstr>
      <vt:lpstr>PowerPoint Presentation</vt:lpstr>
      <vt:lpstr>Configuration-Item Approach </vt:lpstr>
      <vt:lpstr>The Mastery DCM algorithm translates the evidentiary state into a belief of a student’s learned state of proficiency 𝒜mastery: ℰ𝑠 ↦ 𝒫</vt:lpstr>
      <vt:lpstr>DCM Realization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Sed ut perspiciatis unde omnis iste.</dc:title>
  <dc:creator>lsadler</dc:creator>
  <cp:lastModifiedBy>Neil Hamlett</cp:lastModifiedBy>
  <cp:revision>3335</cp:revision>
  <cp:lastPrinted>2019-03-26T15:07:22Z</cp:lastPrinted>
  <dcterms:created xsi:type="dcterms:W3CDTF">2013-10-11T20:15:18Z</dcterms:created>
  <dcterms:modified xsi:type="dcterms:W3CDTF">2019-04-15T13:40:57Z</dcterms:modified>
</cp:coreProperties>
</file>