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7"/>
  </p:notesMasterIdLst>
  <p:handoutMasterIdLst>
    <p:handoutMasterId r:id="rId8"/>
  </p:handoutMasterIdLst>
  <p:sldIdLst>
    <p:sldId id="256" r:id="rId2"/>
    <p:sldId id="438" r:id="rId3"/>
    <p:sldId id="436" r:id="rId4"/>
    <p:sldId id="437" r:id="rId5"/>
    <p:sldId id="435" r:id="rId6"/>
  </p:sldIdLst>
  <p:sldSz cx="15544800" cy="105156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8018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16036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240551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32073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4009187" algn="l" defTabSz="1603675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4811024" algn="l" defTabSz="1603675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5612862" algn="l" defTabSz="1603675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6414699" algn="l" defTabSz="1603675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974" userDrawn="1">
          <p15:clr>
            <a:srgbClr val="A4A3A4"/>
          </p15:clr>
        </p15:guide>
        <p15:guide id="2" pos="4896" userDrawn="1">
          <p15:clr>
            <a:srgbClr val="A4A3A4"/>
          </p15:clr>
        </p15:guide>
        <p15:guide id="3" orient="horz" pos="3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loop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A700"/>
    <a:srgbClr val="56CDE2"/>
    <a:srgbClr val="F16A04"/>
    <a:srgbClr val="8E9FBC"/>
    <a:srgbClr val="DDE5ED"/>
    <a:srgbClr val="618F1E"/>
    <a:srgbClr val="0051BA"/>
    <a:srgbClr val="EFF6FC"/>
    <a:srgbClr val="DDEDFA"/>
    <a:srgbClr val="73CB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94" autoAdjust="0"/>
    <p:restoredTop sz="96341" autoAdjust="0"/>
  </p:normalViewPr>
  <p:slideViewPr>
    <p:cSldViewPr snapToGrid="0">
      <p:cViewPr varScale="1">
        <p:scale>
          <a:sx n="85" d="100"/>
          <a:sy n="85" d="100"/>
        </p:scale>
        <p:origin x="832" y="168"/>
      </p:cViewPr>
      <p:guideLst>
        <p:guide orient="horz" pos="3974"/>
        <p:guide pos="4896"/>
        <p:guide orient="horz" pos="331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-3252" y="-11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D7DD882-4E92-4B28-B551-957C6C7109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9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6950" y="720725"/>
            <a:ext cx="53213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0FB0C24-C29C-4988-9D69-B2A8BEE879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004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2105" kern="1200">
        <a:solidFill>
          <a:schemeClr val="tx1"/>
        </a:solidFill>
        <a:latin typeface="Arial" charset="0"/>
        <a:ea typeface="+mn-ea"/>
        <a:cs typeface="+mn-cs"/>
      </a:defRPr>
    </a:lvl1pPr>
    <a:lvl2pPr marL="801837" algn="l" rtl="0" eaLnBrk="0" fontAlgn="base" hangingPunct="0">
      <a:spcBef>
        <a:spcPct val="30000"/>
      </a:spcBef>
      <a:spcAft>
        <a:spcPct val="0"/>
      </a:spcAft>
      <a:defRPr sz="2105" kern="1200">
        <a:solidFill>
          <a:schemeClr val="tx1"/>
        </a:solidFill>
        <a:latin typeface="Arial" charset="0"/>
        <a:ea typeface="+mn-ea"/>
        <a:cs typeface="+mn-cs"/>
      </a:defRPr>
    </a:lvl2pPr>
    <a:lvl3pPr marL="1603675" algn="l" rtl="0" eaLnBrk="0" fontAlgn="base" hangingPunct="0">
      <a:spcBef>
        <a:spcPct val="30000"/>
      </a:spcBef>
      <a:spcAft>
        <a:spcPct val="0"/>
      </a:spcAft>
      <a:defRPr sz="2105" kern="1200">
        <a:solidFill>
          <a:schemeClr val="tx1"/>
        </a:solidFill>
        <a:latin typeface="Arial" charset="0"/>
        <a:ea typeface="+mn-ea"/>
        <a:cs typeface="+mn-cs"/>
      </a:defRPr>
    </a:lvl3pPr>
    <a:lvl4pPr marL="2405512" algn="l" rtl="0" eaLnBrk="0" fontAlgn="base" hangingPunct="0">
      <a:spcBef>
        <a:spcPct val="30000"/>
      </a:spcBef>
      <a:spcAft>
        <a:spcPct val="0"/>
      </a:spcAft>
      <a:defRPr sz="2105" kern="1200">
        <a:solidFill>
          <a:schemeClr val="tx1"/>
        </a:solidFill>
        <a:latin typeface="Arial" charset="0"/>
        <a:ea typeface="+mn-ea"/>
        <a:cs typeface="+mn-cs"/>
      </a:defRPr>
    </a:lvl4pPr>
    <a:lvl5pPr marL="3207349" algn="l" rtl="0" eaLnBrk="0" fontAlgn="base" hangingPunct="0">
      <a:spcBef>
        <a:spcPct val="30000"/>
      </a:spcBef>
      <a:spcAft>
        <a:spcPct val="0"/>
      </a:spcAft>
      <a:defRPr sz="2105" kern="1200">
        <a:solidFill>
          <a:schemeClr val="tx1"/>
        </a:solidFill>
        <a:latin typeface="Arial" charset="0"/>
        <a:ea typeface="+mn-ea"/>
        <a:cs typeface="+mn-cs"/>
      </a:defRPr>
    </a:lvl5pPr>
    <a:lvl6pPr marL="4009187" algn="l" defTabSz="1603675" rtl="0" eaLnBrk="1" latinLnBrk="0" hangingPunct="1">
      <a:defRPr sz="2105" kern="1200">
        <a:solidFill>
          <a:schemeClr val="tx1"/>
        </a:solidFill>
        <a:latin typeface="+mn-lt"/>
        <a:ea typeface="+mn-ea"/>
        <a:cs typeface="+mn-cs"/>
      </a:defRPr>
    </a:lvl6pPr>
    <a:lvl7pPr marL="4811024" algn="l" defTabSz="1603675" rtl="0" eaLnBrk="1" latinLnBrk="0" hangingPunct="1">
      <a:defRPr sz="2105" kern="1200">
        <a:solidFill>
          <a:schemeClr val="tx1"/>
        </a:solidFill>
        <a:latin typeface="+mn-lt"/>
        <a:ea typeface="+mn-ea"/>
        <a:cs typeface="+mn-cs"/>
      </a:defRPr>
    </a:lvl7pPr>
    <a:lvl8pPr marL="5612862" algn="l" defTabSz="1603675" rtl="0" eaLnBrk="1" latinLnBrk="0" hangingPunct="1">
      <a:defRPr sz="2105" kern="1200">
        <a:solidFill>
          <a:schemeClr val="tx1"/>
        </a:solidFill>
        <a:latin typeface="+mn-lt"/>
        <a:ea typeface="+mn-ea"/>
        <a:cs typeface="+mn-cs"/>
      </a:defRPr>
    </a:lvl8pPr>
    <a:lvl9pPr marL="6414699" algn="l" defTabSz="1603675" rtl="0" eaLnBrk="1" latinLnBrk="0" hangingPunct="1">
      <a:defRPr sz="210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6.png"/>
          <p:cNvPicPr>
            <a:picLocks noChangeAspect="1"/>
          </p:cNvPicPr>
          <p:nvPr userDrawn="1"/>
        </p:nvPicPr>
        <p:blipFill>
          <a:blip r:embed="rId2">
            <a:alphaModFix amt="15000"/>
            <a:extLst/>
          </a:blip>
          <a:srcRect b="24495"/>
          <a:stretch>
            <a:fillRect/>
          </a:stretch>
        </p:blipFill>
        <p:spPr>
          <a:xfrm>
            <a:off x="-11467" y="-1"/>
            <a:ext cx="15556267" cy="7939677"/>
          </a:xfrm>
          <a:prstGeom prst="rect">
            <a:avLst/>
          </a:prstGeom>
          <a:solidFill>
            <a:srgbClr val="00A6A0"/>
          </a:solidFill>
          <a:ln w="12700">
            <a:miter lim="400000"/>
          </a:ln>
        </p:spPr>
      </p:pic>
      <p:sp>
        <p:nvSpPr>
          <p:cNvPr id="7" name="Shape 249"/>
          <p:cNvSpPr/>
          <p:nvPr userDrawn="1"/>
        </p:nvSpPr>
        <p:spPr>
          <a:xfrm>
            <a:off x="0" y="-1"/>
            <a:ext cx="15544800" cy="7943789"/>
          </a:xfrm>
          <a:prstGeom prst="rect">
            <a:avLst/>
          </a:prstGeom>
          <a:solidFill>
            <a:srgbClr val="00A6A0">
              <a:alpha val="15000"/>
            </a:srgbClr>
          </a:solidFill>
          <a:ln w="12700">
            <a:miter lim="400000"/>
          </a:ln>
        </p:spPr>
        <p:txBody>
          <a:bodyPr lIns="32385" tIns="32385" rIns="32385" bIns="32385" anchor="ctr"/>
          <a:lstStyle/>
          <a:p>
            <a:pPr defTabSz="817721">
              <a:defRPr sz="5700">
                <a:latin typeface="Gill Sans"/>
                <a:ea typeface="Gill Sans"/>
                <a:cs typeface="Gill Sans"/>
                <a:sym typeface="Gill Sans"/>
              </a:defRPr>
            </a:pPr>
            <a:endParaRPr sz="3634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3100" y="1720956"/>
            <a:ext cx="11658600" cy="3660987"/>
          </a:xfrm>
          <a:prstGeom prst="rect">
            <a:avLst/>
          </a:prstGeom>
        </p:spPr>
        <p:txBody>
          <a:bodyPr anchor="b"/>
          <a:lstStyle>
            <a:lvl1pPr algn="ctr">
              <a:defRPr sz="76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43100" y="4923195"/>
            <a:ext cx="11658600" cy="25388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4590">
                <a:solidFill>
                  <a:schemeClr val="bg1"/>
                </a:solidFill>
              </a:defRPr>
            </a:lvl1pPr>
            <a:lvl2pPr marL="582930" indent="0" algn="ctr">
              <a:buNone/>
              <a:defRPr sz="2550"/>
            </a:lvl2pPr>
            <a:lvl3pPr marL="1165860" indent="0" algn="ctr">
              <a:buNone/>
              <a:defRPr sz="2295"/>
            </a:lvl3pPr>
            <a:lvl4pPr marL="1748790" indent="0" algn="ctr">
              <a:buNone/>
              <a:defRPr sz="2040"/>
            </a:lvl4pPr>
            <a:lvl5pPr marL="2331720" indent="0" algn="ctr">
              <a:buNone/>
              <a:defRPr sz="2040"/>
            </a:lvl5pPr>
            <a:lvl6pPr marL="2914650" indent="0" algn="ctr">
              <a:buNone/>
              <a:defRPr sz="2040"/>
            </a:lvl6pPr>
            <a:lvl7pPr marL="3497580" indent="0" algn="ctr">
              <a:buNone/>
              <a:defRPr sz="2040"/>
            </a:lvl7pPr>
            <a:lvl8pPr marL="4080510" indent="0" algn="ctr">
              <a:buNone/>
              <a:defRPr sz="2040"/>
            </a:lvl8pPr>
            <a:lvl9pPr marL="4663440" indent="0" algn="ctr">
              <a:buNone/>
              <a:defRPr sz="204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Shape 6"/>
          <p:cNvSpPr>
            <a:spLocks noGrp="1"/>
          </p:cNvSpPr>
          <p:nvPr>
            <p:ph type="sldNum" sz="quarter" idx="4"/>
          </p:nvPr>
        </p:nvSpPr>
        <p:spPr>
          <a:xfrm>
            <a:off x="14606446" y="10181060"/>
            <a:ext cx="134139" cy="13741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marR="0" indent="0" defTabSz="526256">
              <a:defRPr sz="893" spc="-18">
                <a:solidFill>
                  <a:srgbClr val="6F6F6F"/>
                </a:solidFill>
                <a:latin typeface="HelvNeue Bold for IBM"/>
                <a:ea typeface="HelvNeue Bold for IBM"/>
                <a:cs typeface="HelvNeue Bold for IBM"/>
                <a:sym typeface="HelvNeue Bold for IBM"/>
              </a:defRPr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289F5B-EFA8-6240-9974-B815BC2F41B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91" y="8826068"/>
            <a:ext cx="1342883" cy="1235186"/>
          </a:xfrm>
          <a:prstGeom prst="rect">
            <a:avLst/>
          </a:prstGeom>
        </p:spPr>
      </p:pic>
      <p:pic>
        <p:nvPicPr>
          <p:cNvPr id="11" name="Picture 10" descr="IBM Logo — Shadowed.png">
            <a:extLst>
              <a:ext uri="{FF2B5EF4-FFF2-40B4-BE49-F238E27FC236}">
                <a16:creationId xmlns:a16="http://schemas.microsoft.com/office/drawing/2014/main" id="{D5923200-73C2-5A45-8EC9-1B7FB9DC28C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0055" y="9372962"/>
            <a:ext cx="1896133" cy="688292"/>
          </a:xfrm>
          <a:prstGeom prst="rect">
            <a:avLst/>
          </a:prstGeom>
          <a:effectLst>
            <a:outerShdw blurRad="50800" dist="38100" dir="2700000" algn="tl" rotWithShape="0">
              <a:schemeClr val="accent5">
                <a:lumMod val="25000"/>
                <a:alpha val="43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846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890" y="7360920"/>
            <a:ext cx="9326880" cy="868999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890" y="939589"/>
            <a:ext cx="9326880" cy="6309360"/>
          </a:xfrm>
        </p:spPr>
        <p:txBody>
          <a:bodyPr/>
          <a:lstStyle>
            <a:lvl1pPr marL="0" indent="0">
              <a:buNone/>
              <a:defRPr sz="5440"/>
            </a:lvl1pPr>
            <a:lvl2pPr marL="777240" indent="0">
              <a:buNone/>
              <a:defRPr sz="4760"/>
            </a:lvl2pPr>
            <a:lvl3pPr marL="1554480" indent="0">
              <a:buNone/>
              <a:defRPr sz="4080"/>
            </a:lvl3pPr>
            <a:lvl4pPr marL="2331720" indent="0">
              <a:buNone/>
              <a:defRPr sz="3400"/>
            </a:lvl4pPr>
            <a:lvl5pPr marL="3108960" indent="0">
              <a:buNone/>
              <a:defRPr sz="3400"/>
            </a:lvl5pPr>
            <a:lvl6pPr marL="3886200" indent="0">
              <a:buNone/>
              <a:defRPr sz="3400"/>
            </a:lvl6pPr>
            <a:lvl7pPr marL="4663440" indent="0">
              <a:buNone/>
              <a:defRPr sz="3400"/>
            </a:lvl7pPr>
            <a:lvl8pPr marL="5440680" indent="0">
              <a:buNone/>
              <a:defRPr sz="3400"/>
            </a:lvl8pPr>
            <a:lvl9pPr marL="6217920" indent="0">
              <a:buNone/>
              <a:defRPr sz="34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890" y="8229919"/>
            <a:ext cx="9326880" cy="1234121"/>
          </a:xfrm>
        </p:spPr>
        <p:txBody>
          <a:bodyPr/>
          <a:lstStyle>
            <a:lvl1pPr marL="0" indent="0">
              <a:buNone/>
              <a:defRPr sz="2380"/>
            </a:lvl1pPr>
            <a:lvl2pPr marL="777240" indent="0">
              <a:buNone/>
              <a:defRPr sz="2040"/>
            </a:lvl2pPr>
            <a:lvl3pPr marL="1554480" indent="0">
              <a:buNone/>
              <a:defRPr sz="1700"/>
            </a:lvl3pPr>
            <a:lvl4pPr marL="2331720" indent="0">
              <a:buNone/>
              <a:defRPr sz="1530"/>
            </a:lvl4pPr>
            <a:lvl5pPr marL="3108960" indent="0">
              <a:buNone/>
              <a:defRPr sz="1530"/>
            </a:lvl5pPr>
            <a:lvl6pPr marL="3886200" indent="0">
              <a:buNone/>
              <a:defRPr sz="1530"/>
            </a:lvl6pPr>
            <a:lvl7pPr marL="4663440" indent="0">
              <a:buNone/>
              <a:defRPr sz="1530"/>
            </a:lvl7pPr>
            <a:lvl8pPr marL="5440680" indent="0">
              <a:buNone/>
              <a:defRPr sz="1530"/>
            </a:lvl8pPr>
            <a:lvl9pPr marL="6217920" indent="0">
              <a:buNone/>
              <a:defRPr sz="15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17142" y="9697727"/>
            <a:ext cx="10411778" cy="4917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36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1263015" indent="-48577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943100" indent="-388620"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2720340" indent="-388620">
              <a:spcBef>
                <a:spcPct val="20000"/>
              </a:spcBef>
              <a:buClr>
                <a:schemeClr val="bg1"/>
              </a:buClr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497580" indent="-388620">
              <a:spcBef>
                <a:spcPct val="20000"/>
              </a:spcBef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27482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505206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582930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660654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FOR INTERNAL TEAM USE ONLY  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485881" y="937155"/>
            <a:ext cx="3675698" cy="87605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0701" y="937155"/>
            <a:ext cx="10776108" cy="87605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17142" y="9697727"/>
            <a:ext cx="10411778" cy="4917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36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1263015" indent="-48577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943100" indent="-388620"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2720340" indent="-388620">
              <a:spcBef>
                <a:spcPct val="20000"/>
              </a:spcBef>
              <a:buClr>
                <a:schemeClr val="bg1"/>
              </a:buClr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497580" indent="-388620">
              <a:spcBef>
                <a:spcPct val="20000"/>
              </a:spcBef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27482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505206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582930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660654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FOR INTERNAL TEAM USE ONLY  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692" y="937160"/>
            <a:ext cx="14710885" cy="10258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0692" y="2105500"/>
            <a:ext cx="7221855" cy="7592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7931631" y="2105500"/>
            <a:ext cx="7224553" cy="7592225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17142" y="9697727"/>
            <a:ext cx="10411778" cy="4917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36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1263015" indent="-48577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943100" indent="-388620"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2720340" indent="-388620">
              <a:spcBef>
                <a:spcPct val="20000"/>
              </a:spcBef>
              <a:buClr>
                <a:schemeClr val="bg1"/>
              </a:buClr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497580" indent="-388620">
              <a:spcBef>
                <a:spcPct val="20000"/>
              </a:spcBef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27482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505206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582930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660654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FOR INTERNAL TEAM USE ONLY 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4"/>
          <p:cNvSpPr>
            <a:spLocks noChangeShapeType="1"/>
          </p:cNvSpPr>
          <p:nvPr/>
        </p:nvSpPr>
        <p:spPr bwMode="auto">
          <a:xfrm flipH="1">
            <a:off x="442604" y="1389910"/>
            <a:ext cx="14656912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black">
          <a:xfrm>
            <a:off x="9882823" y="9938707"/>
            <a:ext cx="5192395" cy="393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56528" tIns="78265" rIns="156528" bIns="78265">
            <a:spAutoFit/>
          </a:bodyPr>
          <a:lstStyle/>
          <a:p>
            <a:pPr algn="r">
              <a:defRPr/>
            </a:pPr>
            <a:r>
              <a:rPr lang="en-US" sz="1530"/>
              <a:t>© 2014 IBM Corporation</a:t>
            </a:r>
          </a:p>
        </p:txBody>
      </p:sp>
      <p:pic>
        <p:nvPicPr>
          <p:cNvPr id="4" name="Picture 8" descr="blog_ibm_cloud_success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834702"/>
            <a:ext cx="15544800" cy="4994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5"/>
          <p:cNvSpPr txBox="1">
            <a:spLocks noChangeArrowheads="1"/>
          </p:cNvSpPr>
          <p:nvPr userDrawn="1"/>
        </p:nvSpPr>
        <p:spPr bwMode="auto">
          <a:xfrm>
            <a:off x="1308521" y="520913"/>
            <a:ext cx="7373359" cy="754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anchor="b"/>
          <a:lstStyle>
            <a:lvl1pPr>
              <a:defRPr sz="1400"/>
            </a:lvl1pPr>
          </a:lstStyle>
          <a:p>
            <a:pPr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sz="2380" kern="0" dirty="0">
                <a:solidFill>
                  <a:srgbClr val="4B6BAF"/>
                </a:solidFill>
                <a:latin typeface="Calibri"/>
                <a:cs typeface="Calibri"/>
              </a:rPr>
              <a:t>IBM Watson Education — </a:t>
            </a:r>
            <a:r>
              <a:rPr lang="en-US" sz="2380" b="1" i="1" kern="0" dirty="0">
                <a:solidFill>
                  <a:srgbClr val="4B6BAF"/>
                </a:solidFill>
                <a:latin typeface="Calibri"/>
                <a:cs typeface="Calibri"/>
              </a:rPr>
              <a:t>Insight</a:t>
            </a:r>
            <a:endParaRPr lang="en-US" sz="2380" b="1" kern="0" dirty="0">
              <a:solidFill>
                <a:srgbClr val="4B6BAF"/>
              </a:solidFill>
              <a:latin typeface="Calibri"/>
              <a:cs typeface="Calibri"/>
            </a:endParaRPr>
          </a:p>
        </p:txBody>
      </p:sp>
      <p:pic>
        <p:nvPicPr>
          <p:cNvPr id="8" name="Picture 7" descr="Education1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04" y="514275"/>
            <a:ext cx="718990" cy="761230"/>
          </a:xfrm>
          <a:prstGeom prst="rect">
            <a:avLst/>
          </a:prstGeom>
          <a:effectLst>
            <a:outerShdw blurRad="50800" dist="38100" dir="2700000" algn="tl" rotWithShape="0">
              <a:srgbClr val="800000">
                <a:alpha val="99000"/>
              </a:srgbClr>
            </a:outerShdw>
          </a:effectLst>
        </p:spPr>
      </p:pic>
      <p:pic>
        <p:nvPicPr>
          <p:cNvPr id="9" name="Picture 8" descr="IBM Logo — Shadowed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1180" y="770756"/>
            <a:ext cx="1390501" cy="504749"/>
          </a:xfrm>
          <a:prstGeom prst="rect">
            <a:avLst/>
          </a:prstGeom>
          <a:effectLst>
            <a:outerShdw blurRad="50800" dist="38100" dir="2700000" algn="tl" rotWithShape="0">
              <a:schemeClr val="accent5">
                <a:lumMod val="25000"/>
                <a:alpha val="43000"/>
              </a:schemeClr>
            </a:outerShdw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Avenir Book" charset="0"/>
                <a:ea typeface="Avenir Book" charset="0"/>
                <a:cs typeface="Avenir Book" charset="0"/>
              </a:defRPr>
            </a:lvl1pPr>
            <a:lvl2pPr>
              <a:defRPr b="0" i="0">
                <a:latin typeface="Avenir Book" charset="0"/>
                <a:ea typeface="Avenir Book" charset="0"/>
                <a:cs typeface="Avenir Book" charset="0"/>
              </a:defRPr>
            </a:lvl2pPr>
            <a:lvl3pPr>
              <a:defRPr b="0" i="0"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 b="0" i="0"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 b="0" i="0"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32" y="6757252"/>
            <a:ext cx="13213080" cy="2088516"/>
          </a:xfrm>
        </p:spPr>
        <p:txBody>
          <a:bodyPr/>
          <a:lstStyle>
            <a:lvl1pPr algn="l">
              <a:defRPr sz="6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932" y="4456960"/>
            <a:ext cx="13213080" cy="2300287"/>
          </a:xfrm>
        </p:spPr>
        <p:txBody>
          <a:bodyPr anchor="b"/>
          <a:lstStyle>
            <a:lvl1pPr marL="0" indent="0">
              <a:buNone/>
              <a:defRPr sz="3400"/>
            </a:lvl1pPr>
            <a:lvl2pPr marL="777240" indent="0">
              <a:buNone/>
              <a:defRPr sz="3060"/>
            </a:lvl2pPr>
            <a:lvl3pPr marL="1554480" indent="0">
              <a:buNone/>
              <a:defRPr sz="2720"/>
            </a:lvl3pPr>
            <a:lvl4pPr marL="2331720" indent="0">
              <a:buNone/>
              <a:defRPr sz="2380"/>
            </a:lvl4pPr>
            <a:lvl5pPr marL="3108960" indent="0">
              <a:buNone/>
              <a:defRPr sz="2380"/>
            </a:lvl5pPr>
            <a:lvl6pPr marL="3886200" indent="0">
              <a:buNone/>
              <a:defRPr sz="2380"/>
            </a:lvl6pPr>
            <a:lvl7pPr marL="4663440" indent="0">
              <a:buNone/>
              <a:defRPr sz="2380"/>
            </a:lvl7pPr>
            <a:lvl8pPr marL="5440680" indent="0">
              <a:buNone/>
              <a:defRPr sz="2380"/>
            </a:lvl8pPr>
            <a:lvl9pPr marL="6217920" indent="0">
              <a:buNone/>
              <a:defRPr sz="23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0692" y="2137156"/>
            <a:ext cx="7221855" cy="7560564"/>
          </a:xfrm>
        </p:spPr>
        <p:txBody>
          <a:bodyPr/>
          <a:lstStyle>
            <a:lvl1pPr>
              <a:defRPr sz="3060">
                <a:latin typeface="Calibri"/>
                <a:cs typeface="Calibri"/>
              </a:defRPr>
            </a:lvl1pPr>
            <a:lvl2pPr>
              <a:defRPr sz="2720">
                <a:latin typeface="Calibri"/>
                <a:cs typeface="Calibri"/>
              </a:defRPr>
            </a:lvl2pPr>
            <a:lvl3pPr>
              <a:defRPr sz="2380">
                <a:latin typeface="Calibri"/>
                <a:cs typeface="Calibri"/>
              </a:defRPr>
            </a:lvl3pPr>
            <a:lvl4pPr>
              <a:defRPr sz="2040">
                <a:latin typeface="Calibri"/>
                <a:cs typeface="Calibri"/>
              </a:defRPr>
            </a:lvl4pPr>
            <a:lvl5pPr>
              <a:defRPr sz="2040">
                <a:latin typeface="Calibri"/>
                <a:cs typeface="Calibri"/>
              </a:defRPr>
            </a:lvl5pPr>
            <a:lvl6pPr>
              <a:defRPr sz="3060"/>
            </a:lvl6pPr>
            <a:lvl7pPr>
              <a:defRPr sz="3060"/>
            </a:lvl7pPr>
            <a:lvl8pPr>
              <a:defRPr sz="3060"/>
            </a:lvl8pPr>
            <a:lvl9pPr>
              <a:defRPr sz="30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1631" y="2137156"/>
            <a:ext cx="7224553" cy="7560564"/>
          </a:xfrm>
        </p:spPr>
        <p:txBody>
          <a:bodyPr/>
          <a:lstStyle>
            <a:lvl1pPr>
              <a:defRPr sz="3060">
                <a:latin typeface="Calibri"/>
                <a:cs typeface="Calibri"/>
              </a:defRPr>
            </a:lvl1pPr>
            <a:lvl2pPr>
              <a:defRPr sz="2720">
                <a:latin typeface="Calibri"/>
                <a:cs typeface="Calibri"/>
              </a:defRPr>
            </a:lvl2pPr>
            <a:lvl3pPr>
              <a:defRPr sz="2380">
                <a:latin typeface="Calibri"/>
                <a:cs typeface="Calibri"/>
              </a:defRPr>
            </a:lvl3pPr>
            <a:lvl4pPr>
              <a:defRPr sz="2040">
                <a:latin typeface="Calibri"/>
                <a:cs typeface="Calibri"/>
              </a:defRPr>
            </a:lvl4pPr>
            <a:lvl5pPr>
              <a:defRPr sz="2040">
                <a:latin typeface="Calibri"/>
                <a:cs typeface="Calibri"/>
              </a:defRPr>
            </a:lvl5pPr>
            <a:lvl6pPr>
              <a:defRPr sz="3060"/>
            </a:lvl6pPr>
            <a:lvl7pPr>
              <a:defRPr sz="3060"/>
            </a:lvl7pPr>
            <a:lvl8pPr>
              <a:defRPr sz="3060"/>
            </a:lvl8pPr>
            <a:lvl9pPr>
              <a:defRPr sz="30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17142" y="9697727"/>
            <a:ext cx="10411778" cy="4917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36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1263015" indent="-48577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943100" indent="-388620"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2720340" indent="-388620">
              <a:spcBef>
                <a:spcPct val="20000"/>
              </a:spcBef>
              <a:buClr>
                <a:schemeClr val="bg1"/>
              </a:buClr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497580" indent="-388620">
              <a:spcBef>
                <a:spcPct val="20000"/>
              </a:spcBef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27482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505206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582930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660654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FOR INTERNAL TEAM USE ONLY 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21112"/>
            <a:ext cx="13990320" cy="17526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353845"/>
            <a:ext cx="6868320" cy="980968"/>
          </a:xfrm>
        </p:spPr>
        <p:txBody>
          <a:bodyPr anchor="b"/>
          <a:lstStyle>
            <a:lvl1pPr marL="0" indent="0">
              <a:buNone/>
              <a:defRPr sz="4080" b="1">
                <a:latin typeface="Calibri"/>
                <a:cs typeface="Calibri"/>
              </a:defRPr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3334808"/>
            <a:ext cx="6868320" cy="6058642"/>
          </a:xfrm>
        </p:spPr>
        <p:txBody>
          <a:bodyPr/>
          <a:lstStyle>
            <a:lvl1pPr>
              <a:defRPr sz="4080">
                <a:latin typeface="Calibri"/>
                <a:cs typeface="Calibri"/>
              </a:defRPr>
            </a:lvl1pPr>
            <a:lvl2pPr>
              <a:defRPr sz="3400">
                <a:latin typeface="Calibri"/>
                <a:cs typeface="Calibri"/>
              </a:defRPr>
            </a:lvl2pPr>
            <a:lvl3pPr>
              <a:defRPr sz="3060">
                <a:latin typeface="Calibri"/>
                <a:cs typeface="Calibri"/>
              </a:defRPr>
            </a:lvl3pPr>
            <a:lvl4pPr>
              <a:defRPr sz="2720">
                <a:latin typeface="Calibri"/>
                <a:cs typeface="Calibri"/>
              </a:defRPr>
            </a:lvl4pPr>
            <a:lvl5pPr>
              <a:defRPr sz="2720">
                <a:latin typeface="Calibri"/>
                <a:cs typeface="Calibri"/>
              </a:defRPr>
            </a:lvl5pPr>
            <a:lvl6pPr>
              <a:defRPr sz="2720"/>
            </a:lvl6pPr>
            <a:lvl7pPr>
              <a:defRPr sz="2720"/>
            </a:lvl7pPr>
            <a:lvl8pPr>
              <a:defRPr sz="2720"/>
            </a:lvl8pPr>
            <a:lvl9pPr>
              <a:defRPr sz="27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6552" y="2353845"/>
            <a:ext cx="6871018" cy="980968"/>
          </a:xfrm>
        </p:spPr>
        <p:txBody>
          <a:bodyPr anchor="b"/>
          <a:lstStyle>
            <a:lvl1pPr marL="0" indent="0">
              <a:buNone/>
              <a:defRPr sz="4080" b="1">
                <a:latin typeface="Calibri"/>
                <a:cs typeface="Calibri"/>
              </a:defRPr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552" y="3334808"/>
            <a:ext cx="6871018" cy="6058642"/>
          </a:xfrm>
        </p:spPr>
        <p:txBody>
          <a:bodyPr/>
          <a:lstStyle>
            <a:lvl1pPr>
              <a:defRPr sz="4080">
                <a:latin typeface="Calibri"/>
                <a:cs typeface="Calibri"/>
              </a:defRPr>
            </a:lvl1pPr>
            <a:lvl2pPr>
              <a:defRPr sz="3400">
                <a:latin typeface="Calibri"/>
                <a:cs typeface="Calibri"/>
              </a:defRPr>
            </a:lvl2pPr>
            <a:lvl3pPr>
              <a:defRPr sz="3060">
                <a:latin typeface="Calibri"/>
                <a:cs typeface="Calibri"/>
              </a:defRPr>
            </a:lvl3pPr>
            <a:lvl4pPr>
              <a:defRPr sz="2720">
                <a:latin typeface="Calibri"/>
                <a:cs typeface="Calibri"/>
              </a:defRPr>
            </a:lvl4pPr>
            <a:lvl5pPr>
              <a:defRPr sz="2720">
                <a:latin typeface="Calibri"/>
                <a:cs typeface="Calibri"/>
              </a:defRPr>
            </a:lvl5pPr>
            <a:lvl6pPr>
              <a:defRPr sz="2720"/>
            </a:lvl6pPr>
            <a:lvl7pPr>
              <a:defRPr sz="2720"/>
            </a:lvl7pPr>
            <a:lvl8pPr>
              <a:defRPr sz="2720"/>
            </a:lvl8pPr>
            <a:lvl9pPr>
              <a:defRPr sz="27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17142" y="9697727"/>
            <a:ext cx="10411778" cy="4917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360">
                <a:solidFill>
                  <a:schemeClr val="tx1"/>
                </a:solidFill>
                <a:latin typeface="Calibri"/>
                <a:cs typeface="Calibri"/>
              </a:defRPr>
            </a:lvl1pPr>
            <a:lvl2pPr marL="1263015" indent="-48577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943100" indent="-388620"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2720340" indent="-388620">
              <a:spcBef>
                <a:spcPct val="20000"/>
              </a:spcBef>
              <a:buClr>
                <a:schemeClr val="bg1"/>
              </a:buClr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497580" indent="-388620">
              <a:spcBef>
                <a:spcPct val="20000"/>
              </a:spcBef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27482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505206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582930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660654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ea typeface="MS PGothic" panose="020B0600070205080204" pitchFamily="34" charset="-128"/>
              </a:rPr>
              <a:t>FOR INTERNAL TEAM USE ONLY  </a:t>
            </a:r>
            <a:endParaRPr lang="en-US" dirty="0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17142" y="9697727"/>
            <a:ext cx="10411778" cy="4917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36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1263015" indent="-48577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943100" indent="-388620"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2720340" indent="-388620">
              <a:spcBef>
                <a:spcPct val="20000"/>
              </a:spcBef>
              <a:buClr>
                <a:schemeClr val="bg1"/>
              </a:buClr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497580" indent="-388620">
              <a:spcBef>
                <a:spcPct val="20000"/>
              </a:spcBef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27482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505206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582930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660654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FOR INTERNAL TEAM USE ONLY  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17142" y="9697727"/>
            <a:ext cx="10411778" cy="49170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36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1263015" indent="-48577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943100" indent="-388620">
              <a:buClr>
                <a:schemeClr val="tx1"/>
              </a:buClr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2720340" indent="-388620">
              <a:spcBef>
                <a:spcPct val="20000"/>
              </a:spcBef>
              <a:buClr>
                <a:schemeClr val="bg1"/>
              </a:buClr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497580" indent="-388620">
              <a:spcBef>
                <a:spcPct val="20000"/>
              </a:spcBef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27482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505206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582930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6606540" indent="-3886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72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FOR INTERNAL TEAM USE ONLY  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9" y="418680"/>
            <a:ext cx="5114132" cy="1781810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585" y="418677"/>
            <a:ext cx="8689975" cy="8974773"/>
          </a:xfrm>
        </p:spPr>
        <p:txBody>
          <a:bodyPr/>
          <a:lstStyle>
            <a:lvl1pPr>
              <a:defRPr sz="5440"/>
            </a:lvl1pPr>
            <a:lvl2pPr>
              <a:defRPr sz="4760"/>
            </a:lvl2pPr>
            <a:lvl3pPr>
              <a:defRPr sz="408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9" y="2200492"/>
            <a:ext cx="5114132" cy="7192963"/>
          </a:xfrm>
        </p:spPr>
        <p:txBody>
          <a:bodyPr/>
          <a:lstStyle>
            <a:lvl1pPr marL="0" indent="0">
              <a:buNone/>
              <a:defRPr sz="2380"/>
            </a:lvl1pPr>
            <a:lvl2pPr marL="777240" indent="0">
              <a:buNone/>
              <a:defRPr sz="2040"/>
            </a:lvl2pPr>
            <a:lvl3pPr marL="1554480" indent="0">
              <a:buNone/>
              <a:defRPr sz="1700"/>
            </a:lvl3pPr>
            <a:lvl4pPr marL="2331720" indent="0">
              <a:buNone/>
              <a:defRPr sz="1530"/>
            </a:lvl4pPr>
            <a:lvl5pPr marL="3108960" indent="0">
              <a:buNone/>
              <a:defRPr sz="1530"/>
            </a:lvl5pPr>
            <a:lvl6pPr marL="3886200" indent="0">
              <a:buNone/>
              <a:defRPr sz="1530"/>
            </a:lvl6pPr>
            <a:lvl7pPr marL="4663440" indent="0">
              <a:buNone/>
              <a:defRPr sz="1530"/>
            </a:lvl7pPr>
            <a:lvl8pPr marL="5440680" indent="0">
              <a:buNone/>
              <a:defRPr sz="1530"/>
            </a:lvl8pPr>
            <a:lvl9pPr marL="6217920" indent="0">
              <a:buNone/>
              <a:defRPr sz="15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620" y="937155"/>
            <a:ext cx="14767560" cy="1152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620" y="2184655"/>
            <a:ext cx="14767560" cy="7513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>
            <a:off x="442604" y="842221"/>
            <a:ext cx="146542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black">
          <a:xfrm>
            <a:off x="10058242" y="10108947"/>
            <a:ext cx="5192395" cy="393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56528" tIns="78265" rIns="156528" bIns="78265">
            <a:spAutoFit/>
          </a:bodyPr>
          <a:lstStyle/>
          <a:p>
            <a:pPr algn="r">
              <a:defRPr/>
            </a:pPr>
            <a:r>
              <a:rPr lang="en-US" sz="1530" dirty="0">
                <a:effectLst>
                  <a:outerShdw blurRad="50800" dist="50800" dir="5400000" algn="ctr" rotWithShape="0">
                    <a:schemeClr val="accent1">
                      <a:lumMod val="75000"/>
                    </a:schemeClr>
                  </a:outerShdw>
                </a:effectLst>
                <a:latin typeface="Avenir Book" charset="0"/>
                <a:ea typeface="Avenir Book" charset="0"/>
                <a:cs typeface="Avenir Book" charset="0"/>
              </a:rPr>
              <a:t>© 2018 IBM Corporation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291465" y="10069997"/>
            <a:ext cx="939165" cy="379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fld id="{C26A3523-2DB4-4335-99B0-4EBE9D26D63A}" type="slidenum">
              <a:rPr lang="en-US" sz="1700">
                <a:latin typeface="Avenir Book" charset="0"/>
                <a:ea typeface="Avenir Book" charset="0"/>
                <a:cs typeface="Avenir Book" charset="0"/>
              </a:rPr>
              <a:pPr>
                <a:defRPr/>
              </a:pPr>
              <a:t>‹#›</a:t>
            </a:fld>
            <a:endParaRPr lang="en-US" sz="17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 userDrawn="1"/>
        </p:nvSpPr>
        <p:spPr bwMode="auto">
          <a:xfrm>
            <a:off x="1308521" y="94937"/>
            <a:ext cx="8484703" cy="754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anchor="b"/>
          <a:lstStyle>
            <a:lvl1pPr>
              <a:defRPr sz="1400"/>
            </a:lvl1pPr>
          </a:lstStyle>
          <a:p>
            <a:pPr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sz="2380" kern="0" dirty="0">
                <a:solidFill>
                  <a:srgbClr val="4B6BAF"/>
                </a:solidFill>
                <a:latin typeface="Avenir Book" charset="0"/>
                <a:ea typeface="Avenir Book" charset="0"/>
                <a:cs typeface="Avenir Book" charset="0"/>
              </a:rPr>
              <a:t>IBM Watson Education — </a:t>
            </a:r>
            <a:r>
              <a:rPr lang="en-US" sz="2380" b="1" i="1" kern="0" dirty="0">
                <a:solidFill>
                  <a:srgbClr val="4B6BAF"/>
                </a:solidFill>
                <a:latin typeface="Avenir Book" charset="0"/>
                <a:ea typeface="Avenir Book" charset="0"/>
                <a:cs typeface="Avenir Book" charset="0"/>
              </a:rPr>
              <a:t>Mastery</a:t>
            </a:r>
            <a:endParaRPr lang="en-US" sz="2380" b="1" i="0" kern="0" dirty="0">
              <a:solidFill>
                <a:srgbClr val="4B6BAF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3331656" y="10084209"/>
            <a:ext cx="8881489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15544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40" b="1" i="1" dirty="0">
                <a:solidFill>
                  <a:srgbClr val="4B6BAF"/>
                </a:solidFill>
                <a:latin typeface="Avenir Book" charset="0"/>
                <a:ea typeface="Avenir Book" charset="0"/>
                <a:cs typeface="Avenir Book" charset="0"/>
              </a:rPr>
              <a:t>IBM-Confidential</a:t>
            </a:r>
            <a:endParaRPr lang="en-US" sz="2040" b="1" dirty="0">
              <a:solidFill>
                <a:srgbClr val="4B6BAF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924" y="203997"/>
            <a:ext cx="1622257" cy="5888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16" y="87467"/>
            <a:ext cx="748294" cy="7546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6" r:id="rId2"/>
    <p:sldLayoutId id="2147483665" r:id="rId3"/>
    <p:sldLayoutId id="2147483664" r:id="rId4"/>
    <p:sldLayoutId id="2147483663" r:id="rId5"/>
    <p:sldLayoutId id="2147483662" r:id="rId6"/>
    <p:sldLayoutId id="2147483661" r:id="rId7"/>
    <p:sldLayoutId id="2147483660" r:id="rId8"/>
    <p:sldLayoutId id="2147483659" r:id="rId9"/>
    <p:sldLayoutId id="2147483658" r:id="rId10"/>
    <p:sldLayoutId id="2147483657" r:id="rId11"/>
    <p:sldLayoutId id="2147483656" r:id="rId12"/>
    <p:sldLayoutId id="214748365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740" b="0" i="0">
          <a:solidFill>
            <a:srgbClr val="4B6BAF"/>
          </a:solidFill>
          <a:effectLst>
            <a:outerShdw blurRad="50800" dist="38100" dir="2700000" algn="tl" rotWithShape="0">
              <a:schemeClr val="accent1">
                <a:lumMod val="50000"/>
                <a:alpha val="43000"/>
              </a:schemeClr>
            </a:outerShdw>
          </a:effectLst>
          <a:latin typeface="Avenir Medium" panose="02000503020000020003" pitchFamily="2" charset="0"/>
          <a:ea typeface="Avenir Medium" panose="02000503020000020003" pitchFamily="2" charset="0"/>
          <a:cs typeface="Avenir Medium" panose="02000503020000020003" pitchFamily="2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4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4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4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40">
          <a:solidFill>
            <a:schemeClr val="tx1"/>
          </a:solidFill>
          <a:latin typeface="Arial" charset="0"/>
        </a:defRPr>
      </a:lvl5pPr>
      <a:lvl6pPr marL="777240" algn="l" rtl="0" eaLnBrk="1" fontAlgn="base" hangingPunct="1">
        <a:spcBef>
          <a:spcPct val="0"/>
        </a:spcBef>
        <a:spcAft>
          <a:spcPct val="0"/>
        </a:spcAft>
        <a:defRPr sz="3740">
          <a:solidFill>
            <a:schemeClr val="tx1"/>
          </a:solidFill>
          <a:latin typeface="Arial" charset="0"/>
        </a:defRPr>
      </a:lvl6pPr>
      <a:lvl7pPr marL="1554480" algn="l" rtl="0" eaLnBrk="1" fontAlgn="base" hangingPunct="1">
        <a:spcBef>
          <a:spcPct val="0"/>
        </a:spcBef>
        <a:spcAft>
          <a:spcPct val="0"/>
        </a:spcAft>
        <a:defRPr sz="3740">
          <a:solidFill>
            <a:schemeClr val="tx1"/>
          </a:solidFill>
          <a:latin typeface="Arial" charset="0"/>
        </a:defRPr>
      </a:lvl7pPr>
      <a:lvl8pPr marL="2331720" algn="l" rtl="0" eaLnBrk="1" fontAlgn="base" hangingPunct="1">
        <a:spcBef>
          <a:spcPct val="0"/>
        </a:spcBef>
        <a:spcAft>
          <a:spcPct val="0"/>
        </a:spcAft>
        <a:defRPr sz="3740">
          <a:solidFill>
            <a:schemeClr val="tx1"/>
          </a:solidFill>
          <a:latin typeface="Arial" charset="0"/>
        </a:defRPr>
      </a:lvl8pPr>
      <a:lvl9pPr marL="3108960" algn="l" rtl="0" eaLnBrk="1" fontAlgn="base" hangingPunct="1">
        <a:spcBef>
          <a:spcPct val="0"/>
        </a:spcBef>
        <a:spcAft>
          <a:spcPct val="0"/>
        </a:spcAft>
        <a:defRPr sz="3740">
          <a:solidFill>
            <a:schemeClr val="tx1"/>
          </a:solidFill>
          <a:latin typeface="Arial" charset="0"/>
        </a:defRPr>
      </a:lvl9pPr>
    </p:titleStyle>
    <p:bodyStyle>
      <a:lvl1pPr marL="155448" indent="-233172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380">
          <a:solidFill>
            <a:srgbClr val="000000"/>
          </a:solidFill>
          <a:latin typeface="Avenir Book" charset="0"/>
          <a:ea typeface="Avenir Book" charset="0"/>
          <a:cs typeface="Avenir Book" charset="0"/>
        </a:defRPr>
      </a:lvl1pPr>
      <a:lvl2pPr marL="466344" indent="-233172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Lucida Grande"/>
        <a:buChar char="□"/>
        <a:defRPr sz="204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2pPr>
      <a:lvl3pPr marL="699516" indent="-233172" algn="l" rtl="0" eaLnBrk="0" fontAlgn="base" hangingPunct="0">
        <a:spcBef>
          <a:spcPct val="20000"/>
        </a:spcBef>
        <a:spcAft>
          <a:spcPct val="0"/>
        </a:spcAft>
        <a:buClr>
          <a:srgbClr val="4B6BAF"/>
        </a:buClr>
        <a:buSzPct val="75000"/>
        <a:buFont typeface="Lucida Grande"/>
        <a:buChar char="◇"/>
        <a:defRPr sz="204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3pPr>
      <a:lvl4pPr marL="932688" indent="-233172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Lucida Grande"/>
        <a:buChar char="◦"/>
        <a:defRPr sz="2040" baseline="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4pPr>
      <a:lvl5pPr marL="2922747" indent="-1349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040">
          <a:solidFill>
            <a:schemeClr val="tx1"/>
          </a:solidFill>
          <a:latin typeface="+mn-lt"/>
        </a:defRPr>
      </a:lvl5pPr>
      <a:lvl6pPr marL="3699987" indent="-1349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2040">
          <a:solidFill>
            <a:schemeClr val="tx1"/>
          </a:solidFill>
          <a:latin typeface="+mn-lt"/>
        </a:defRPr>
      </a:lvl6pPr>
      <a:lvl7pPr marL="4477227" indent="-1349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2040">
          <a:solidFill>
            <a:schemeClr val="tx1"/>
          </a:solidFill>
          <a:latin typeface="+mn-lt"/>
        </a:defRPr>
      </a:lvl7pPr>
      <a:lvl8pPr marL="5254467" indent="-1349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2040">
          <a:solidFill>
            <a:schemeClr val="tx1"/>
          </a:solidFill>
          <a:latin typeface="+mn-lt"/>
        </a:defRPr>
      </a:lvl8pPr>
      <a:lvl9pPr marL="6031707" indent="-1349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defRPr sz="204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1pPr>
      <a:lvl2pPr marL="7772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2pPr>
      <a:lvl3pPr marL="15544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3pPr>
      <a:lvl4pPr marL="23317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4pPr>
      <a:lvl5pPr marL="310896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5pPr>
      <a:lvl6pPr marL="388620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6pPr>
      <a:lvl7pPr marL="46634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7pPr>
      <a:lvl8pPr marL="54406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DC555-E6C4-EE4E-B03B-37EA4B405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Data required for Watson Mastery answer the key question, “How are my learners performing against the prescribed curriculum?”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296278-CB83-C248-8FBF-F349389C2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601" y="2449310"/>
            <a:ext cx="10491599" cy="7878698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F83C85A2-000F-DE49-99FC-26A8C3E92B85}"/>
              </a:ext>
            </a:extLst>
          </p:cNvPr>
          <p:cNvSpPr/>
          <p:nvPr/>
        </p:nvSpPr>
        <p:spPr>
          <a:xfrm>
            <a:off x="2201136" y="2449310"/>
            <a:ext cx="325465" cy="3362554"/>
          </a:xfrm>
          <a:prstGeom prst="leftBrace">
            <a:avLst/>
          </a:prstGeom>
          <a:ln w="28575">
            <a:solidFill>
              <a:srgbClr val="EEB6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2199DEAF-040A-5D43-B1FF-DF4F4E309082}"/>
              </a:ext>
            </a:extLst>
          </p:cNvPr>
          <p:cNvSpPr/>
          <p:nvPr/>
        </p:nvSpPr>
        <p:spPr>
          <a:xfrm>
            <a:off x="2201135" y="5905432"/>
            <a:ext cx="325466" cy="4391579"/>
          </a:xfrm>
          <a:prstGeom prst="leftBrace">
            <a:avLst/>
          </a:prstGeom>
          <a:ln w="28575">
            <a:solidFill>
              <a:srgbClr val="B8E3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1943493D-7145-E847-A53B-38564A2E78D4}"/>
              </a:ext>
            </a:extLst>
          </p:cNvPr>
          <p:cNvSpPr/>
          <p:nvPr/>
        </p:nvSpPr>
        <p:spPr>
          <a:xfrm rot="5400000">
            <a:off x="8219745" y="997538"/>
            <a:ext cx="327760" cy="4155462"/>
          </a:xfrm>
          <a:prstGeom prst="leftBrace">
            <a:avLst/>
          </a:prstGeom>
          <a:ln w="28575">
            <a:solidFill>
              <a:srgbClr val="CBE4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4D44BFE5-5798-464F-854E-CBCBA73BD102}"/>
              </a:ext>
            </a:extLst>
          </p:cNvPr>
          <p:cNvSpPr/>
          <p:nvPr/>
        </p:nvSpPr>
        <p:spPr>
          <a:xfrm rot="5400000">
            <a:off x="11660180" y="1881129"/>
            <a:ext cx="343259" cy="2372780"/>
          </a:xfrm>
          <a:prstGeom prst="leftBrace">
            <a:avLst/>
          </a:prstGeom>
          <a:ln w="28575">
            <a:solidFill>
              <a:srgbClr val="FCE9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45F70E-6BD9-FF47-8320-08A3DE1B919C}"/>
              </a:ext>
            </a:extLst>
          </p:cNvPr>
          <p:cNvSpPr txBox="1"/>
          <p:nvPr/>
        </p:nvSpPr>
        <p:spPr>
          <a:xfrm>
            <a:off x="388620" y="3253425"/>
            <a:ext cx="1812515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buClr>
                <a:srgbClr val="516CAA"/>
              </a:buClr>
              <a:buSzPct val="75000"/>
              <a:buFont typeface="Apple Symbols" panose="02000000000000000000" pitchFamily="2" charset="-79"/>
              <a:buChar char="⧐"/>
            </a:pPr>
            <a:r>
              <a:rPr lang="en-US" sz="1200" dirty="0">
                <a:latin typeface="Avenir Roman" panose="02000503020000020003" pitchFamily="2" charset="0"/>
              </a:rPr>
              <a:t>Learning-standards baseline.</a:t>
            </a:r>
          </a:p>
          <a:p>
            <a:pPr marL="171450" indent="-171450">
              <a:buClr>
                <a:srgbClr val="516CAA"/>
              </a:buClr>
              <a:buSzPct val="75000"/>
              <a:buFont typeface="Apple Symbols" panose="02000000000000000000" pitchFamily="2" charset="-79"/>
              <a:buChar char="⧐"/>
            </a:pPr>
            <a:r>
              <a:rPr lang="en-US" sz="1200" dirty="0">
                <a:latin typeface="Avenir Roman" panose="02000503020000020003" pitchFamily="2" charset="0"/>
              </a:rPr>
              <a:t>Learning-standards progressions.</a:t>
            </a:r>
          </a:p>
          <a:p>
            <a:pPr marL="171450" indent="-171450">
              <a:buClr>
                <a:srgbClr val="516CAA"/>
              </a:buClr>
              <a:buSzPct val="75000"/>
              <a:buFont typeface="Apple Symbols" panose="02000000000000000000" pitchFamily="2" charset="-79"/>
              <a:buChar char="⧐"/>
            </a:pPr>
            <a:r>
              <a:rPr lang="en-US" sz="1200" dirty="0">
                <a:latin typeface="Avenir Roman" panose="02000503020000020003" pitchFamily="2" charset="0"/>
              </a:rPr>
              <a:t>Course blueprints/curriculum maps.</a:t>
            </a:r>
          </a:p>
          <a:p>
            <a:pPr marL="171450" indent="-171450">
              <a:buClr>
                <a:srgbClr val="516CAA"/>
              </a:buClr>
              <a:buSzPct val="75000"/>
              <a:buFont typeface="Apple Symbols" panose="02000000000000000000" pitchFamily="2" charset="-79"/>
              <a:buChar char="⧐"/>
            </a:pPr>
            <a:r>
              <a:rPr lang="en-US" sz="1200" dirty="0">
                <a:latin typeface="Avenir Roman" panose="02000503020000020003" pitchFamily="2" charset="0"/>
              </a:rPr>
              <a:t>Learning-standards version migration.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C08841-0E54-0C4E-8629-16D8407E1B49}"/>
              </a:ext>
            </a:extLst>
          </p:cNvPr>
          <p:cNvSpPr txBox="1"/>
          <p:nvPr/>
        </p:nvSpPr>
        <p:spPr>
          <a:xfrm>
            <a:off x="388620" y="6854727"/>
            <a:ext cx="1812515" cy="24929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buClr>
                <a:srgbClr val="516CAA"/>
              </a:buClr>
              <a:buSzPct val="75000"/>
              <a:buFont typeface="Apple Symbols" panose="02000000000000000000" pitchFamily="2" charset="-79"/>
              <a:buChar char="⧐"/>
            </a:pPr>
            <a:r>
              <a:rPr lang="en-US" sz="1200" dirty="0">
                <a:latin typeface="Avenir Roman" panose="02000503020000020003" pitchFamily="2" charset="0"/>
              </a:rPr>
              <a:t>Teacher units.</a:t>
            </a:r>
          </a:p>
          <a:p>
            <a:pPr marL="171450" indent="-171450">
              <a:buClr>
                <a:srgbClr val="516CAA"/>
              </a:buClr>
              <a:buSzPct val="75000"/>
              <a:buFont typeface="Apple Symbols" panose="02000000000000000000" pitchFamily="2" charset="-79"/>
              <a:buChar char="⧐"/>
            </a:pPr>
            <a:r>
              <a:rPr lang="en-US" sz="1200" dirty="0">
                <a:latin typeface="Avenir Roman" panose="02000503020000020003" pitchFamily="2" charset="0"/>
              </a:rPr>
              <a:t>Course enrollment.</a:t>
            </a:r>
          </a:p>
          <a:p>
            <a:pPr marL="171450" indent="-171450">
              <a:buClr>
                <a:srgbClr val="516CAA"/>
              </a:buClr>
              <a:buSzPct val="75000"/>
              <a:buFont typeface="Apple Symbols" panose="02000000000000000000" pitchFamily="2" charset="-79"/>
              <a:buChar char="⧐"/>
            </a:pPr>
            <a:r>
              <a:rPr lang="en-US" sz="1200" dirty="0">
                <a:latin typeface="Avenir Roman" panose="02000503020000020003" pitchFamily="2" charset="0"/>
              </a:rPr>
              <a:t>Course-section teaching assignments.</a:t>
            </a:r>
          </a:p>
          <a:p>
            <a:pPr marL="171450" indent="-171450">
              <a:buClr>
                <a:srgbClr val="516CAA"/>
              </a:buClr>
              <a:buSzPct val="75000"/>
              <a:buFont typeface="Apple Symbols" panose="02000000000000000000" pitchFamily="2" charset="-79"/>
              <a:buChar char="⧐"/>
            </a:pPr>
            <a:r>
              <a:rPr lang="en-US" sz="1200" dirty="0">
                <a:solidFill>
                  <a:srgbClr val="DDE5ED"/>
                </a:solidFill>
                <a:latin typeface="Avenir Roman" panose="02000503020000020003" pitchFamily="2" charset="0"/>
              </a:rPr>
              <a:t>Instructional content aligned to intended curriculum.</a:t>
            </a:r>
          </a:p>
          <a:p>
            <a:pPr marL="171450" indent="-171450">
              <a:buClr>
                <a:srgbClr val="516CAA"/>
              </a:buClr>
              <a:buSzPct val="75000"/>
              <a:buFont typeface="Apple Symbols" panose="02000000000000000000" pitchFamily="2" charset="-79"/>
              <a:buChar char="⧐"/>
            </a:pPr>
            <a:r>
              <a:rPr lang="en-US" sz="1200" dirty="0">
                <a:solidFill>
                  <a:srgbClr val="DDE5ED"/>
                </a:solidFill>
                <a:latin typeface="Avenir Roman" panose="02000503020000020003" pitchFamily="2" charset="0"/>
              </a:rPr>
              <a:t>Instructional guides, lesson plans, formative-assessment examples.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D19530-17A8-0743-B65D-106A370A6EDF}"/>
              </a:ext>
            </a:extLst>
          </p:cNvPr>
          <p:cNvSpPr txBox="1"/>
          <p:nvPr/>
        </p:nvSpPr>
        <p:spPr>
          <a:xfrm>
            <a:off x="6305894" y="2261944"/>
            <a:ext cx="4155462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171450" indent="-171450">
              <a:buClr>
                <a:srgbClr val="516CAA"/>
              </a:buClr>
              <a:buSzPct val="75000"/>
              <a:buFont typeface="Apple Symbols" panose="02000000000000000000" pitchFamily="2" charset="-79"/>
              <a:buChar char="⧐"/>
            </a:pPr>
            <a:r>
              <a:rPr lang="en-US" sz="1200" dirty="0">
                <a:latin typeface="Avenir Roman" panose="02000503020000020003" pitchFamily="2" charset="0"/>
              </a:rPr>
              <a:t>Standards-aligned evidence of learning.</a:t>
            </a:r>
          </a:p>
          <a:p>
            <a:pPr marL="171450" indent="-171450">
              <a:buClr>
                <a:srgbClr val="516CAA"/>
              </a:buClr>
              <a:buSzPct val="75000"/>
              <a:buFont typeface="Apple Symbols" panose="02000000000000000000" pitchFamily="2" charset="-79"/>
              <a:buChar char="⧐"/>
            </a:pPr>
            <a:r>
              <a:rPr lang="en-US" sz="1200" dirty="0">
                <a:latin typeface="Avenir Roman" panose="02000503020000020003" pitchFamily="2" charset="0"/>
              </a:rPr>
              <a:t>Policies, preferences for imputing learners’ state of knowledge based on proficiency measurements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0631DD-B9E4-1E43-97F8-472A425B45D8}"/>
              </a:ext>
            </a:extLst>
          </p:cNvPr>
          <p:cNvSpPr txBox="1"/>
          <p:nvPr/>
        </p:nvSpPr>
        <p:spPr>
          <a:xfrm>
            <a:off x="10645419" y="2446610"/>
            <a:ext cx="2372782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171450" indent="-171450">
              <a:buClr>
                <a:srgbClr val="516CAA"/>
              </a:buClr>
              <a:buSzPct val="75000"/>
              <a:buFont typeface="Apple Symbols" panose="02000000000000000000" pitchFamily="2" charset="-79"/>
              <a:buChar char="⧐"/>
            </a:pPr>
            <a:r>
              <a:rPr lang="en-US" sz="1200" dirty="0">
                <a:latin typeface="Avenir Roman" panose="02000503020000020003" pitchFamily="2" charset="0"/>
              </a:rPr>
              <a:t>What the Mastery algorithm produces.</a:t>
            </a:r>
          </a:p>
        </p:txBody>
      </p:sp>
    </p:spTree>
    <p:extLst>
      <p:ext uri="{BB962C8B-B14F-4D97-AF65-F5344CB8AC3E}">
        <p14:creationId xmlns:p14="http://schemas.microsoft.com/office/powerpoint/2010/main" val="3659275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ACBA4-4B2B-C54A-BAC1-A25712CCE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Mastery-Essential Watson </a:t>
            </a:r>
            <a:r>
              <a:rPr lang="en-US" dirty="0"/>
              <a:t>Education-Data Cloud entities (tables) by Curriculum-Alignment Component.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838205-823A-0847-9F15-5C091E575F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1704703"/>
              </p:ext>
            </p:extLst>
          </p:nvPr>
        </p:nvGraphicFramePr>
        <p:xfrm>
          <a:off x="388938" y="2206171"/>
          <a:ext cx="14766926" cy="7842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9252">
                  <a:extLst>
                    <a:ext uri="{9D8B030D-6E8A-4147-A177-3AD203B41FA5}">
                      <a16:colId xmlns:a16="http://schemas.microsoft.com/office/drawing/2014/main" val="3100395480"/>
                    </a:ext>
                  </a:extLst>
                </a:gridCol>
                <a:gridCol w="2953062">
                  <a:extLst>
                    <a:ext uri="{9D8B030D-6E8A-4147-A177-3AD203B41FA5}">
                      <a16:colId xmlns:a16="http://schemas.microsoft.com/office/drawing/2014/main" val="114970656"/>
                    </a:ext>
                  </a:extLst>
                </a:gridCol>
                <a:gridCol w="1978702">
                  <a:extLst>
                    <a:ext uri="{9D8B030D-6E8A-4147-A177-3AD203B41FA5}">
                      <a16:colId xmlns:a16="http://schemas.microsoft.com/office/drawing/2014/main" val="2476083489"/>
                    </a:ext>
                  </a:extLst>
                </a:gridCol>
                <a:gridCol w="3028014">
                  <a:extLst>
                    <a:ext uri="{9D8B030D-6E8A-4147-A177-3AD203B41FA5}">
                      <a16:colId xmlns:a16="http://schemas.microsoft.com/office/drawing/2014/main" val="1439714450"/>
                    </a:ext>
                  </a:extLst>
                </a:gridCol>
                <a:gridCol w="4437896">
                  <a:extLst>
                    <a:ext uri="{9D8B030D-6E8A-4147-A177-3AD203B41FA5}">
                      <a16:colId xmlns:a16="http://schemas.microsoft.com/office/drawing/2014/main" val="1186787325"/>
                    </a:ext>
                  </a:extLst>
                </a:gridCol>
              </a:tblGrid>
              <a:tr h="3490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venir Roman" panose="02000503020000020003" pitchFamily="2" charset="0"/>
                        </a:rPr>
                        <a:t>Information Element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1B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venir Roman" panose="02000503020000020003" pitchFamily="2" charset="0"/>
                        </a:rPr>
                        <a:t>Questions Answered?</a:t>
                      </a:r>
                    </a:p>
                  </a:txBody>
                  <a:tcPr anchor="b"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1B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venir Roman" panose="02000503020000020003" pitchFamily="2" charset="0"/>
                        </a:rPr>
                        <a:t>Watson Education Data Cloud Tables</a:t>
                      </a:r>
                    </a:p>
                  </a:txBody>
                  <a:tcPr anchor="b"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1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venir Roman" panose="02000503020000020003" pitchFamily="2" charset="0"/>
                        </a:rPr>
                        <a:t>Source</a:t>
                      </a:r>
                    </a:p>
                  </a:txBody>
                  <a:tcPr anchor="b"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1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621657"/>
                  </a:ext>
                </a:extLst>
              </a:tr>
              <a:tr h="158931">
                <a:tc gridSpan="5">
                  <a:txBody>
                    <a:bodyPr/>
                    <a:lstStyle/>
                    <a:p>
                      <a:r>
                        <a:rPr lang="en-US" sz="1300" b="0" i="0" dirty="0">
                          <a:latin typeface="Avenir Medium" panose="02000503020000020003" pitchFamily="2" charset="0"/>
                        </a:rPr>
                        <a:t>Intended Curriculum.</a:t>
                      </a:r>
                    </a:p>
                  </a:txBody>
                  <a:tcPr>
                    <a:lnL w="12700" cap="flat" cmpd="sng" algn="ctr">
                      <a:solidFill>
                        <a:srgbClr val="1644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44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6A04">
                        <a:alpha val="32941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1644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37714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venir Light" panose="020B0402020203020204" pitchFamily="34" charset="77"/>
                        </a:rPr>
                        <a:t>Course Blueprint.</a:t>
                      </a:r>
                    </a:p>
                  </a:txBody>
                  <a:tcPr>
                    <a:lnL w="12700" cap="flat" cmpd="sng" algn="ctr">
                      <a:solidFill>
                        <a:srgbClr val="1644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6A04">
                        <a:alpha val="6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>
                          <a:latin typeface="Avenir Light" panose="020B0402020203020204" pitchFamily="34" charset="77"/>
                        </a:rPr>
                        <a:t>What is the learning-standard scope of the course of interest?</a:t>
                      </a:r>
                      <a:endParaRPr lang="en-US" sz="11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6A04">
                        <a:alpha val="6705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i="0">
                          <a:latin typeface="Avenir Light" panose="020B0402020203020204" pitchFamily="34" charset="77"/>
                        </a:rPr>
                        <a:t>COURSE_LEARNING_STD_MAP</a:t>
                      </a:r>
                      <a:endParaRPr lang="en-US" sz="11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6A04">
                        <a:alpha val="6705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>
                          <a:latin typeface="Avenir Light" panose="020B0402020203020204" pitchFamily="34" charset="77"/>
                        </a:rPr>
                        <a:t>Curriculum-digitization Tooling</a:t>
                      </a:r>
                      <a:endParaRPr lang="en-US" sz="11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R w="12700" cap="flat" cmpd="sng" algn="ctr">
                      <a:solidFill>
                        <a:srgbClr val="1644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6A04">
                        <a:alpha val="6705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437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venir Light" panose="020B0402020203020204" pitchFamily="34" charset="77"/>
                        </a:rPr>
                        <a:t>Learning standard.</a:t>
                      </a:r>
                    </a:p>
                  </a:txBody>
                  <a:tcPr>
                    <a:lnL w="12700" cap="flat" cmpd="sng" algn="ctr">
                      <a:solidFill>
                        <a:srgbClr val="1644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6A04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>
                          <a:latin typeface="Avenir Light" panose="020B0402020203020204" pitchFamily="34" charset="77"/>
                        </a:rPr>
                        <a:t>What specific pieces of knowledge are students are expected to acquire?</a:t>
                      </a:r>
                      <a:endParaRPr lang="en-US" sz="11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6A04">
                        <a:alpha val="32941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71450" indent="-171450">
                        <a:buClr>
                          <a:srgbClr val="971B2F"/>
                        </a:buClr>
                        <a:buFont typeface="Apple Symbols" panose="02000000000000000000" pitchFamily="2" charset="-79"/>
                        <a:buChar char="⧐"/>
                      </a:pPr>
                      <a:r>
                        <a:rPr lang="en-US" sz="1100" b="0" i="0" dirty="0">
                          <a:latin typeface="Avenir Light" panose="020B0402020203020204" pitchFamily="34" charset="77"/>
                        </a:rPr>
                        <a:t>SIHLEARNING_ STANDARD</a:t>
                      </a:r>
                    </a:p>
                    <a:p>
                      <a:pPr marL="171450" indent="-171450">
                        <a:buClr>
                          <a:srgbClr val="971B2F"/>
                        </a:buClr>
                        <a:buFont typeface="Apple Symbols" panose="02000000000000000000" pitchFamily="2" charset="-79"/>
                        <a:buChar char="⧐"/>
                      </a:pPr>
                      <a:r>
                        <a:rPr lang="en-US" sz="1100" b="0" i="0" dirty="0">
                          <a:latin typeface="Avenir Light" panose="020B0402020203020204" pitchFamily="34" charset="77"/>
                        </a:rPr>
                        <a:t>SIHSTANDARD_ CONTENT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44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6A04">
                        <a:alpha val="32941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71450" indent="-171450">
                        <a:buClr>
                          <a:srgbClr val="971B2F"/>
                        </a:buClr>
                        <a:buFont typeface="Apple Symbols" panose="02000000000000000000" pitchFamily="2" charset="-79"/>
                        <a:buChar char="⧐"/>
                      </a:pPr>
                      <a:r>
                        <a:rPr lang="en-US" sz="1100" b="0" i="0" dirty="0">
                          <a:latin typeface="Avenir Light" panose="020B0402020203020204" pitchFamily="34" charset="77"/>
                        </a:rPr>
                        <a:t>SIHLEARNING_STANDARD_HIERARCHY</a:t>
                      </a:r>
                    </a:p>
                    <a:p>
                      <a:pPr marL="171450" indent="-171450">
                        <a:buClr>
                          <a:srgbClr val="971B2F"/>
                        </a:buClr>
                        <a:buFont typeface="Apple Symbols" panose="02000000000000000000" pitchFamily="2" charset="-79"/>
                        <a:buChar char="⧐"/>
                      </a:pPr>
                      <a:r>
                        <a:rPr lang="en-US" sz="1100" b="0" i="0" dirty="0">
                          <a:latin typeface="Avenir Light" panose="020B0402020203020204" pitchFamily="34" charset="77"/>
                        </a:rPr>
                        <a:t>SIHSTANDARD_JURISDICTION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44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6A04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971B2F"/>
                        </a:buClr>
                        <a:buFont typeface="Apple Symbols" panose="02000000000000000000" pitchFamily="2" charset="-79"/>
                        <a:buChar char="⧐"/>
                      </a:pPr>
                      <a:r>
                        <a:rPr lang="en-US" sz="1100" b="0" i="0">
                          <a:latin typeface="Avenir Light" panose="020B0402020203020204" pitchFamily="34" charset="77"/>
                        </a:rPr>
                        <a:t>Learning-standards curator (e.g, EdGate, Certica).</a:t>
                      </a:r>
                    </a:p>
                    <a:p>
                      <a:pPr marL="171450" marR="0" lvl="0" indent="-171450" algn="l" defTabSz="15544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71B2F"/>
                        </a:buClr>
                        <a:buSzTx/>
                        <a:buFont typeface="Apple Symbols" panose="02000000000000000000" pitchFamily="2" charset="-79"/>
                        <a:buChar char="⧐"/>
                        <a:tabLst/>
                        <a:defRPr/>
                      </a:pPr>
                      <a:r>
                        <a:rPr lang="en-US" sz="1100" b="0" i="0">
                          <a:latin typeface="Avenir Light" panose="020B0402020203020204" pitchFamily="34" charset="77"/>
                        </a:rPr>
                        <a:t>Curriculum-digitization Tooling</a:t>
                      </a:r>
                      <a:endParaRPr lang="en-US" sz="11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R w="12700" cap="flat" cmpd="sng" algn="ctr">
                      <a:solidFill>
                        <a:srgbClr val="1644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6A04">
                        <a:alpha val="3294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332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venir Light" panose="020B0402020203020204" pitchFamily="34" charset="77"/>
                        </a:rPr>
                        <a:t>Learning-standards vertical articulation (aka, “progressions”).</a:t>
                      </a:r>
                    </a:p>
                  </a:txBody>
                  <a:tcPr>
                    <a:lnL w="12700" cap="flat" cmpd="sng" algn="ctr">
                      <a:solidFill>
                        <a:srgbClr val="1644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44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6A04">
                        <a:alpha val="6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venir Light" panose="020B0402020203020204" pitchFamily="34" charset="77"/>
                        </a:rPr>
                        <a:t>How does one piece of knowledge build on the other as students progress through the curriculum?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44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6A04">
                        <a:alpha val="67059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1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B w="12700" cap="flat" cmpd="sng" algn="ctr">
                      <a:solidFill>
                        <a:srgbClr val="1644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6A04">
                        <a:alpha val="67059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971B2F"/>
                        </a:buClr>
                        <a:buFont typeface="Apple Symbols" panose="02000000000000000000" pitchFamily="2" charset="-79"/>
                        <a:buChar char="⧐"/>
                      </a:pPr>
                      <a:r>
                        <a:rPr lang="en-US" sz="1100" b="0" i="0" dirty="0">
                          <a:latin typeface="Avenir Light" panose="020B0402020203020204" pitchFamily="34" charset="77"/>
                        </a:rPr>
                        <a:t>IBM-retained consultants (e.g., K. Hess)</a:t>
                      </a:r>
                    </a:p>
                    <a:p>
                      <a:pPr marL="171450" indent="-171450">
                        <a:buClr>
                          <a:srgbClr val="971B2F"/>
                        </a:buClr>
                        <a:buFont typeface="Apple Symbols" panose="02000000000000000000" pitchFamily="2" charset="-79"/>
                        <a:buChar char="⧐"/>
                      </a:pPr>
                      <a:r>
                        <a:rPr lang="en-US" sz="1100" b="0" i="0" dirty="0">
                          <a:latin typeface="Avenir Light" panose="020B0402020203020204" pitchFamily="34" charset="77"/>
                        </a:rPr>
                        <a:t>Third-parties (e.g., NGSS, Lead4Ward)</a:t>
                      </a:r>
                    </a:p>
                    <a:p>
                      <a:pPr marL="171450" indent="-171450">
                        <a:buClr>
                          <a:srgbClr val="971B2F"/>
                        </a:buClr>
                        <a:buFont typeface="Apple Symbols" panose="02000000000000000000" pitchFamily="2" charset="-79"/>
                        <a:buChar char="⧐"/>
                      </a:pPr>
                      <a:r>
                        <a:rPr lang="en-US" sz="1100" b="0" i="0" dirty="0">
                          <a:latin typeface="Avenir Light" panose="020B0402020203020204" pitchFamily="34" charset="77"/>
                        </a:rPr>
                        <a:t>State Education Agencies (NY)</a:t>
                      </a:r>
                    </a:p>
                    <a:p>
                      <a:pPr marL="171450" indent="-171450">
                        <a:buClr>
                          <a:srgbClr val="971B2F"/>
                        </a:buClr>
                        <a:buFont typeface="Apple Symbols" panose="02000000000000000000" pitchFamily="2" charset="-79"/>
                        <a:buChar char="⧐"/>
                      </a:pPr>
                      <a:r>
                        <a:rPr lang="en-US" sz="1100" b="0" i="0" dirty="0">
                          <a:latin typeface="Avenir Light" panose="020B0402020203020204" pitchFamily="34" charset="77"/>
                        </a:rPr>
                        <a:t>Curriculum-digitization Tooling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1644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44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6A04">
                        <a:alpha val="6705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991076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r>
                        <a:rPr lang="en-US" sz="1300" b="0" i="0" dirty="0">
                          <a:latin typeface="Avenir Medium" panose="02000503020000020003" pitchFamily="2" charset="0"/>
                        </a:rPr>
                        <a:t>Enacted Curriculum.</a:t>
                      </a:r>
                    </a:p>
                  </a:txBody>
                  <a:tcPr anchor="b">
                    <a:lnL w="12700" cap="flat" cmpd="sng" algn="ctr">
                      <a:solidFill>
                        <a:srgbClr val="1644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44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44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CDE2">
                        <a:alpha val="32941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1644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1644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45254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0" i="0" dirty="0">
                          <a:latin typeface="Avenir Light" panose="020B0402020203020204" pitchFamily="34" charset="77"/>
                        </a:rPr>
                        <a:t>Course enrollment. </a:t>
                      </a:r>
                    </a:p>
                  </a:txBody>
                  <a:tcPr>
                    <a:lnL w="12700" cap="flat" cmpd="sng" algn="ctr">
                      <a:solidFill>
                        <a:srgbClr val="1644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CDE2">
                        <a:alpha val="6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latin typeface="Avenir Light" panose="020B0402020203020204" pitchFamily="34" charset="77"/>
                        </a:rPr>
                        <a:t>Which students are enrolled in an academic course of interest?</a:t>
                      </a:r>
                      <a:endParaRPr lang="en-US" sz="10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CDE2">
                        <a:alpha val="6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971B2F"/>
                        </a:buClr>
                        <a:buFont typeface="Apple Symbols" panose="02000000000000000000" pitchFamily="2" charset="-79"/>
                        <a:buChar char="⧐"/>
                      </a:pPr>
                      <a:r>
                        <a:rPr lang="en-US" sz="1000" b="0" i="0">
                          <a:latin typeface="Avenir Light" panose="020B0402020203020204" pitchFamily="34" charset="77"/>
                        </a:rPr>
                        <a:t>SIHCOURSE</a:t>
                      </a:r>
                    </a:p>
                    <a:p>
                      <a:pPr marL="171450" indent="-171450">
                        <a:buClr>
                          <a:srgbClr val="971B2F"/>
                        </a:buClr>
                        <a:buFont typeface="Apple Symbols" panose="02000000000000000000" pitchFamily="2" charset="-79"/>
                        <a:buChar char="⧐"/>
                      </a:pPr>
                      <a:r>
                        <a:rPr lang="en-US" sz="1000" b="0" i="0">
                          <a:latin typeface="Avenir Light" panose="020B0402020203020204" pitchFamily="34" charset="77"/>
                        </a:rPr>
                        <a:t>COURSE_SECTION</a:t>
                      </a:r>
                      <a:endParaRPr lang="en-US" sz="10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CDE2">
                        <a:alpha val="6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971B2F"/>
                        </a:buClr>
                        <a:buFont typeface="Apple Symbols" panose="02000000000000000000" pitchFamily="2" charset="-79"/>
                        <a:buChar char="⧐"/>
                      </a:pPr>
                      <a:r>
                        <a:rPr lang="en-US" sz="1000" b="0" i="0">
                          <a:latin typeface="Avenir Light" panose="020B0402020203020204" pitchFamily="34" charset="77"/>
                        </a:rPr>
                        <a:t>COURSE_SECTION_STUDENT</a:t>
                      </a:r>
                    </a:p>
                    <a:p>
                      <a:pPr marL="171450" indent="-171450">
                        <a:buClr>
                          <a:srgbClr val="971B2F"/>
                        </a:buClr>
                        <a:buFont typeface="Apple Symbols" panose="02000000000000000000" pitchFamily="2" charset="-79"/>
                        <a:buChar char="⧐"/>
                      </a:pPr>
                      <a:r>
                        <a:rPr lang="en-US" sz="1000" b="0" i="0">
                          <a:latin typeface="Avenir Light" panose="020B0402020203020204" pitchFamily="34" charset="77"/>
                        </a:rPr>
                        <a:t>COURSE_SECTION_STAFF</a:t>
                      </a:r>
                      <a:endParaRPr lang="en-US" sz="10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CDE2">
                        <a:alpha val="67059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71450" indent="-171450">
                        <a:buClr>
                          <a:srgbClr val="971B2F"/>
                        </a:buClr>
                        <a:buFont typeface="Apple Symbols" panose="02000000000000000000" pitchFamily="2" charset="-79"/>
                        <a:buChar char="⧐"/>
                      </a:pPr>
                      <a:r>
                        <a:rPr lang="en-US" sz="1000" b="0" i="0" dirty="0">
                          <a:latin typeface="Avenir Light" panose="020B0402020203020204" pitchFamily="34" charset="77"/>
                        </a:rPr>
                        <a:t>Student-Information System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1644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CDE2">
                        <a:alpha val="6705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633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0" i="0" dirty="0">
                          <a:latin typeface="Avenir Light" panose="020B0402020203020204" pitchFamily="34" charset="77"/>
                        </a:rPr>
                        <a:t>Personal Identifying Information</a:t>
                      </a:r>
                    </a:p>
                  </a:txBody>
                  <a:tcPr>
                    <a:lnL w="12700" cap="flat" cmpd="sng" algn="ctr">
                      <a:solidFill>
                        <a:srgbClr val="1644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CDE2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CDE2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latin typeface="Avenir Light" panose="020B0402020203020204" pitchFamily="34" charset="77"/>
                        </a:rPr>
                        <a:t>SIHPERSON</a:t>
                      </a:r>
                      <a:endParaRPr lang="en-US" sz="10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CDE2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latin typeface="Avenir Light" panose="020B0402020203020204" pitchFamily="34" charset="77"/>
                        </a:rPr>
                        <a:t>SIHORGPERSONROLE</a:t>
                      </a:r>
                      <a:endParaRPr lang="en-US" sz="10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CDE2">
                        <a:alpha val="32941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CDE2">
                        <a:alpha val="3294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98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0" i="0" dirty="0">
                          <a:latin typeface="Avenir Light" panose="020B0402020203020204" pitchFamily="34" charset="77"/>
                        </a:rPr>
                        <a:t>Organizational Information</a:t>
                      </a:r>
                    </a:p>
                  </a:txBody>
                  <a:tcPr>
                    <a:lnL w="12700" cap="flat" cmpd="sng" algn="ctr">
                      <a:solidFill>
                        <a:srgbClr val="1644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CDE2">
                        <a:alpha val="6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CDE2">
                        <a:alpha val="6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latin typeface="Avenir Light" panose="020B0402020203020204" pitchFamily="34" charset="77"/>
                        </a:rPr>
                        <a:t>SIHORG</a:t>
                      </a:r>
                      <a:endParaRPr lang="en-US" sz="10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CDE2">
                        <a:alpha val="6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CDE2">
                        <a:alpha val="6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>
                          <a:latin typeface="Avenir Light" panose="020B0402020203020204" pitchFamily="34" charset="77"/>
                        </a:rPr>
                        <a:t>Client-setup, -configuration tooling</a:t>
                      </a:r>
                      <a:endParaRPr lang="en-US" sz="10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R w="12700" cap="flat" cmpd="sng" algn="ctr">
                      <a:solidFill>
                        <a:srgbClr val="1644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CDE2">
                        <a:alpha val="6705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887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0" i="0" dirty="0">
                          <a:latin typeface="Avenir Light" panose="020B0402020203020204" pitchFamily="34" charset="77"/>
                        </a:rPr>
                        <a:t>Course instructional plan</a:t>
                      </a:r>
                    </a:p>
                  </a:txBody>
                  <a:tcPr>
                    <a:lnL w="12700" cap="flat" cmpd="sng" algn="ctr">
                      <a:solidFill>
                        <a:srgbClr val="1644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C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CDE2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C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CDE2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 dirty="0">
                          <a:latin typeface="Avenir Light" panose="020B0402020203020204" pitchFamily="34" charset="77"/>
                        </a:rPr>
                        <a:t>TEACHER_UNIT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C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CDE2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 dirty="0">
                          <a:latin typeface="Avenir Light" panose="020B0402020203020204" pitchFamily="34" charset="77"/>
                        </a:rPr>
                        <a:t>CRS_SCTN_TCHR_UNT_LRGN_STD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C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CDE2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 dirty="0">
                          <a:latin typeface="Avenir Light" panose="020B0402020203020204" pitchFamily="34" charset="77"/>
                        </a:rPr>
                        <a:t>Curriculum-digitization Tooling</a:t>
                      </a:r>
                    </a:p>
                  </a:txBody>
                  <a:tcPr>
                    <a:lnR w="12700" cap="flat" cmpd="sng" algn="ctr">
                      <a:solidFill>
                        <a:srgbClr val="1644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C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CDE2">
                        <a:alpha val="3294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23621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r>
                        <a:rPr lang="en-US" sz="1300" b="0" i="0" dirty="0">
                          <a:latin typeface="Avenir Medium" panose="02000503020000020003" pitchFamily="2" charset="0"/>
                        </a:rPr>
                        <a:t>Assessed Curriculum.</a:t>
                      </a:r>
                    </a:p>
                  </a:txBody>
                  <a:tcPr anchor="b">
                    <a:lnL w="12700" cap="flat" cmpd="sng" algn="ctr">
                      <a:solidFill>
                        <a:srgbClr val="8BC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BC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C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F1E">
                        <a:alpha val="32941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8BC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8BC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20977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venir Light" panose="020B0402020203020204" pitchFamily="34" charset="77"/>
                        </a:rPr>
                        <a:t>Standards-aligned evidence of learning.</a:t>
                      </a:r>
                    </a:p>
                  </a:txBody>
                  <a:tcPr>
                    <a:lnL w="12700" cap="flat" cmpd="sng" algn="ctr">
                      <a:solidFill>
                        <a:srgbClr val="8BC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F1E">
                        <a:alpha val="6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>
                          <a:latin typeface="Avenir Light" panose="020B0402020203020204" pitchFamily="34" charset="77"/>
                        </a:rPr>
                        <a:t>What is the measured state of knowledge of learning standards in the vertical articulations by enrolled students?</a:t>
                      </a:r>
                      <a:endParaRPr lang="en-US" sz="11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F1E">
                        <a:alpha val="6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971B2F"/>
                        </a:buClr>
                        <a:buFont typeface="Apple Symbols" panose="02000000000000000000" pitchFamily="2" charset="-79"/>
                        <a:buChar char="⧐"/>
                      </a:pPr>
                      <a:r>
                        <a:rPr lang="en-US" sz="1100" b="0" i="0" dirty="0">
                          <a:latin typeface="Avenir Light" panose="020B0402020203020204" pitchFamily="34" charset="77"/>
                        </a:rPr>
                        <a:t>EVIDENCE_OF_ LEARNING</a:t>
                      </a:r>
                    </a:p>
                    <a:p>
                      <a:pPr marL="171450" indent="-171450">
                        <a:buClr>
                          <a:srgbClr val="971B2F"/>
                        </a:buClr>
                        <a:buFont typeface="Apple Symbols" panose="02000000000000000000" pitchFamily="2" charset="-79"/>
                        <a:buChar char="⧐"/>
                      </a:pPr>
                      <a:r>
                        <a:rPr lang="en-US" sz="1100" b="0" i="0" dirty="0">
                          <a:latin typeface="Avenir Light" panose="020B0402020203020204" pitchFamily="34" charset="77"/>
                        </a:rPr>
                        <a:t>WORK_PRODUCT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F1E">
                        <a:alpha val="6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971B2F"/>
                        </a:buClr>
                        <a:buFont typeface="Apple Symbols" panose="02000000000000000000" pitchFamily="2" charset="-79"/>
                        <a:buChar char="⧐"/>
                      </a:pPr>
                      <a:r>
                        <a:rPr lang="en-US" sz="1100" b="0" i="0">
                          <a:latin typeface="Avenir Light" panose="020B0402020203020204" pitchFamily="34" charset="77"/>
                        </a:rPr>
                        <a:t>WRK_PRDCT_LRNG_STD</a:t>
                      </a:r>
                      <a:endParaRPr lang="en-US" sz="11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F1E">
                        <a:alpha val="6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971B2F"/>
                        </a:buClr>
                        <a:buFont typeface="Apple Symbols" panose="02000000000000000000" pitchFamily="2" charset="-79"/>
                        <a:buChar char="⧐"/>
                      </a:pPr>
                      <a:r>
                        <a:rPr lang="en-US" sz="1100" b="0" i="0" dirty="0">
                          <a:latin typeface="Avenir Light" panose="020B0402020203020204" pitchFamily="34" charset="77"/>
                        </a:rPr>
                        <a:t>Assessment-data systems (Eduphoria, </a:t>
                      </a:r>
                      <a:r>
                        <a:rPr lang="en-US" sz="1100" b="0" i="0" dirty="0" err="1">
                          <a:latin typeface="Avenir Light" panose="020B0402020203020204" pitchFamily="34" charset="77"/>
                        </a:rPr>
                        <a:t>Edugence</a:t>
                      </a:r>
                      <a:r>
                        <a:rPr lang="en-US" sz="1100" b="0" i="0" dirty="0">
                          <a:latin typeface="Avenir Light" panose="020B0402020203020204" pitchFamily="34" charset="77"/>
                        </a:rPr>
                        <a:t>).</a:t>
                      </a:r>
                    </a:p>
                    <a:p>
                      <a:pPr marL="171450" indent="-171450">
                        <a:buClr>
                          <a:srgbClr val="971B2F"/>
                        </a:buClr>
                        <a:buFont typeface="Apple Symbols" panose="02000000000000000000" pitchFamily="2" charset="-79"/>
                        <a:buChar char="⧐"/>
                      </a:pPr>
                      <a:r>
                        <a:rPr lang="en-US" sz="1100" b="0" i="0" dirty="0">
                          <a:latin typeface="Avenir Light" panose="020B0402020203020204" pitchFamily="34" charset="77"/>
                        </a:rPr>
                        <a:t>State Education Agencies (TX STAAR, NY.</a:t>
                      </a:r>
                    </a:p>
                    <a:p>
                      <a:pPr marL="171450" indent="-171450">
                        <a:buClr>
                          <a:srgbClr val="971B2F"/>
                        </a:buClr>
                        <a:buFont typeface="Apple Symbols" panose="02000000000000000000" pitchFamily="2" charset="-79"/>
                        <a:buChar char="⧐"/>
                      </a:pPr>
                      <a:r>
                        <a:rPr lang="en-US" sz="1100" b="0" i="0" dirty="0">
                          <a:latin typeface="Avenir Light" panose="020B0402020203020204" pitchFamily="34" charset="77"/>
                        </a:rPr>
                        <a:t>Third-party learning systems (</a:t>
                      </a:r>
                      <a:r>
                        <a:rPr lang="en-US" sz="1100" b="0" i="0" dirty="0" err="1">
                          <a:latin typeface="Avenir Light" panose="020B0402020203020204" pitchFamily="34" charset="77"/>
                        </a:rPr>
                        <a:t>iReady</a:t>
                      </a:r>
                      <a:r>
                        <a:rPr lang="en-US" sz="1100" b="0" i="0" dirty="0">
                          <a:latin typeface="Avenir Light" panose="020B0402020203020204" pitchFamily="34" charset="77"/>
                        </a:rPr>
                        <a:t>, Pearson Envision, Wonders).</a:t>
                      </a:r>
                    </a:p>
                    <a:p>
                      <a:pPr marL="171450" indent="-171450">
                        <a:buClr>
                          <a:srgbClr val="971B2F"/>
                        </a:buClr>
                        <a:buFont typeface="Apple Symbols" panose="02000000000000000000" pitchFamily="2" charset="-79"/>
                        <a:buChar char="⧐"/>
                      </a:pPr>
                      <a:r>
                        <a:rPr lang="en-US" sz="1100" b="0" i="0" dirty="0">
                          <a:latin typeface="Avenir Light" panose="020B0402020203020204" pitchFamily="34" charset="77"/>
                        </a:rPr>
                        <a:t>Digital gradebooks from Some Student-Information System, Learning-Management Systems.</a:t>
                      </a:r>
                    </a:p>
                    <a:p>
                      <a:pPr marL="171450" indent="-171450">
                        <a:buClr>
                          <a:srgbClr val="971B2F"/>
                        </a:buClr>
                        <a:buFont typeface="Apple Symbols" panose="02000000000000000000" pitchFamily="2" charset="-79"/>
                        <a:buChar char="⧐"/>
                      </a:pPr>
                      <a:r>
                        <a:rPr lang="en-US" sz="1100" b="0" i="0" dirty="0">
                          <a:latin typeface="Avenir Light" panose="020B0402020203020204" pitchFamily="34" charset="77"/>
                        </a:rPr>
                        <a:t>Input via Watson-education user interface</a:t>
                      </a:r>
                    </a:p>
                  </a:txBody>
                  <a:tcPr>
                    <a:lnR w="12700" cap="flat" cmpd="sng" algn="ctr">
                      <a:solidFill>
                        <a:srgbClr val="8BC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F1E">
                        <a:alpha val="6705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6786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venir Light" panose="020B0402020203020204" pitchFamily="34" charset="77"/>
                        </a:rPr>
                        <a:t>Evidence-of-learning interpretation.</a:t>
                      </a:r>
                    </a:p>
                  </a:txBody>
                  <a:tcPr>
                    <a:lnL w="12700" cap="flat" cmpd="sng" algn="ctr">
                      <a:solidFill>
                        <a:srgbClr val="8BC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18F1E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venir Light" panose="020B0402020203020204" pitchFamily="34" charset="77"/>
                        </a:rPr>
                        <a:t>What do observed evidence of learning say about students strength of mastery of specific learning standards?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18F1E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venir Light" panose="020B0402020203020204" pitchFamily="34" charset="77"/>
                        </a:rPr>
                        <a:t>MASTERY_COLOR_LIST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18F1E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venir Light" panose="020B0402020203020204" pitchFamily="34" charset="77"/>
                        </a:rPr>
                        <a:t>MASTERY_WEIGHTS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18F1E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venir Light" panose="020B0402020203020204" pitchFamily="34" charset="77"/>
                        </a:rPr>
                        <a:t>Client-setup, -configuration tooling</a:t>
                      </a:r>
                    </a:p>
                  </a:txBody>
                  <a:tcPr>
                    <a:lnR w="12700" cap="flat" cmpd="sng" algn="ctr">
                      <a:solidFill>
                        <a:srgbClr val="8BC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18F1E">
                        <a:alpha val="3294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322602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r>
                        <a:rPr lang="en-US" sz="1300" b="0" i="0" dirty="0">
                          <a:latin typeface="Avenir Medium" panose="02000503020000020003" pitchFamily="2" charset="0"/>
                        </a:rPr>
                        <a:t>Learned Curriculum.</a:t>
                      </a:r>
                    </a:p>
                  </a:txBody>
                  <a:tcPr>
                    <a:lnL w="12700" cap="flat" cmpd="sng" algn="ctr">
                      <a:solidFill>
                        <a:srgbClr val="8BC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BC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A700">
                        <a:alpha val="32941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8BC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875134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venir Light" panose="020B0402020203020204" pitchFamily="34" charset="77"/>
                        </a:rPr>
                        <a:t>Imputed (“measured”) knowledge states and estimated readiness states.</a:t>
                      </a:r>
                    </a:p>
                  </a:txBody>
                  <a:tcPr>
                    <a:lnL w="12700" cap="flat" cmpd="sng" algn="ctr">
                      <a:solidFill>
                        <a:srgbClr val="8BC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A700">
                        <a:alpha val="6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>
                          <a:latin typeface="Avenir Light" panose="020B0402020203020204" pitchFamily="34" charset="77"/>
                        </a:rPr>
                        <a:t>What are the measured knowledge state and estimated readiness state for each student with respect to each learning standard?</a:t>
                      </a:r>
                      <a:endParaRPr lang="en-US" sz="11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A700">
                        <a:alpha val="6705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i="0">
                          <a:latin typeface="Avenir Light" panose="020B0402020203020204" pitchFamily="34" charset="77"/>
                        </a:rPr>
                        <a:t>STUDENT_KNOWLEDGE_LEVEL</a:t>
                      </a:r>
                      <a:endParaRPr lang="en-US" sz="11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A700">
                        <a:alpha val="6705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venir Light" panose="020B0402020203020204" pitchFamily="34" charset="77"/>
                        </a:rPr>
                        <a:t>Algorithm-Generated</a:t>
                      </a:r>
                    </a:p>
                  </a:txBody>
                  <a:tcPr>
                    <a:lnR w="12700" cap="flat" cmpd="sng" algn="ctr">
                      <a:solidFill>
                        <a:srgbClr val="8BC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A700">
                        <a:alpha val="6705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486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venir Light" panose="020B0402020203020204" pitchFamily="34" charset="77"/>
                        </a:rPr>
                        <a:t>Learning-standard progression conditional-probability relationships.</a:t>
                      </a:r>
                    </a:p>
                  </a:txBody>
                  <a:tcPr>
                    <a:lnL w="12700" cap="flat" cmpd="sng" algn="ctr">
                      <a:solidFill>
                        <a:srgbClr val="8BC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CA700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venir Light" panose="020B0402020203020204" pitchFamily="34" charset="77"/>
                        </a:rPr>
                        <a:t>How does an imputed knowledge state for prerequisite learning standards influence my belief for what is taught next?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CA700">
                        <a:alpha val="32941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b="0" i="0" dirty="0">
                          <a:latin typeface="Avenir Light" panose="020B0402020203020204" pitchFamily="34" charset="77"/>
                        </a:rPr>
                        <a:t>CPT_LONG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CA700">
                        <a:alpha val="32941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venir Light" panose="020B0402020203020204" pitchFamily="34" charset="77"/>
                        </a:rPr>
                        <a:t>Algorithm-Generated</a:t>
                      </a:r>
                    </a:p>
                  </a:txBody>
                  <a:tcPr>
                    <a:lnR w="12700" cap="flat" cmpd="sng" algn="ctr">
                      <a:solidFill>
                        <a:srgbClr val="8BC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CA700">
                        <a:alpha val="3294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315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920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ACBA4-4B2B-C54A-BAC1-A25712CCE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Elements by Curriculum-Alignment Component.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838205-823A-0847-9F15-5C091E575F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8935591"/>
              </p:ext>
            </p:extLst>
          </p:nvPr>
        </p:nvGraphicFramePr>
        <p:xfrm>
          <a:off x="388938" y="2206171"/>
          <a:ext cx="14766924" cy="6409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6148">
                  <a:extLst>
                    <a:ext uri="{9D8B030D-6E8A-4147-A177-3AD203B41FA5}">
                      <a16:colId xmlns:a16="http://schemas.microsoft.com/office/drawing/2014/main" val="3100395480"/>
                    </a:ext>
                  </a:extLst>
                </a:gridCol>
                <a:gridCol w="3570514">
                  <a:extLst>
                    <a:ext uri="{9D8B030D-6E8A-4147-A177-3AD203B41FA5}">
                      <a16:colId xmlns:a16="http://schemas.microsoft.com/office/drawing/2014/main" val="2722486192"/>
                    </a:ext>
                  </a:extLst>
                </a:gridCol>
                <a:gridCol w="4758531">
                  <a:extLst>
                    <a:ext uri="{9D8B030D-6E8A-4147-A177-3AD203B41FA5}">
                      <a16:colId xmlns:a16="http://schemas.microsoft.com/office/drawing/2014/main" val="2540641731"/>
                    </a:ext>
                  </a:extLst>
                </a:gridCol>
                <a:gridCol w="3691731">
                  <a:extLst>
                    <a:ext uri="{9D8B030D-6E8A-4147-A177-3AD203B41FA5}">
                      <a16:colId xmlns:a16="http://schemas.microsoft.com/office/drawing/2014/main" val="2860528424"/>
                    </a:ext>
                  </a:extLst>
                </a:gridCol>
              </a:tblGrid>
              <a:tr h="3490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venir Roman" panose="02000503020000020003" pitchFamily="2" charset="0"/>
                        </a:rPr>
                        <a:t>Information Element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1B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venir Roman" panose="02000503020000020003" pitchFamily="2" charset="0"/>
                        </a:rPr>
                        <a:t>Questions Answered?</a:t>
                      </a:r>
                    </a:p>
                  </a:txBody>
                  <a:tcPr anchor="b"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1B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venir Roman" panose="02000503020000020003" pitchFamily="2" charset="0"/>
                        </a:rPr>
                        <a:t>Typical Source</a:t>
                      </a:r>
                    </a:p>
                  </a:txBody>
                  <a:tcPr anchor="b"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1B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venir Roman" panose="02000503020000020003" pitchFamily="2" charset="0"/>
                        </a:rPr>
                        <a:t>Comments</a:t>
                      </a:r>
                    </a:p>
                  </a:txBody>
                  <a:tcPr anchor="b"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1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621657"/>
                  </a:ext>
                </a:extLst>
              </a:tr>
              <a:tr h="158931">
                <a:tc gridSpan="4">
                  <a:txBody>
                    <a:bodyPr/>
                    <a:lstStyle/>
                    <a:p>
                      <a:r>
                        <a:rPr lang="en-US" sz="1300" b="0" i="0" dirty="0">
                          <a:latin typeface="Avenir Medium" panose="02000503020000020003" pitchFamily="2" charset="0"/>
                        </a:rPr>
                        <a:t>Intended Curriculum.</a:t>
                      </a:r>
                    </a:p>
                  </a:txBody>
                  <a:tcPr>
                    <a:lnL w="12700" cap="flat" cmpd="sng" algn="ctr">
                      <a:solidFill>
                        <a:srgbClr val="1644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44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16A04">
                        <a:alpha val="32941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b="0" i="0" dirty="0">
                        <a:latin typeface="Avenir Light" panose="020B0402020203020204" pitchFamily="34" charset="7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171450" indent="-171450">
                        <a:buClr>
                          <a:srgbClr val="971B2F"/>
                        </a:buClr>
                        <a:buFont typeface="Apple Symbols" panose="02000000000000000000" pitchFamily="2" charset="-79"/>
                        <a:buChar char="⧐"/>
                      </a:pPr>
                      <a:endParaRPr lang="en-US" sz="1200" dirty="0">
                        <a:latin typeface="Avenir Roman" panose="02000503020000020003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Avenir Roman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714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Course Blueprint.</a:t>
                      </a:r>
                    </a:p>
                  </a:txBody>
                  <a:tcPr>
                    <a:lnL w="12700" cap="flat" cmpd="sng" algn="ctr">
                      <a:solidFill>
                        <a:srgbClr val="1644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16A04">
                        <a:alpha val="6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What is the learning-standard scope of the course of interest?</a:t>
                      </a:r>
                    </a:p>
                  </a:txBody>
                  <a:tcPr>
                    <a:solidFill>
                      <a:srgbClr val="F16A04">
                        <a:alpha val="6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971B2F"/>
                        </a:buClr>
                        <a:buFont typeface="Apple Symbols" panose="02000000000000000000" pitchFamily="2" charset="-79"/>
                        <a:buChar char="⧐"/>
                      </a:pPr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Curriculum-alignment tool in Watson-Education.</a:t>
                      </a:r>
                    </a:p>
                    <a:p>
                      <a:pPr marL="171450" indent="-171450">
                        <a:buClr>
                          <a:srgbClr val="971B2F"/>
                        </a:buClr>
                        <a:buFont typeface="Apple Symbols" panose="02000000000000000000" pitchFamily="2" charset="-79"/>
                        <a:buChar char="⧐"/>
                      </a:pPr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Third-party curriculum-mapping tool.</a:t>
                      </a:r>
                    </a:p>
                  </a:txBody>
                  <a:tcPr>
                    <a:solidFill>
                      <a:srgbClr val="F16A04">
                        <a:alpha val="6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R w="12700" cap="flat" cmpd="sng" algn="ctr">
                      <a:solidFill>
                        <a:srgbClr val="1644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16A04">
                        <a:alpha val="6705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437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Learning standard.</a:t>
                      </a:r>
                    </a:p>
                  </a:txBody>
                  <a:tcPr>
                    <a:lnL w="12700" cap="flat" cmpd="sng" algn="ctr">
                      <a:solidFill>
                        <a:srgbClr val="1644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16A04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What specific pieces of knowledge are students are expected to acquire?</a:t>
                      </a:r>
                    </a:p>
                  </a:txBody>
                  <a:tcPr>
                    <a:solidFill>
                      <a:srgbClr val="F16A04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971B2F"/>
                        </a:buClr>
                        <a:buFont typeface="Apple Symbols" panose="02000000000000000000" pitchFamily="2" charset="-79"/>
                        <a:buChar char="⧐"/>
                      </a:pPr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Learning-standards curator (e.g., </a:t>
                      </a:r>
                      <a:r>
                        <a:rPr lang="en-US" sz="1200" b="0" i="0" dirty="0" err="1">
                          <a:latin typeface="Avenir Light" panose="020B0402020203020204" pitchFamily="34" charset="77"/>
                        </a:rPr>
                        <a:t>Certica</a:t>
                      </a:r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 Solutions) for state-promulgated learning standards.</a:t>
                      </a:r>
                    </a:p>
                    <a:p>
                      <a:pPr marL="171450" indent="-171450">
                        <a:buClr>
                          <a:srgbClr val="971B2F"/>
                        </a:buClr>
                        <a:buFont typeface="Apple Symbols" panose="02000000000000000000" pitchFamily="2" charset="-79"/>
                        <a:buChar char="⧐"/>
                      </a:pPr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Watson-Education Learning-Standard definition tool (planned).</a:t>
                      </a:r>
                    </a:p>
                  </a:txBody>
                  <a:tcPr>
                    <a:solidFill>
                      <a:srgbClr val="F16A04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R w="12700" cap="flat" cmpd="sng" algn="ctr">
                      <a:solidFill>
                        <a:srgbClr val="1644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16A04">
                        <a:alpha val="3294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332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Learning-standards vertical articulation (aka, “progressions”).</a:t>
                      </a:r>
                    </a:p>
                  </a:txBody>
                  <a:tcPr>
                    <a:lnL w="12700" cap="flat" cmpd="sng" algn="ctr">
                      <a:solidFill>
                        <a:srgbClr val="1644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1644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6A04">
                        <a:alpha val="6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How does one piece of knowledge build on the other as students progress through the curriculum?</a:t>
                      </a:r>
                    </a:p>
                  </a:txBody>
                  <a:tcPr>
                    <a:lnB w="12700" cap="flat" cmpd="sng" algn="ctr">
                      <a:solidFill>
                        <a:srgbClr val="1644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6A04">
                        <a:alpha val="6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971B2F"/>
                        </a:buClr>
                        <a:buFont typeface="Apple Symbols" panose="02000000000000000000" pitchFamily="2" charset="-79"/>
                        <a:buChar char="⧐"/>
                      </a:pPr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Recognized education experts (Hess, MacLean-Alfonso for CCSS).</a:t>
                      </a:r>
                    </a:p>
                    <a:p>
                      <a:pPr marL="171450" indent="-171450">
                        <a:buClr>
                          <a:srgbClr val="971B2F"/>
                        </a:buClr>
                        <a:buFont typeface="Apple Symbols" panose="02000000000000000000" pitchFamily="2" charset="-79"/>
                        <a:buChar char="⧐"/>
                      </a:pPr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Learning-standards publishers (NGSS).</a:t>
                      </a:r>
                    </a:p>
                    <a:p>
                      <a:pPr marL="171450" indent="-171450">
                        <a:buClr>
                          <a:srgbClr val="971B2F"/>
                        </a:buClr>
                        <a:buFont typeface="Apple Symbols" panose="02000000000000000000" pitchFamily="2" charset="-79"/>
                        <a:buChar char="⧐"/>
                      </a:pPr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State Education Agencies (TEA, </a:t>
                      </a:r>
                      <a:r>
                        <a:rPr lang="en-US" sz="1200" b="0" i="0" dirty="0" err="1">
                          <a:latin typeface="Avenir Light" panose="020B0402020203020204" pitchFamily="34" charset="77"/>
                        </a:rPr>
                        <a:t>NYBoE</a:t>
                      </a:r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).</a:t>
                      </a:r>
                    </a:p>
                    <a:p>
                      <a:pPr marL="171450" indent="-171450">
                        <a:buClr>
                          <a:srgbClr val="971B2F"/>
                        </a:buClr>
                        <a:buFont typeface="Apple Symbols" panose="02000000000000000000" pitchFamily="2" charset="-79"/>
                        <a:buChar char="⧐"/>
                      </a:pPr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Third-party curriculum advisors (Lead4Ward).</a:t>
                      </a:r>
                    </a:p>
                    <a:p>
                      <a:pPr marL="171450" indent="-171450">
                        <a:buClr>
                          <a:srgbClr val="971B2F"/>
                        </a:buClr>
                        <a:buFont typeface="Apple Symbols" panose="02000000000000000000" pitchFamily="2" charset="-79"/>
                        <a:buChar char="⧐"/>
                      </a:pPr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Watson-Education Learning-standard vertical-articulation tool (planned).</a:t>
                      </a:r>
                    </a:p>
                  </a:txBody>
                  <a:tcPr>
                    <a:lnB w="12700" cap="flat" cmpd="sng" algn="ctr">
                      <a:solidFill>
                        <a:srgbClr val="1644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6A04">
                        <a:alpha val="6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R w="12700" cap="flat" cmpd="sng" algn="ctr">
                      <a:solidFill>
                        <a:srgbClr val="1644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1644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6A04">
                        <a:alpha val="6705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991076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en-US" sz="1300" b="0" i="0" dirty="0">
                          <a:latin typeface="Avenir Medium" panose="02000503020000020003" pitchFamily="2" charset="0"/>
                        </a:rPr>
                        <a:t>Enacted Curriculum.</a:t>
                      </a:r>
                    </a:p>
                  </a:txBody>
                  <a:tcPr>
                    <a:lnL w="12700" cap="flat" cmpd="sng" algn="ctr">
                      <a:solidFill>
                        <a:srgbClr val="1644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44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44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56CDE2">
                        <a:alpha val="32941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300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171450" indent="-171450">
                        <a:buClr>
                          <a:srgbClr val="971B2F"/>
                        </a:buClr>
                        <a:buFont typeface="Apple Symbols" panose="02000000000000000000" pitchFamily="2" charset="-79"/>
                        <a:buChar char="⧐"/>
                      </a:pPr>
                      <a:endParaRPr lang="en-US" sz="1300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300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254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Course enrollment. </a:t>
                      </a:r>
                    </a:p>
                  </a:txBody>
                  <a:tcPr>
                    <a:lnL w="12700" cap="flat" cmpd="sng" algn="ctr">
                      <a:solidFill>
                        <a:srgbClr val="1644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8BC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CDE2">
                        <a:alpha val="6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Which students are enrolled in an academic course of interest?</a:t>
                      </a:r>
                    </a:p>
                  </a:txBody>
                  <a:tcPr>
                    <a:lnB w="12700" cap="flat" cmpd="sng" algn="ctr">
                      <a:solidFill>
                        <a:srgbClr val="8BC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CDE2">
                        <a:alpha val="6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971B2F"/>
                        </a:buClr>
                        <a:buFont typeface="Apple Symbols" panose="02000000000000000000" pitchFamily="2" charset="-79"/>
                        <a:buChar char="⧐"/>
                      </a:pPr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Student-Information System.</a:t>
                      </a:r>
                    </a:p>
                  </a:txBody>
                  <a:tcPr>
                    <a:lnB w="12700" cap="flat" cmpd="sng" algn="ctr">
                      <a:solidFill>
                        <a:srgbClr val="8BC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CDE2">
                        <a:alpha val="6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R w="12700" cap="flat" cmpd="sng" algn="ctr">
                      <a:solidFill>
                        <a:srgbClr val="1644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8BC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CDE2">
                        <a:alpha val="6705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633203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en-US" sz="1300" b="0" i="0" dirty="0">
                          <a:latin typeface="Avenir Medium" panose="02000503020000020003" pitchFamily="2" charset="0"/>
                        </a:rPr>
                        <a:t>Assessed Curriculum</a:t>
                      </a:r>
                    </a:p>
                  </a:txBody>
                  <a:tcPr>
                    <a:lnL w="12700" cap="flat" cmpd="sng" algn="ctr">
                      <a:solidFill>
                        <a:srgbClr val="8BC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BC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C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18F1E">
                        <a:alpha val="32941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300" b="0" i="0" dirty="0">
                        <a:latin typeface="Avenir Medium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1644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Clr>
                          <a:srgbClr val="971B2F"/>
                        </a:buClr>
                        <a:buFont typeface="Apple Symbols" panose="02000000000000000000" pitchFamily="2" charset="-79"/>
                        <a:buChar char="⧐"/>
                      </a:pPr>
                      <a:endParaRPr lang="en-US" sz="1300" b="0" i="0" dirty="0">
                        <a:latin typeface="Avenir Medium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1644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sz="1300" b="0" i="0" dirty="0">
                        <a:latin typeface="Avenir Medium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1644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20977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Standards-aligned evidence of learning.</a:t>
                      </a:r>
                    </a:p>
                  </a:txBody>
                  <a:tcPr>
                    <a:lnL w="12700" cap="flat" cmpd="sng" algn="ctr">
                      <a:solidFill>
                        <a:srgbClr val="8BC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618F1E">
                        <a:alpha val="6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What is the measured state of knowledge of learning standards in the vertical articulations by enrolled students?</a:t>
                      </a:r>
                    </a:p>
                  </a:txBody>
                  <a:tcPr>
                    <a:solidFill>
                      <a:srgbClr val="618F1E">
                        <a:alpha val="6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971B2F"/>
                        </a:buClr>
                        <a:buFont typeface="Apple Symbols" panose="02000000000000000000" pitchFamily="2" charset="-79"/>
                        <a:buChar char="⧐"/>
                      </a:pPr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Assessment-data systems (Eduphoria, </a:t>
                      </a:r>
                      <a:r>
                        <a:rPr lang="en-US" sz="1200" b="0" i="0" dirty="0" err="1">
                          <a:latin typeface="Avenir Light" panose="020B0402020203020204" pitchFamily="34" charset="77"/>
                        </a:rPr>
                        <a:t>Edugence</a:t>
                      </a:r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).</a:t>
                      </a:r>
                    </a:p>
                    <a:p>
                      <a:pPr marL="171450" indent="-171450">
                        <a:buClr>
                          <a:srgbClr val="971B2F"/>
                        </a:buClr>
                        <a:buFont typeface="Apple Symbols" panose="02000000000000000000" pitchFamily="2" charset="-79"/>
                        <a:buChar char="⧐"/>
                      </a:pPr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State Education Agencies (TX STAAR, NY.</a:t>
                      </a:r>
                    </a:p>
                    <a:p>
                      <a:pPr marL="171450" indent="-171450">
                        <a:buClr>
                          <a:srgbClr val="971B2F"/>
                        </a:buClr>
                        <a:buFont typeface="Apple Symbols" panose="02000000000000000000" pitchFamily="2" charset="-79"/>
                        <a:buChar char="⧐"/>
                      </a:pPr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Third-party learning systems (</a:t>
                      </a:r>
                      <a:r>
                        <a:rPr lang="en-US" sz="1200" b="0" i="0" dirty="0" err="1">
                          <a:latin typeface="Avenir Light" panose="020B0402020203020204" pitchFamily="34" charset="77"/>
                        </a:rPr>
                        <a:t>iReady</a:t>
                      </a:r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, Pearson Envision, Wonders).</a:t>
                      </a:r>
                    </a:p>
                    <a:p>
                      <a:pPr marL="171450" indent="-171450">
                        <a:buClr>
                          <a:srgbClr val="971B2F"/>
                        </a:buClr>
                        <a:buFont typeface="Apple Symbols" panose="02000000000000000000" pitchFamily="2" charset="-79"/>
                        <a:buChar char="⧐"/>
                      </a:pPr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Learning-management systems.</a:t>
                      </a:r>
                    </a:p>
                    <a:p>
                      <a:pPr marL="171450" indent="-171450">
                        <a:buClr>
                          <a:srgbClr val="971B2F"/>
                        </a:buClr>
                        <a:buFont typeface="Apple Symbols" panose="02000000000000000000" pitchFamily="2" charset="-79"/>
                        <a:buChar char="⧐"/>
                      </a:pPr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Watson-classroom, –element application interfaces.</a:t>
                      </a:r>
                    </a:p>
                  </a:txBody>
                  <a:tcPr>
                    <a:solidFill>
                      <a:srgbClr val="618F1E">
                        <a:alpha val="6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R w="12700" cap="flat" cmpd="sng" algn="ctr">
                      <a:solidFill>
                        <a:srgbClr val="8BC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18F1E">
                        <a:alpha val="6705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6786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Evidence-of-learning interpretation.</a:t>
                      </a:r>
                    </a:p>
                  </a:txBody>
                  <a:tcPr>
                    <a:lnL w="12700" cap="flat" cmpd="sng" algn="ctr">
                      <a:solidFill>
                        <a:srgbClr val="8BC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618F1E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What do observed evidence of learning say about students strength of mastery of specific learning standards?</a:t>
                      </a:r>
                    </a:p>
                  </a:txBody>
                  <a:tcPr>
                    <a:solidFill>
                      <a:srgbClr val="618F1E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971B2F"/>
                        </a:buClr>
                        <a:buFont typeface="Apple Symbols" panose="02000000000000000000" pitchFamily="2" charset="-79"/>
                        <a:buChar char="⧐"/>
                      </a:pPr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Watson-Classroom mastery-configuration tool (planned).</a:t>
                      </a:r>
                    </a:p>
                  </a:txBody>
                  <a:tcPr>
                    <a:solidFill>
                      <a:srgbClr val="618F1E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971B2F"/>
                        </a:buClr>
                        <a:buFont typeface="Apple Symbols" panose="02000000000000000000" pitchFamily="2" charset="-79"/>
                        <a:buChar char="⧐"/>
                      </a:pPr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MASTERY_COLOR_LIST</a:t>
                      </a:r>
                    </a:p>
                    <a:p>
                      <a:pPr marL="171450" indent="-171450">
                        <a:buClr>
                          <a:srgbClr val="971B2F"/>
                        </a:buClr>
                        <a:buFont typeface="Apple Symbols" panose="02000000000000000000" pitchFamily="2" charset="-79"/>
                        <a:buChar char="⧐"/>
                      </a:pPr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MASTERY_WEIGHTS</a:t>
                      </a:r>
                    </a:p>
                  </a:txBody>
                  <a:tcPr>
                    <a:lnR w="12700" cap="flat" cmpd="sng" algn="ctr">
                      <a:solidFill>
                        <a:srgbClr val="8BC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18F1E">
                        <a:alpha val="3294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322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L w="12700" cap="flat" cmpd="sng" algn="ctr">
                      <a:solidFill>
                        <a:srgbClr val="8BC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8BC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F1E">
                        <a:alpha val="6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B w="12700" cap="flat" cmpd="sng" algn="ctr">
                      <a:solidFill>
                        <a:srgbClr val="8BC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F1E">
                        <a:alpha val="6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971B2F"/>
                        </a:buClr>
                        <a:buFont typeface="Apple Symbols" panose="02000000000000000000" pitchFamily="2" charset="-79"/>
                        <a:buChar char="⧐"/>
                      </a:pPr>
                      <a:endParaRPr lang="en-US" sz="12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B w="12700" cap="flat" cmpd="sng" algn="ctr">
                      <a:solidFill>
                        <a:srgbClr val="8BC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F1E">
                        <a:alpha val="6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R w="12700" cap="flat" cmpd="sng" algn="ctr">
                      <a:solidFill>
                        <a:srgbClr val="8BC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8BC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F1E">
                        <a:alpha val="6705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884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7457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ACBA4-4B2B-C54A-BAC1-A25712CCE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Data-Dictionary.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838205-823A-0847-9F15-5C091E575F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0197665"/>
              </p:ext>
            </p:extLst>
          </p:nvPr>
        </p:nvGraphicFramePr>
        <p:xfrm>
          <a:off x="388938" y="2206171"/>
          <a:ext cx="14766925" cy="7598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6148">
                  <a:extLst>
                    <a:ext uri="{9D8B030D-6E8A-4147-A177-3AD203B41FA5}">
                      <a16:colId xmlns:a16="http://schemas.microsoft.com/office/drawing/2014/main" val="3100395480"/>
                    </a:ext>
                  </a:extLst>
                </a:gridCol>
                <a:gridCol w="2075543">
                  <a:extLst>
                    <a:ext uri="{9D8B030D-6E8A-4147-A177-3AD203B41FA5}">
                      <a16:colId xmlns:a16="http://schemas.microsoft.com/office/drawing/2014/main" val="2722486192"/>
                    </a:ext>
                  </a:extLst>
                </a:gridCol>
                <a:gridCol w="2075543">
                  <a:extLst>
                    <a:ext uri="{9D8B030D-6E8A-4147-A177-3AD203B41FA5}">
                      <a16:colId xmlns:a16="http://schemas.microsoft.com/office/drawing/2014/main" val="115437057"/>
                    </a:ext>
                  </a:extLst>
                </a:gridCol>
                <a:gridCol w="3628571">
                  <a:extLst>
                    <a:ext uri="{9D8B030D-6E8A-4147-A177-3AD203B41FA5}">
                      <a16:colId xmlns:a16="http://schemas.microsoft.com/office/drawing/2014/main" val="1559347948"/>
                    </a:ext>
                  </a:extLst>
                </a:gridCol>
                <a:gridCol w="4241120">
                  <a:extLst>
                    <a:ext uri="{9D8B030D-6E8A-4147-A177-3AD203B41FA5}">
                      <a16:colId xmlns:a16="http://schemas.microsoft.com/office/drawing/2014/main" val="3954301500"/>
                    </a:ext>
                  </a:extLst>
                </a:gridCol>
              </a:tblGrid>
              <a:tr h="3490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venir Roman" panose="02000503020000020003" pitchFamily="2" charset="0"/>
                        </a:rPr>
                        <a:t>Information Entity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1B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venir Roman" panose="02000503020000020003" pitchFamily="2" charset="0"/>
                        </a:rPr>
                        <a:t>Information Attributes</a:t>
                      </a:r>
                    </a:p>
                  </a:txBody>
                  <a:tcPr anchor="b"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1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venir Roman" panose="02000503020000020003" pitchFamily="2" charset="0"/>
                        </a:rPr>
                        <a:t>Typical Source</a:t>
                      </a:r>
                    </a:p>
                  </a:txBody>
                  <a:tcPr anchor="b"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1B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venir Roman" panose="02000503020000020003" pitchFamily="2" charset="0"/>
                        </a:rPr>
                        <a:t>Comments</a:t>
                      </a:r>
                    </a:p>
                  </a:txBody>
                  <a:tcPr anchor="b">
                    <a:lnR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1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621657"/>
                  </a:ext>
                </a:extLst>
              </a:tr>
              <a:tr h="158931">
                <a:tc gridSpan="5">
                  <a:txBody>
                    <a:bodyPr/>
                    <a:lstStyle/>
                    <a:p>
                      <a:r>
                        <a:rPr lang="en-US" sz="1300" b="0" i="0" dirty="0">
                          <a:latin typeface="Avenir Medium" panose="02000503020000020003" pitchFamily="2" charset="0"/>
                        </a:rPr>
                        <a:t>Intended Curriculum.</a:t>
                      </a:r>
                    </a:p>
                  </a:txBody>
                  <a:tcPr>
                    <a:lnL w="12700" cap="flat" cmpd="sng" algn="ctr">
                      <a:solidFill>
                        <a:srgbClr val="1644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44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6A04">
                        <a:alpha val="32941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b="0" i="0" dirty="0">
                        <a:latin typeface="Avenir Light" panose="020B0402020203020204" pitchFamily="34" charset="7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1644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34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714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Course Blueprint.</a:t>
                      </a:r>
                    </a:p>
                  </a:txBody>
                  <a:tcPr>
                    <a:lnL w="12700" cap="flat" cmpd="sng" algn="ctr">
                      <a:solidFill>
                        <a:srgbClr val="1644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6A04">
                        <a:alpha val="6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003459"/>
                        </a:buClr>
                        <a:buFont typeface="Apple Symbols" panose="02000000000000000000" pitchFamily="2" charset="-79"/>
                        <a:buChar char="⧐"/>
                      </a:pPr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Course ID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6A04">
                        <a:alpha val="6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003459"/>
                        </a:buClr>
                        <a:buFont typeface="Apple Symbols" panose="02000000000000000000" pitchFamily="2" charset="-79"/>
                        <a:buChar char="⧐"/>
                      </a:pPr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Learning Standard ID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6A04">
                        <a:alpha val="6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971B2F"/>
                        </a:buClr>
                        <a:buFont typeface="Apple Symbols" panose="02000000000000000000" pitchFamily="2" charset="-79"/>
                        <a:buChar char="⧐"/>
                      </a:pPr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Third-party curriculum-mapping tool</a:t>
                      </a:r>
                    </a:p>
                    <a:p>
                      <a:pPr marL="171450" indent="-171450">
                        <a:buClr>
                          <a:srgbClr val="971B2F"/>
                        </a:buClr>
                        <a:buFont typeface="Apple Symbols" panose="02000000000000000000" pitchFamily="2" charset="-79"/>
                        <a:buChar char="⧐"/>
                      </a:pPr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Lightweight Watson-Education curriculum-mapping tool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6A04">
                        <a:alpha val="6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971B2F"/>
                        </a:buClr>
                        <a:buFont typeface="Apple Symbols" panose="02000000000000000000" pitchFamily="2" charset="-79"/>
                        <a:buChar char="⧐"/>
                      </a:pPr>
                      <a:endParaRPr lang="en-US" sz="12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R w="12700" cap="flat" cmpd="sng" algn="ctr">
                      <a:solidFill>
                        <a:srgbClr val="1644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6A04">
                        <a:alpha val="6705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437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Learning standard.</a:t>
                      </a:r>
                    </a:p>
                  </a:txBody>
                  <a:tcPr>
                    <a:lnL w="12700" cap="flat" cmpd="sng" algn="ctr">
                      <a:solidFill>
                        <a:srgbClr val="1644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6A04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003459"/>
                        </a:buClr>
                        <a:buFont typeface="Apple Symbols" panose="02000000000000000000" pitchFamily="2" charset="-79"/>
                        <a:buChar char="⧐"/>
                      </a:pPr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Learning-standard ID</a:t>
                      </a:r>
                    </a:p>
                    <a:p>
                      <a:pPr marL="171450" indent="-171450">
                        <a:buClr>
                          <a:srgbClr val="003459"/>
                        </a:buClr>
                        <a:buFont typeface="Apple Symbols" panose="02000000000000000000" pitchFamily="2" charset="-79"/>
                        <a:buChar char="⧐"/>
                      </a:pPr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Learning-Standard Code</a:t>
                      </a:r>
                    </a:p>
                    <a:p>
                      <a:pPr marL="171450" indent="-171450">
                        <a:buClr>
                          <a:srgbClr val="003459"/>
                        </a:buClr>
                        <a:buFont typeface="Apple Symbols" panose="02000000000000000000" pitchFamily="2" charset="-79"/>
                        <a:buChar char="⧐"/>
                      </a:pPr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Academic Subject Area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6A04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003459"/>
                        </a:buClr>
                        <a:buFont typeface="Apple Symbols" panose="02000000000000000000" pitchFamily="2" charset="-79"/>
                        <a:buChar char="⧐"/>
                      </a:pPr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Learning-standard Text</a:t>
                      </a:r>
                    </a:p>
                    <a:p>
                      <a:pPr marL="171450" indent="-171450">
                        <a:buClr>
                          <a:srgbClr val="003459"/>
                        </a:buClr>
                        <a:buFont typeface="Apple Symbols" panose="02000000000000000000" pitchFamily="2" charset="-79"/>
                        <a:buChar char="⧐"/>
                      </a:pPr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Jurisdiction ID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6A04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971B2F"/>
                        </a:buClr>
                        <a:buFont typeface="Apple Symbols" panose="02000000000000000000" pitchFamily="2" charset="-79"/>
                        <a:buChar char="⧐"/>
                      </a:pPr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Learning-standards curator (e.g., </a:t>
                      </a:r>
                      <a:r>
                        <a:rPr lang="en-US" sz="1200" b="0" i="0" dirty="0" err="1">
                          <a:latin typeface="Avenir Light" panose="020B0402020203020204" pitchFamily="34" charset="77"/>
                        </a:rPr>
                        <a:t>Certica</a:t>
                      </a:r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, </a:t>
                      </a:r>
                      <a:r>
                        <a:rPr lang="en-US" sz="1200" b="0" i="0" dirty="0" err="1">
                          <a:latin typeface="Avenir Light" panose="020B0402020203020204" pitchFamily="34" charset="77"/>
                        </a:rPr>
                        <a:t>Edgate</a:t>
                      </a:r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) for state learning standards.</a:t>
                      </a:r>
                    </a:p>
                    <a:p>
                      <a:pPr marL="171450" indent="-171450">
                        <a:buClr>
                          <a:srgbClr val="971B2F"/>
                        </a:buClr>
                        <a:buFont typeface="Apple Symbols" panose="02000000000000000000" pitchFamily="2" charset="-79"/>
                        <a:buChar char="⧐"/>
                      </a:pPr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Lightweight Watson-Education curriculum-definition tool.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6A04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971B2F"/>
                        </a:buClr>
                        <a:buFont typeface="Apple Symbols" panose="02000000000000000000" pitchFamily="2" charset="-79"/>
                        <a:buChar char="⧐"/>
                      </a:pPr>
                      <a:endParaRPr lang="en-US" sz="12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R w="12700" cap="flat" cmpd="sng" algn="ctr">
                      <a:solidFill>
                        <a:srgbClr val="1644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6A04">
                        <a:alpha val="3294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332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Learning-standards vertical articulation (aka, “progressions”).</a:t>
                      </a:r>
                    </a:p>
                  </a:txBody>
                  <a:tcPr>
                    <a:lnL w="12700" cap="flat" cmpd="sng" algn="ctr">
                      <a:solidFill>
                        <a:srgbClr val="1644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6A04">
                        <a:alpha val="6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003459"/>
                        </a:buClr>
                        <a:buFont typeface="Apple Symbols" panose="02000000000000000000" pitchFamily="2" charset="-79"/>
                        <a:buChar char="⧐"/>
                      </a:pPr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Prerequisite learning standard ID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6A04">
                        <a:alpha val="6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003459"/>
                        </a:buClr>
                        <a:buFont typeface="Apple Symbols" panose="02000000000000000000" pitchFamily="2" charset="-79"/>
                        <a:buChar char="⧐"/>
                      </a:pPr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Target learning standard ID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6A04">
                        <a:alpha val="6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971B2F"/>
                        </a:buClr>
                        <a:buFont typeface="Apple Symbols" panose="02000000000000000000" pitchFamily="2" charset="-79"/>
                        <a:buChar char="⧐"/>
                      </a:pPr>
                      <a:endParaRPr lang="en-US" sz="12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6A04">
                        <a:alpha val="6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971B2F"/>
                        </a:buClr>
                        <a:buFont typeface="Apple Symbols" panose="02000000000000000000" pitchFamily="2" charset="-79"/>
                        <a:buChar char="⧐"/>
                      </a:pPr>
                      <a:endParaRPr lang="en-US" sz="12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R w="12700" cap="flat" cmpd="sng" algn="ctr">
                      <a:solidFill>
                        <a:srgbClr val="1644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6A04">
                        <a:alpha val="6705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99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Learning-Standard Hierarchy</a:t>
                      </a:r>
                    </a:p>
                  </a:txBody>
                  <a:tcPr>
                    <a:lnL w="12700" cap="flat" cmpd="sng" algn="ctr">
                      <a:solidFill>
                        <a:srgbClr val="1644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6A04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003459"/>
                        </a:buClr>
                        <a:buFont typeface="Apple Symbols" panose="02000000000000000000" pitchFamily="2" charset="-79"/>
                        <a:buChar char="⧐"/>
                      </a:pPr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Learning Standard ID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6A04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003459"/>
                        </a:buClr>
                        <a:buFont typeface="Apple Symbols" panose="02000000000000000000" pitchFamily="2" charset="-79"/>
                        <a:buChar char="⧐"/>
                      </a:pPr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Composite Learning Standard ID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6A04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971B2F"/>
                        </a:buClr>
                        <a:buFont typeface="Apple Symbols" panose="02000000000000000000" pitchFamily="2" charset="-79"/>
                        <a:buChar char="⧐"/>
                      </a:pPr>
                      <a:endParaRPr lang="en-US" sz="12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6A04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971B2F"/>
                        </a:buClr>
                        <a:buFont typeface="Apple Symbols" panose="02000000000000000000" pitchFamily="2" charset="-79"/>
                        <a:buChar char="⧐"/>
                      </a:pPr>
                      <a:endParaRPr lang="en-US" sz="12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R w="12700" cap="flat" cmpd="sng" algn="ctr">
                      <a:solidFill>
                        <a:srgbClr val="1644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6A04">
                        <a:alpha val="3294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336576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endParaRPr lang="en-US" sz="1300" b="0" i="0" dirty="0">
                        <a:latin typeface="Avenir Medium" panose="02000503020000020003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1644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44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CDE2">
                        <a:alpha val="32941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300" b="0" i="0" dirty="0">
                        <a:latin typeface="Avenir Medium" panose="02000503020000020003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1644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1644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254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Course enrollment. </a:t>
                      </a:r>
                    </a:p>
                  </a:txBody>
                  <a:tcPr>
                    <a:lnL w="12700" cap="flat" cmpd="sng" algn="ctr">
                      <a:solidFill>
                        <a:srgbClr val="1644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CDE2">
                        <a:alpha val="6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003459"/>
                        </a:buClr>
                        <a:buFont typeface="Apple Symbols" panose="02000000000000000000" pitchFamily="2" charset="-79"/>
                        <a:buChar char="⧐"/>
                      </a:pPr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Student ID</a:t>
                      </a:r>
                    </a:p>
                    <a:p>
                      <a:pPr marL="171450" indent="-171450">
                        <a:buClr>
                          <a:srgbClr val="003459"/>
                        </a:buClr>
                        <a:buFont typeface="Apple Symbols" panose="02000000000000000000" pitchFamily="2" charset="-79"/>
                        <a:buChar char="⧐"/>
                      </a:pPr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Tenant ID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CDE2">
                        <a:alpha val="6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003459"/>
                        </a:buClr>
                        <a:buFont typeface="Apple Symbols" panose="02000000000000000000" pitchFamily="2" charset="-79"/>
                        <a:buChar char="⧐"/>
                      </a:pPr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Course ID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CDE2">
                        <a:alpha val="6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971B2F"/>
                        </a:buClr>
                        <a:buFont typeface="Apple Symbols" panose="02000000000000000000" pitchFamily="2" charset="-79"/>
                        <a:buChar char="⧐"/>
                      </a:pPr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Student-Information System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CDE2">
                        <a:alpha val="6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971B2F"/>
                        </a:buClr>
                        <a:buFont typeface="Apple Symbols" panose="02000000000000000000" pitchFamily="2" charset="-79"/>
                        <a:buChar char="⧐"/>
                      </a:pPr>
                      <a:endParaRPr lang="en-US" sz="12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R w="12700" cap="flat" cmpd="sng" algn="ctr">
                      <a:solidFill>
                        <a:srgbClr val="1644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CDE2">
                        <a:alpha val="6705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633203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endParaRPr lang="en-US" sz="1300" b="0" i="0" dirty="0">
                        <a:latin typeface="Avenir Medium" panose="02000503020000020003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8BC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BC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F1E">
                        <a:alpha val="32941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300" b="0" i="0" dirty="0">
                        <a:latin typeface="Avenir Medium" panose="02000503020000020003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1644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8BC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8BC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977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Standards-aligned evidence of learning.</a:t>
                      </a:r>
                    </a:p>
                  </a:txBody>
                  <a:tcPr>
                    <a:lnL w="12700" cap="flat" cmpd="sng" algn="ctr">
                      <a:solidFill>
                        <a:srgbClr val="8BC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F1E">
                        <a:alpha val="6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003459"/>
                        </a:buClr>
                        <a:buFont typeface="Apple Symbols" panose="02000000000000000000" pitchFamily="2" charset="-79"/>
                        <a:buChar char="⧐"/>
                      </a:pPr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Student ID</a:t>
                      </a:r>
                    </a:p>
                    <a:p>
                      <a:pPr marL="171450" indent="-171450">
                        <a:buClr>
                          <a:srgbClr val="003459"/>
                        </a:buClr>
                        <a:buFont typeface="Apple Symbols" panose="02000000000000000000" pitchFamily="2" charset="-79"/>
                        <a:buChar char="⧐"/>
                      </a:pPr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Learning Standard ID</a:t>
                      </a:r>
                    </a:p>
                    <a:p>
                      <a:pPr marL="171450" indent="-171450">
                        <a:buClr>
                          <a:srgbClr val="003459"/>
                        </a:buClr>
                        <a:buFont typeface="Apple Symbols" panose="02000000000000000000" pitchFamily="2" charset="-79"/>
                        <a:buChar char="⧐"/>
                      </a:pPr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Evidence of Learning Source</a:t>
                      </a:r>
                    </a:p>
                    <a:p>
                      <a:pPr marL="171450" indent="-171450">
                        <a:buClr>
                          <a:srgbClr val="003459"/>
                        </a:buClr>
                        <a:buFont typeface="Apple Symbols" panose="02000000000000000000" pitchFamily="2" charset="-79"/>
                        <a:buChar char="⧐"/>
                      </a:pPr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Evidence of Learning Score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F1E">
                        <a:alpha val="6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003459"/>
                        </a:buClr>
                        <a:buFont typeface="Apple Symbols" panose="02000000000000000000" pitchFamily="2" charset="-79"/>
                        <a:buChar char="⧐"/>
                      </a:pPr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Assessment Date</a:t>
                      </a:r>
                    </a:p>
                    <a:p>
                      <a:pPr marL="171450" indent="-171450">
                        <a:buClr>
                          <a:srgbClr val="003459"/>
                        </a:buClr>
                        <a:buFont typeface="Apple Symbols" panose="02000000000000000000" pitchFamily="2" charset="-79"/>
                        <a:buChar char="⧐"/>
                      </a:pPr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Assessment Source</a:t>
                      </a:r>
                    </a:p>
                    <a:p>
                      <a:pPr marL="171450" indent="-171450">
                        <a:buClr>
                          <a:srgbClr val="003459"/>
                        </a:buClr>
                        <a:buFont typeface="Apple Symbols" panose="02000000000000000000" pitchFamily="2" charset="-79"/>
                        <a:buChar char="⧐"/>
                      </a:pPr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Evidence of Learning Source (key for weighting)</a:t>
                      </a:r>
                    </a:p>
                    <a:p>
                      <a:pPr marL="171450" indent="-171450">
                        <a:buClr>
                          <a:srgbClr val="003459"/>
                        </a:buClr>
                        <a:buFont typeface="Apple Symbols" panose="02000000000000000000" pitchFamily="2" charset="-79"/>
                        <a:buChar char="⧐"/>
                      </a:pPr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Scoring approach</a:t>
                      </a:r>
                    </a:p>
                    <a:p>
                      <a:pPr marL="171450" indent="-171450">
                        <a:buClr>
                          <a:srgbClr val="003459"/>
                        </a:buClr>
                        <a:buFont typeface="Apple Symbols" panose="02000000000000000000" pitchFamily="2" charset="-79"/>
                        <a:buChar char="⧐"/>
                      </a:pPr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Tenant ID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F1E">
                        <a:alpha val="6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971B2F"/>
                        </a:buClr>
                        <a:buFont typeface="Apple Symbols" panose="02000000000000000000" pitchFamily="2" charset="-79"/>
                        <a:buChar char="⧐"/>
                      </a:pPr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Assessment-data systems (Eduphoria, </a:t>
                      </a:r>
                      <a:r>
                        <a:rPr lang="en-US" sz="1200" b="0" i="0" dirty="0" err="1">
                          <a:latin typeface="Avenir Light" panose="020B0402020203020204" pitchFamily="34" charset="77"/>
                        </a:rPr>
                        <a:t>Edugence</a:t>
                      </a:r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).</a:t>
                      </a:r>
                    </a:p>
                    <a:p>
                      <a:pPr marL="171450" indent="-171450">
                        <a:buClr>
                          <a:srgbClr val="971B2F"/>
                        </a:buClr>
                        <a:buFont typeface="Apple Symbols" panose="02000000000000000000" pitchFamily="2" charset="-79"/>
                        <a:buChar char="⧐"/>
                      </a:pPr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State Education Agencies (TX STAAR, NY.</a:t>
                      </a:r>
                    </a:p>
                    <a:p>
                      <a:pPr marL="171450" indent="-171450">
                        <a:buClr>
                          <a:srgbClr val="971B2F"/>
                        </a:buClr>
                        <a:buFont typeface="Apple Symbols" panose="02000000000000000000" pitchFamily="2" charset="-79"/>
                        <a:buChar char="⧐"/>
                      </a:pPr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Third-party learning systems (</a:t>
                      </a:r>
                      <a:r>
                        <a:rPr lang="en-US" sz="1200" b="0" i="0" dirty="0" err="1">
                          <a:latin typeface="Avenir Light" panose="020B0402020203020204" pitchFamily="34" charset="77"/>
                        </a:rPr>
                        <a:t>iReady</a:t>
                      </a:r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, Pearson Envision, Wonders).</a:t>
                      </a:r>
                    </a:p>
                    <a:p>
                      <a:pPr marL="171450" indent="-171450">
                        <a:buClr>
                          <a:srgbClr val="971B2F"/>
                        </a:buClr>
                        <a:buFont typeface="Apple Symbols" panose="02000000000000000000" pitchFamily="2" charset="-79"/>
                        <a:buChar char="⧐"/>
                      </a:pPr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Digital gradebooks from </a:t>
                      </a:r>
                      <a:r>
                        <a:rPr lang="en-US" sz="1200" b="1" i="1" dirty="0">
                          <a:latin typeface="Avenir Light" panose="020B0402020203020204" pitchFamily="34" charset="77"/>
                        </a:rPr>
                        <a:t>Some</a:t>
                      </a:r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 Student-Information System, Learning-Management Systems.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F1E">
                        <a:alpha val="6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971B2F"/>
                        </a:buClr>
                        <a:buFont typeface="Apple Symbols" panose="02000000000000000000" pitchFamily="2" charset="-79"/>
                        <a:buChar char="⧐"/>
                      </a:pPr>
                      <a:endParaRPr lang="en-US" sz="12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R w="12700" cap="flat" cmpd="sng" algn="ctr">
                      <a:solidFill>
                        <a:srgbClr val="8BC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F1E">
                        <a:alpha val="6705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6786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Evidence-of-learning interpretation.</a:t>
                      </a:r>
                    </a:p>
                  </a:txBody>
                  <a:tcPr>
                    <a:lnL w="12700" cap="flat" cmpd="sng" algn="ctr">
                      <a:solidFill>
                        <a:srgbClr val="8BC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F1E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003459"/>
                        </a:buClr>
                        <a:buFont typeface="Apple Symbols" panose="02000000000000000000" pitchFamily="2" charset="-79"/>
                        <a:buChar char="⧐"/>
                      </a:pPr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Scoring approach</a:t>
                      </a:r>
                    </a:p>
                    <a:p>
                      <a:pPr marL="171450" indent="-171450">
                        <a:buClr>
                          <a:srgbClr val="003459"/>
                        </a:buClr>
                        <a:buFont typeface="Apple Symbols" panose="02000000000000000000" pitchFamily="2" charset="-79"/>
                        <a:buChar char="⧐"/>
                      </a:pPr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Mastery categories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F1E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003459"/>
                        </a:buClr>
                        <a:buFont typeface="Apple Symbols" panose="02000000000000000000" pitchFamily="2" charset="-79"/>
                        <a:buChar char="⧐"/>
                      </a:pPr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Score-to-category criteria</a:t>
                      </a:r>
                    </a:p>
                    <a:p>
                      <a:pPr marL="171450" indent="-171450">
                        <a:buClr>
                          <a:srgbClr val="003459"/>
                        </a:buClr>
                        <a:buFont typeface="Apple Symbols" panose="02000000000000000000" pitchFamily="2" charset="-79"/>
                        <a:buChar char="⧐"/>
                      </a:pPr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Tenant ID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F1E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971B2F"/>
                        </a:buClr>
                        <a:buFont typeface="Apple Symbols" panose="02000000000000000000" pitchFamily="2" charset="-79"/>
                        <a:buChar char="⧐"/>
                      </a:pPr>
                      <a:endParaRPr lang="en-US" sz="12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F1E">
                        <a:alpha val="3294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971B2F"/>
                        </a:buClr>
                        <a:buFont typeface="Apple Symbols" panose="02000000000000000000" pitchFamily="2" charset="-79"/>
                        <a:buChar char="⧐"/>
                      </a:pPr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MASTERY_COLOR_LIST in today’s data schema.</a:t>
                      </a:r>
                    </a:p>
                    <a:p>
                      <a:pPr marL="171450" indent="-171450">
                        <a:buClr>
                          <a:srgbClr val="971B2F"/>
                        </a:buClr>
                        <a:buFont typeface="Apple Symbols" panose="02000000000000000000" pitchFamily="2" charset="-79"/>
                        <a:buChar char="⧐"/>
                      </a:pPr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Clients have asked for more-granular differentiation, including campus-level, subject/grade-level</a:t>
                      </a:r>
                    </a:p>
                    <a:p>
                      <a:pPr marL="171450" indent="-171450">
                        <a:buClr>
                          <a:srgbClr val="971B2F"/>
                        </a:buClr>
                        <a:buFont typeface="Apple Symbols" panose="02000000000000000000" pitchFamily="2" charset="-79"/>
                        <a:buChar char="⧐"/>
                      </a:pPr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We currently assign to categories based on 0-100 scoring approach. Not all clients do this.</a:t>
                      </a:r>
                    </a:p>
                  </a:txBody>
                  <a:tcPr>
                    <a:lnR w="12700" cap="flat" cmpd="sng" algn="ctr">
                      <a:solidFill>
                        <a:srgbClr val="8BC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F1E">
                        <a:alpha val="3294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322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Evidence-of-learning aggregation weight</a:t>
                      </a:r>
                    </a:p>
                  </a:txBody>
                  <a:tcPr>
                    <a:lnL w="12700" cap="flat" cmpd="sng" algn="ctr">
                      <a:solidFill>
                        <a:srgbClr val="8BC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C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F1E">
                        <a:alpha val="6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003459"/>
                        </a:buClr>
                        <a:buFont typeface="Apple Symbols" panose="02000000000000000000" pitchFamily="2" charset="-79"/>
                        <a:buChar char="⧐"/>
                      </a:pPr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Tenant ID</a:t>
                      </a:r>
                    </a:p>
                    <a:p>
                      <a:pPr marL="171450" indent="-171450">
                        <a:buClr>
                          <a:srgbClr val="003459"/>
                        </a:buClr>
                        <a:buFont typeface="Apple Symbols" panose="02000000000000000000" pitchFamily="2" charset="-79"/>
                        <a:buChar char="⧐"/>
                      </a:pPr>
                      <a:endParaRPr lang="en-US" sz="12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C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F1E">
                        <a:alpha val="6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003459"/>
                        </a:buClr>
                        <a:buFont typeface="Apple Symbols" panose="02000000000000000000" pitchFamily="2" charset="-79"/>
                        <a:buChar char="⧐"/>
                      </a:pPr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Evidence of learning source</a:t>
                      </a:r>
                    </a:p>
                    <a:p>
                      <a:pPr marL="171450" indent="-171450">
                        <a:buClr>
                          <a:srgbClr val="003459"/>
                        </a:buClr>
                        <a:buFont typeface="Apple Symbols" panose="02000000000000000000" pitchFamily="2" charset="-79"/>
                        <a:buChar char="⧐"/>
                      </a:pPr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Evidence of learning weight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C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F1E">
                        <a:alpha val="6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971B2F"/>
                        </a:buClr>
                        <a:buFont typeface="Apple Symbols" panose="02000000000000000000" pitchFamily="2" charset="-79"/>
                        <a:buChar char="⧐"/>
                      </a:pPr>
                      <a:endParaRPr lang="en-US" sz="1200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C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F1E">
                        <a:alpha val="6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Clr>
                          <a:srgbClr val="971B2F"/>
                        </a:buClr>
                        <a:buFont typeface="Apple Symbols" panose="02000000000000000000" pitchFamily="2" charset="-79"/>
                        <a:buChar char="⧐"/>
                      </a:pPr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MASTERY_WEIGHTS</a:t>
                      </a:r>
                    </a:p>
                    <a:p>
                      <a:pPr marL="171450" indent="-171450">
                        <a:buClr>
                          <a:srgbClr val="971B2F"/>
                        </a:buClr>
                        <a:buFont typeface="Apple Symbols" panose="02000000000000000000" pitchFamily="2" charset="-79"/>
                        <a:buChar char="⧐"/>
                      </a:pPr>
                      <a:r>
                        <a:rPr lang="en-US" sz="1200" b="0" i="0" dirty="0">
                          <a:latin typeface="Avenir Light" panose="020B0402020203020204" pitchFamily="34" charset="77"/>
                        </a:rPr>
                        <a:t>Clients have asked for more-granular differentiation, including campus-level, subject/grade-level</a:t>
                      </a:r>
                    </a:p>
                  </a:txBody>
                  <a:tcPr>
                    <a:lnR w="12700" cap="flat" cmpd="sng" algn="ctr">
                      <a:solidFill>
                        <a:srgbClr val="8BC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CF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8F1E">
                        <a:alpha val="6705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884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1114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32DB-8926-BE45-9AB0-41927517A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6171" y="937154"/>
            <a:ext cx="2801257" cy="9079992"/>
          </a:xfrm>
        </p:spPr>
        <p:txBody>
          <a:bodyPr anchor="ctr"/>
          <a:lstStyle/>
          <a:p>
            <a:pPr algn="r"/>
            <a:r>
              <a:rPr lang="en-US" dirty="0"/>
              <a:t>Watson-education users’ expectations can be calibrated if they understand the extent of alignment of their curricula.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AF7B4E-93D8-7742-8A3C-B0F89932A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428" y="937154"/>
            <a:ext cx="8839200" cy="30266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FB33E7-580D-5B4F-9406-5AE1D1B165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428" y="3963818"/>
            <a:ext cx="8839200" cy="30266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4B8133-0C95-2D40-89BC-A140004B42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428" y="6990482"/>
            <a:ext cx="8839200" cy="302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055323"/>
      </p:ext>
    </p:extLst>
  </p:cSld>
  <p:clrMapOvr>
    <a:masterClrMapping/>
  </p:clrMapOvr>
</p:sld>
</file>

<file path=ppt/theme/theme1.xml><?xml version="1.0" encoding="utf-8"?>
<a:theme xmlns:a="http://schemas.openxmlformats.org/drawingml/2006/main" name="654-02_Smarter_Marketing_PPT_template_white_R1">
  <a:themeElements>
    <a:clrScheme name="EIS_PPT_template_white_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83D1F5"/>
      </a:accent1>
      <a:accent2>
        <a:srgbClr val="8CC63F"/>
      </a:accent2>
      <a:accent3>
        <a:srgbClr val="FFFFFF"/>
      </a:accent3>
      <a:accent4>
        <a:srgbClr val="000000"/>
      </a:accent4>
      <a:accent5>
        <a:srgbClr val="C1E5F9"/>
      </a:accent5>
      <a:accent6>
        <a:srgbClr val="7EB338"/>
      </a:accent6>
      <a:hlink>
        <a:srgbClr val="F04E37"/>
      </a:hlink>
      <a:folHlink>
        <a:srgbClr val="F19027"/>
      </a:folHlink>
    </a:clrScheme>
    <a:fontScheme name="EIS_PPT_template_white_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IS_PPT_template_white_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83D1F5"/>
        </a:accent1>
        <a:accent2>
          <a:srgbClr val="8CC63F"/>
        </a:accent2>
        <a:accent3>
          <a:srgbClr val="FFFFFF"/>
        </a:accent3>
        <a:accent4>
          <a:srgbClr val="000000"/>
        </a:accent4>
        <a:accent5>
          <a:srgbClr val="C1E5F9"/>
        </a:accent5>
        <a:accent6>
          <a:srgbClr val="7EB338"/>
        </a:accent6>
        <a:hlink>
          <a:srgbClr val="F04E37"/>
        </a:hlink>
        <a:folHlink>
          <a:srgbClr val="F1902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57559</TotalTime>
  <Words>1008</Words>
  <Application>Microsoft Macintosh PowerPoint</Application>
  <PresentationFormat>Custom</PresentationFormat>
  <Paragraphs>177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21" baseType="lpstr">
      <vt:lpstr>MS PGothic</vt:lpstr>
      <vt:lpstr>Apple Symbols</vt:lpstr>
      <vt:lpstr>Arial</vt:lpstr>
      <vt:lpstr>Avenir Book</vt:lpstr>
      <vt:lpstr>Avenir Heavy</vt:lpstr>
      <vt:lpstr>Avenir Light</vt:lpstr>
      <vt:lpstr>Avenir Medium</vt:lpstr>
      <vt:lpstr>Avenir Roman</vt:lpstr>
      <vt:lpstr>Calibri</vt:lpstr>
      <vt:lpstr>Georgia</vt:lpstr>
      <vt:lpstr>Gill Sans</vt:lpstr>
      <vt:lpstr>HelvNeue Bold for IBM</vt:lpstr>
      <vt:lpstr>Lucida Grande</vt:lpstr>
      <vt:lpstr>WingDings</vt:lpstr>
      <vt:lpstr>WingDings</vt:lpstr>
      <vt:lpstr>654-02_Smarter_Marketing_PPT_template_white_R1</vt:lpstr>
      <vt:lpstr>Data required for Watson Mastery answer the key question, “How are my learners performing against the prescribed curriculum?” </vt:lpstr>
      <vt:lpstr>Mastery-Essential Watson Education-Data Cloud entities (tables) by Curriculum-Alignment Component.</vt:lpstr>
      <vt:lpstr>Information Elements by Curriculum-Alignment Component.</vt:lpstr>
      <vt:lpstr>Minimum Data-Dictionary.</vt:lpstr>
      <vt:lpstr>Watson-education users’ expectations can be calibrated if they understand the extent of alignment of their curricula.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 Sed ut perspiciatis unde omnis iste.</dc:title>
  <dc:creator>lsadler</dc:creator>
  <cp:lastModifiedBy>Neil Hamlett</cp:lastModifiedBy>
  <cp:revision>2916</cp:revision>
  <cp:lastPrinted>2018-07-26T15:40:02Z</cp:lastPrinted>
  <dcterms:created xsi:type="dcterms:W3CDTF">2013-10-11T20:15:18Z</dcterms:created>
  <dcterms:modified xsi:type="dcterms:W3CDTF">2018-08-30T14:12:21Z</dcterms:modified>
</cp:coreProperties>
</file>