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6" r:id="rId4"/>
    <p:sldId id="269" r:id="rId5"/>
    <p:sldId id="271" r:id="rId6"/>
    <p:sldId id="272" r:id="rId7"/>
    <p:sldId id="267" r:id="rId8"/>
  </p:sldIdLst>
  <p:sldSz cx="15544800" cy="10515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8018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603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4055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2073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009187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4811024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5612862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6414699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489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BF2"/>
    <a:srgbClr val="C66E4E"/>
    <a:srgbClr val="D7D2CB"/>
    <a:srgbClr val="2767FF"/>
    <a:srgbClr val="0051BA"/>
    <a:srgbClr val="8E9FBC"/>
    <a:srgbClr val="971B2F"/>
    <a:srgbClr val="EFF6FC"/>
    <a:srgbClr val="EEF6FD"/>
    <a:srgbClr val="DCE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0" autoAdjust="0"/>
    <p:restoredTop sz="96341" autoAdjust="0"/>
  </p:normalViewPr>
  <p:slideViewPr>
    <p:cSldViewPr snapToGrid="0">
      <p:cViewPr varScale="1">
        <p:scale>
          <a:sx n="87" d="100"/>
          <a:sy n="87" d="100"/>
        </p:scale>
        <p:origin x="408" y="208"/>
      </p:cViewPr>
      <p:guideLst>
        <p:guide orient="horz" pos="3974"/>
        <p:guide pos="4896"/>
        <p:guide orient="horz"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252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D7DD882-4E92-4B28-B551-957C6C710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20725"/>
            <a:ext cx="53213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FB0C24-C29C-4988-9D69-B2A8BEE87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1pPr>
    <a:lvl2pPr marL="801837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2pPr>
    <a:lvl3pPr marL="1603675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3pPr>
    <a:lvl4pPr marL="2405512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4pPr>
    <a:lvl5pPr marL="3207349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5pPr>
    <a:lvl6pPr marL="4009187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6pPr>
    <a:lvl7pPr marL="4811024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7pPr>
    <a:lvl8pPr marL="5612862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8pPr>
    <a:lvl9pPr marL="6414699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/>
          <p:cNvPicPr>
            <a:picLocks noChangeAspect="1"/>
          </p:cNvPicPr>
          <p:nvPr userDrawn="1"/>
        </p:nvPicPr>
        <p:blipFill>
          <a:blip r:embed="rId2">
            <a:alphaModFix amt="15000"/>
            <a:extLst/>
          </a:blip>
          <a:srcRect b="24495"/>
          <a:stretch>
            <a:fillRect/>
          </a:stretch>
        </p:blipFill>
        <p:spPr>
          <a:xfrm>
            <a:off x="-11467" y="-1"/>
            <a:ext cx="15556267" cy="7939677"/>
          </a:xfrm>
          <a:prstGeom prst="rect">
            <a:avLst/>
          </a:prstGeom>
          <a:solidFill>
            <a:srgbClr val="00A6A0"/>
          </a:solidFill>
          <a:ln w="12700">
            <a:miter lim="400000"/>
          </a:ln>
        </p:spPr>
      </p:pic>
      <p:sp>
        <p:nvSpPr>
          <p:cNvPr id="7" name="Shape 249"/>
          <p:cNvSpPr/>
          <p:nvPr userDrawn="1"/>
        </p:nvSpPr>
        <p:spPr>
          <a:xfrm>
            <a:off x="0" y="-1"/>
            <a:ext cx="15544800" cy="7943789"/>
          </a:xfrm>
          <a:prstGeom prst="rect">
            <a:avLst/>
          </a:prstGeom>
          <a:solidFill>
            <a:srgbClr val="00A6A0">
              <a:alpha val="15000"/>
            </a:srgbClr>
          </a:solidFill>
          <a:ln w="12700">
            <a:miter lim="400000"/>
          </a:ln>
        </p:spPr>
        <p:txBody>
          <a:bodyPr lIns="32385" tIns="32385" rIns="32385" bIns="32385" anchor="ctr"/>
          <a:lstStyle/>
          <a:p>
            <a:pPr defTabSz="817721">
              <a:defRPr sz="5700">
                <a:latin typeface="Gill Sans"/>
                <a:ea typeface="Gill Sans"/>
                <a:cs typeface="Gill Sans"/>
                <a:sym typeface="Gill Sans"/>
              </a:defRPr>
            </a:pPr>
            <a:endParaRPr sz="363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720956"/>
            <a:ext cx="11658600" cy="3660987"/>
          </a:xfrm>
          <a:prstGeom prst="rect">
            <a:avLst/>
          </a:prstGeo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3100" y="4923195"/>
            <a:ext cx="11658600" cy="2538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90">
                <a:solidFill>
                  <a:schemeClr val="bg1"/>
                </a:solidFill>
              </a:defRPr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hape 6"/>
          <p:cNvSpPr>
            <a:spLocks noGrp="1"/>
          </p:cNvSpPr>
          <p:nvPr>
            <p:ph type="sldNum" sz="quarter" idx="4"/>
          </p:nvPr>
        </p:nvSpPr>
        <p:spPr>
          <a:xfrm>
            <a:off x="14606446" y="10181060"/>
            <a:ext cx="134139" cy="1374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indent="0" defTabSz="526256">
              <a:defRPr sz="893" spc="-18">
                <a:solidFill>
                  <a:srgbClr val="6F6F6F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89F5B-EFA8-6240-9974-B815BC2F41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1" y="8826068"/>
            <a:ext cx="1342883" cy="1235186"/>
          </a:xfrm>
          <a:prstGeom prst="rect">
            <a:avLst/>
          </a:prstGeom>
        </p:spPr>
      </p:pic>
      <p:pic>
        <p:nvPicPr>
          <p:cNvPr id="11" name="Picture 10" descr="IBM Logo — Shadowed.png">
            <a:extLst>
              <a:ext uri="{FF2B5EF4-FFF2-40B4-BE49-F238E27FC236}">
                <a16:creationId xmlns:a16="http://schemas.microsoft.com/office/drawing/2014/main" id="{D5923200-73C2-5A45-8EC9-1B7FB9DC28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055" y="9372962"/>
            <a:ext cx="1896133" cy="68829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5000"/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4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360920"/>
            <a:ext cx="9326880" cy="86899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939589"/>
            <a:ext cx="9326880" cy="6309360"/>
          </a:xfrm>
        </p:spPr>
        <p:txBody>
          <a:bodyPr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8229919"/>
            <a:ext cx="9326880" cy="1234121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881" y="937155"/>
            <a:ext cx="3675698" cy="8760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701" y="937155"/>
            <a:ext cx="10776108" cy="8760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92" y="937160"/>
            <a:ext cx="14710885" cy="1025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692" y="2105500"/>
            <a:ext cx="7221855" cy="759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7931631" y="2105500"/>
            <a:ext cx="7224553" cy="759222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442604" y="1389910"/>
            <a:ext cx="146569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9882823" y="9938707"/>
            <a:ext cx="5192395" cy="3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528" tIns="78265" rIns="156528" bIns="78265">
            <a:spAutoFit/>
          </a:bodyPr>
          <a:lstStyle/>
          <a:p>
            <a:pPr algn="r">
              <a:defRPr/>
            </a:pPr>
            <a:r>
              <a:rPr lang="en-US" sz="1530"/>
              <a:t>© 2014 IBM Corporation</a:t>
            </a:r>
          </a:p>
        </p:txBody>
      </p:sp>
      <p:pic>
        <p:nvPicPr>
          <p:cNvPr id="4" name="Picture 8" descr="blog_ibm_cloud_succes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34702"/>
            <a:ext cx="15544800" cy="499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1308521" y="520913"/>
            <a:ext cx="7373359" cy="75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b"/>
          <a:lstStyle>
            <a:lvl1pPr>
              <a:defRPr sz="1400"/>
            </a:lvl1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380" kern="0" dirty="0">
                <a:solidFill>
                  <a:srgbClr val="4B6BAF"/>
                </a:solidFill>
                <a:latin typeface="Calibri"/>
                <a:cs typeface="Calibri"/>
              </a:rPr>
              <a:t>IBM Watson Education — </a:t>
            </a:r>
            <a:r>
              <a:rPr lang="en-US" sz="2380" b="1" i="1" kern="0" dirty="0">
                <a:solidFill>
                  <a:srgbClr val="4B6BAF"/>
                </a:solidFill>
                <a:latin typeface="Calibri"/>
                <a:cs typeface="Calibri"/>
              </a:rPr>
              <a:t>Insight</a:t>
            </a:r>
            <a:endParaRPr lang="en-US" sz="2380" b="1" kern="0" dirty="0">
              <a:solidFill>
                <a:srgbClr val="4B6BAF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Education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4" y="514275"/>
            <a:ext cx="718990" cy="761230"/>
          </a:xfrm>
          <a:prstGeom prst="rect">
            <a:avLst/>
          </a:prstGeom>
          <a:effectLst>
            <a:outerShdw blurRad="50800" dist="38100" dir="2700000" algn="tl" rotWithShape="0">
              <a:srgbClr val="800000">
                <a:alpha val="99000"/>
              </a:srgbClr>
            </a:outerShdw>
          </a:effectLst>
        </p:spPr>
      </p:pic>
      <p:pic>
        <p:nvPicPr>
          <p:cNvPr id="9" name="Picture 8" descr="IBM Logo — Shadowe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180" y="770756"/>
            <a:ext cx="1390501" cy="504749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5000"/>
                <a:alpha val="43000"/>
              </a:scheme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0051BA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25"/>
              </a:spcBef>
              <a:defRPr b="0" i="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757252"/>
            <a:ext cx="13213080" cy="2088516"/>
          </a:xfrm>
        </p:spPr>
        <p:txBody>
          <a:bodyPr/>
          <a:lstStyle>
            <a:lvl1pPr algn="l">
              <a:defRPr sz="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456960"/>
            <a:ext cx="13213080" cy="2300287"/>
          </a:xfrm>
        </p:spPr>
        <p:txBody>
          <a:bodyPr anchor="b"/>
          <a:lstStyle>
            <a:lvl1pPr marL="0" indent="0">
              <a:buNone/>
              <a:defRPr sz="3400"/>
            </a:lvl1pPr>
            <a:lvl2pPr marL="777240" indent="0">
              <a:buNone/>
              <a:defRPr sz="3060"/>
            </a:lvl2pPr>
            <a:lvl3pPr marL="1554480" indent="0">
              <a:buNone/>
              <a:defRPr sz="2720"/>
            </a:lvl3pPr>
            <a:lvl4pPr marL="2331720" indent="0">
              <a:buNone/>
              <a:defRPr sz="2380"/>
            </a:lvl4pPr>
            <a:lvl5pPr marL="3108960" indent="0">
              <a:buNone/>
              <a:defRPr sz="2380"/>
            </a:lvl5pPr>
            <a:lvl6pPr marL="3886200" indent="0">
              <a:buNone/>
              <a:defRPr sz="2380"/>
            </a:lvl6pPr>
            <a:lvl7pPr marL="4663440" indent="0">
              <a:buNone/>
              <a:defRPr sz="2380"/>
            </a:lvl7pPr>
            <a:lvl8pPr marL="5440680" indent="0">
              <a:buNone/>
              <a:defRPr sz="2380"/>
            </a:lvl8pPr>
            <a:lvl9pPr marL="6217920" indent="0">
              <a:buNone/>
              <a:defRPr sz="2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692" y="2137156"/>
            <a:ext cx="7221855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1631" y="2137156"/>
            <a:ext cx="7224553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21112"/>
            <a:ext cx="13990320" cy="17526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53845"/>
            <a:ext cx="6868320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334808"/>
            <a:ext cx="6868320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2" y="2353845"/>
            <a:ext cx="6871018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2" y="3334808"/>
            <a:ext cx="6871018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Calibri"/>
                <a:cs typeface="Calibri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ea typeface="MS PGothic" panose="020B0600070205080204" pitchFamily="34" charset="-128"/>
              </a:rPr>
              <a:t>FOR INTERNAL TEAM USE ONLY  </a:t>
            </a:r>
            <a:endParaRPr 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9" y="418680"/>
            <a:ext cx="5114132" cy="178181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18677"/>
            <a:ext cx="8689975" cy="897477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9" y="2200492"/>
            <a:ext cx="5114132" cy="7192963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620" y="937155"/>
            <a:ext cx="14767560" cy="115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620" y="2184655"/>
            <a:ext cx="14767560" cy="751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42604" y="842221"/>
            <a:ext cx="14654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10058242" y="10108947"/>
            <a:ext cx="5192395" cy="3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528" tIns="78265" rIns="156528" bIns="78265">
            <a:spAutoFit/>
          </a:bodyPr>
          <a:lstStyle/>
          <a:p>
            <a:pPr algn="r">
              <a:defRPr/>
            </a:pPr>
            <a:r>
              <a:rPr lang="en-US" sz="1530" dirty="0">
                <a:effectLst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  <a:latin typeface="Avenir Book" charset="0"/>
                <a:ea typeface="Avenir Book" charset="0"/>
                <a:cs typeface="Avenir Book" charset="0"/>
              </a:rPr>
              <a:t>© 2019 IBM Corporation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91465" y="10069997"/>
            <a:ext cx="939165" cy="37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C26A3523-2DB4-4335-99B0-4EBE9D26D63A}" type="slidenum">
              <a:rPr lang="en-US" sz="170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sz="17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1308521" y="94937"/>
            <a:ext cx="8484703" cy="75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b"/>
          <a:lstStyle>
            <a:lvl1pPr>
              <a:defRPr sz="1400"/>
            </a:lvl1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380" kern="0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IBM Watson Education — </a:t>
            </a:r>
            <a:r>
              <a:rPr lang="en-US" sz="2380" b="1" i="1" kern="0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Mastery</a:t>
            </a:r>
            <a:endParaRPr lang="en-US" sz="2380" b="1" i="0" kern="0" dirty="0">
              <a:solidFill>
                <a:srgbClr val="4B6BA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331656" y="10084209"/>
            <a:ext cx="888148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5544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40" b="1" i="1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IBM-Confidential</a:t>
            </a:r>
            <a:endParaRPr lang="en-US" sz="2040" b="1" dirty="0">
              <a:solidFill>
                <a:srgbClr val="4B6BA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924" y="203997"/>
            <a:ext cx="1622257" cy="58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6" y="87467"/>
            <a:ext cx="748294" cy="7546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40" b="0" i="0">
          <a:solidFill>
            <a:srgbClr val="4B6BAF"/>
          </a:solidFill>
          <a:effectLst>
            <a:outerShdw blurRad="50800" dist="38100" dir="2700000" algn="tl" rotWithShape="0">
              <a:schemeClr val="accent1">
                <a:lumMod val="50000"/>
                <a:alpha val="43000"/>
              </a:schemeClr>
            </a:outerShdw>
          </a:effectLst>
          <a:latin typeface="Avenir Medium" panose="02000503020000020003" pitchFamily="2" charset="0"/>
          <a:ea typeface="Avenir Medium" panose="02000503020000020003" pitchFamily="2" charset="0"/>
          <a:cs typeface="Avenir Medium" panose="02000503020000020003" pitchFamily="2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5pPr>
      <a:lvl6pPr marL="77724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6pPr>
      <a:lvl7pPr marL="155448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7pPr>
      <a:lvl8pPr marL="233172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8pPr>
      <a:lvl9pPr marL="310896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9pPr>
    </p:titleStyle>
    <p:bodyStyle>
      <a:lvl1pPr marL="155448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380">
          <a:solidFill>
            <a:srgbClr val="000000"/>
          </a:solidFill>
          <a:latin typeface="Avenir Book" charset="0"/>
          <a:ea typeface="Avenir Book" charset="0"/>
          <a:cs typeface="Avenir Book" charset="0"/>
        </a:defRPr>
      </a:lvl1pPr>
      <a:lvl2pPr marL="466344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□"/>
        <a:defRPr sz="204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699516" indent="-233172" algn="l" rtl="0" eaLnBrk="0" fontAlgn="base" hangingPunct="0">
        <a:spcBef>
          <a:spcPct val="20000"/>
        </a:spcBef>
        <a:spcAft>
          <a:spcPct val="0"/>
        </a:spcAft>
        <a:buClr>
          <a:srgbClr val="4B6BAF"/>
        </a:buClr>
        <a:buSzPct val="75000"/>
        <a:buFont typeface="Lucida Grande"/>
        <a:buChar char="◇"/>
        <a:defRPr sz="204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932688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◦"/>
        <a:defRPr sz="2040" baseline="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922747" indent="-1349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40">
          <a:solidFill>
            <a:schemeClr val="tx1"/>
          </a:solidFill>
          <a:latin typeface="+mn-lt"/>
        </a:defRPr>
      </a:lvl5pPr>
      <a:lvl6pPr marL="369998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6pPr>
      <a:lvl7pPr marL="447722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7pPr>
      <a:lvl8pPr marL="525446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8pPr>
      <a:lvl9pPr marL="603170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ageny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1211-ABD3-1143-8BDF-C12F0EF9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⓪:  Client-qualification review ascertains state of client maturity, readiness to adopt Watson-Education Mastery.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84271-E04C-F945-8B47-9C149A073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028476"/>
              </p:ext>
            </p:extLst>
          </p:nvPr>
        </p:nvGraphicFramePr>
        <p:xfrm>
          <a:off x="388938" y="2184400"/>
          <a:ext cx="14766928" cy="641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368">
                  <a:extLst>
                    <a:ext uri="{9D8B030D-6E8A-4147-A177-3AD203B41FA5}">
                      <a16:colId xmlns:a16="http://schemas.microsoft.com/office/drawing/2014/main" val="1741085295"/>
                    </a:ext>
                  </a:extLst>
                </a:gridCol>
                <a:gridCol w="972884">
                  <a:extLst>
                    <a:ext uri="{9D8B030D-6E8A-4147-A177-3AD203B41FA5}">
                      <a16:colId xmlns:a16="http://schemas.microsoft.com/office/drawing/2014/main" val="2458141557"/>
                    </a:ext>
                  </a:extLst>
                </a:gridCol>
                <a:gridCol w="2836190">
                  <a:extLst>
                    <a:ext uri="{9D8B030D-6E8A-4147-A177-3AD203B41FA5}">
                      <a16:colId xmlns:a16="http://schemas.microsoft.com/office/drawing/2014/main" val="1045148922"/>
                    </a:ext>
                  </a:extLst>
                </a:gridCol>
                <a:gridCol w="1720312">
                  <a:extLst>
                    <a:ext uri="{9D8B030D-6E8A-4147-A177-3AD203B41FA5}">
                      <a16:colId xmlns:a16="http://schemas.microsoft.com/office/drawing/2014/main" val="98067663"/>
                    </a:ext>
                  </a:extLst>
                </a:gridCol>
                <a:gridCol w="1116894">
                  <a:extLst>
                    <a:ext uri="{9D8B030D-6E8A-4147-A177-3AD203B41FA5}">
                      <a16:colId xmlns:a16="http://schemas.microsoft.com/office/drawing/2014/main" val="4021907778"/>
                    </a:ext>
                  </a:extLst>
                </a:gridCol>
                <a:gridCol w="2215427">
                  <a:extLst>
                    <a:ext uri="{9D8B030D-6E8A-4147-A177-3AD203B41FA5}">
                      <a16:colId xmlns:a16="http://schemas.microsoft.com/office/drawing/2014/main" val="3241299455"/>
                    </a:ext>
                  </a:extLst>
                </a:gridCol>
                <a:gridCol w="2215426">
                  <a:extLst>
                    <a:ext uri="{9D8B030D-6E8A-4147-A177-3AD203B41FA5}">
                      <a16:colId xmlns:a16="http://schemas.microsoft.com/office/drawing/2014/main" val="113040437"/>
                    </a:ext>
                  </a:extLst>
                </a:gridCol>
                <a:gridCol w="2215427">
                  <a:extLst>
                    <a:ext uri="{9D8B030D-6E8A-4147-A177-3AD203B41FA5}">
                      <a16:colId xmlns:a16="http://schemas.microsoft.com/office/drawing/2014/main" val="268798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8169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Offering Name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Mastery Readiness — Curriculum-digitization and -alignment workshop survey.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4291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Objectives: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Introduced Watson-Education framework for curriculum digitization and alignment, prerequisite for scalable competency-based differentiated instruction, personalized learning.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6511"/>
                  </a:ext>
                </a:extLst>
              </a:tr>
              <a:tr h="15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marL="466725" lvl="1" indent="-228600">
                        <a:buFont typeface="+mj-lt"/>
                        <a:buAutoNum type="alphaLcPeriod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Learning standards and progressions;</a:t>
                      </a:r>
                    </a:p>
                    <a:p>
                      <a:pPr marL="466725" lvl="1" indent="-228600">
                        <a:buFont typeface="+mj-lt"/>
                        <a:buAutoNum type="alphaLcPeriod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Intended curriculum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  <a:sym typeface="Wingdings" pitchFamily="2" charset="2"/>
                        </a:rPr>
                        <a:t> (course blueprints, curriculum maps,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  <a:sym typeface="Wingdings" pitchFamily="2" charset="2"/>
                        </a:rPr>
                        <a:t>etc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  <a:sym typeface="Wingdings" pitchFamily="2" charset="2"/>
                        </a:rPr>
                        <a:t>);</a:t>
                      </a:r>
                    </a:p>
                    <a:p>
                      <a:pPr marL="466725" lvl="1" indent="-228600">
                        <a:buFont typeface="+mj-lt"/>
                        <a:buAutoNum type="alphaLcPeriod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  <a:sym typeface="Wingdings" pitchFamily="2" charset="2"/>
                        </a:rPr>
                        <a:t>Enrolled students and teacher assignments;</a:t>
                      </a:r>
                      <a:endParaRPr lang="en-US" sz="16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66725" lvl="1" indent="-228600">
                        <a:buFont typeface="+mj-lt"/>
                        <a:buAutoNum type="alphaLcPeriod"/>
                        <a:tabLst/>
                      </a:pPr>
                      <a:endParaRPr lang="en-US" sz="16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eriod" startAt="4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Standards-aligned evidence of learning; and</a:t>
                      </a:r>
                    </a:p>
                    <a:p>
                      <a:pPr marL="228600" indent="-228600">
                        <a:buFont typeface="+mj-lt"/>
                        <a:buAutoNum type="alphaLcPeriod" startAt="4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Consistent criteria for associating evidentiary observations with proficiency/mastery states.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4252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Perform qualitative, template-driven alignment analysis based on readily-available curriculum, assessment artifact.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Provide readiness assessment using staged maturity model.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Approach: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Begin with template capturing curriculum scope (subject × grade level × campus).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Review exemplary curriculum artifacts based on alignment, digitization criteria.</a:t>
                      </a:r>
                    </a:p>
                    <a:p>
                      <a:pPr marL="403225" lvl="1" indent="-165100">
                        <a:buClr>
                          <a:srgbClr val="0051BA"/>
                        </a:buClr>
                        <a:buFont typeface="Apple Symbols" panose="02000000000000000000" pitchFamily="2" charset="-79"/>
                        <a:buChar char="⧐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Curriculum maps, course blueprints, scope &amp; sequence, etc.</a:t>
                      </a:r>
                    </a:p>
                    <a:p>
                      <a:pPr marL="403225" lvl="1" indent="-165100">
                        <a:buClr>
                          <a:srgbClr val="0051BA"/>
                        </a:buClr>
                        <a:buFont typeface="Apple Symbols" panose="02000000000000000000" pitchFamily="2" charset="-79"/>
                        <a:buChar char="⧐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Instructional guides, rubrics, formative-assessment examples and guidelines.</a:t>
                      </a:r>
                    </a:p>
                    <a:p>
                      <a:pPr marL="403225" lvl="1" indent="-165100">
                        <a:buClr>
                          <a:srgbClr val="0051BA"/>
                        </a:buClr>
                        <a:buFont typeface="Apple Symbols" panose="02000000000000000000" pitchFamily="2" charset="-79"/>
                        <a:buChar char="⧐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Interim/summative assessments.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03225" lvl="1" indent="-165100">
                        <a:buClr>
                          <a:srgbClr val="0051BA"/>
                        </a:buClr>
                        <a:buFont typeface="Apple Symbols" panose="02000000000000000000" pitchFamily="2" charset="-79"/>
                        <a:buChar char="⧐"/>
                        <a:tabLst/>
                      </a:pPr>
                      <a:endParaRPr lang="en-US" sz="16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42887" marR="0" lvl="0" indent="-22860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51BA"/>
                        </a:buClr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Review assessments plan to understand approach to, frequency of standards-aligned evidence of learning.</a:t>
                      </a:r>
                    </a:p>
                    <a:p>
                      <a:pPr marL="242887" lvl="0" indent="-228600">
                        <a:buClr>
                          <a:srgbClr val="0051BA"/>
                        </a:buClr>
                        <a:buFont typeface="+mj-lt"/>
                        <a:buAutoNum type="arabicPeriod" startAt="3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Apply rubrics/heuristics to associate distinct grades, subjects with maturity-model stages.</a:t>
                      </a:r>
                    </a:p>
                    <a:p>
                      <a:pPr marL="238125" lvl="0" indent="-223838">
                        <a:buClr>
                          <a:srgbClr val="0051BA"/>
                        </a:buClr>
                        <a:buFont typeface="+mj-lt"/>
                        <a:buAutoNum type="arabicPeriod" startAt="3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Synopsize results.</a:t>
                      </a:r>
                    </a:p>
                    <a:p>
                      <a:pPr marL="238125" lvl="0" indent="-223838">
                        <a:buClr>
                          <a:srgbClr val="0051BA"/>
                        </a:buClr>
                        <a:buFont typeface="+mj-lt"/>
                        <a:buAutoNum type="arabicPeriod" startAt="3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Sketch out roadmap to advance state of curriculum digitization, alignment.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Deliverables: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Final review in PowerPoint format, including:</a:t>
                      </a:r>
                    </a:p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Qualitative assessment of the degrees of alignment and digitization of prospective clients’ curriculum and assessments;</a:t>
                      </a:r>
                    </a:p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Adoption-readiness recommendation based on template-driven maturity model; and</a:t>
                      </a:r>
                    </a:p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Recommended roadmap to digitize, improve alignment of curriculum and assessments.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962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Engagement Duration: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3 weeks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IBM Effort: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24 hours</a:t>
                      </a:r>
                      <a:endParaRPr lang="en-US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32 hours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Est Client Effort: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36 hours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3259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2F29A0-827E-E542-859C-22C5F0019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9197445"/>
            <a:ext cx="2921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121CB-3624-E248-AD79-10E94478C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080" y="9197445"/>
            <a:ext cx="292100" cy="762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92590B-AE91-2F4C-9F8C-7497A5855BC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0720" y="9578445"/>
            <a:ext cx="1418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8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1211-ABD3-1143-8BDF-C12F0EF9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937155"/>
            <a:ext cx="14767560" cy="976312"/>
          </a:xfrm>
        </p:spPr>
        <p:txBody>
          <a:bodyPr/>
          <a:lstStyle/>
          <a:p>
            <a:r>
              <a:rPr lang="en-US" sz="3200" dirty="0"/>
              <a:t>Phase ① curriculum-alignment analysis empirically demonstrates clients’ readiness to adopt Watson-Education Mastery.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84271-E04C-F945-8B47-9C149A073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000116"/>
              </p:ext>
            </p:extLst>
          </p:nvPr>
        </p:nvGraphicFramePr>
        <p:xfrm>
          <a:off x="388620" y="1905312"/>
          <a:ext cx="14766928" cy="774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000">
                  <a:extLst>
                    <a:ext uri="{9D8B030D-6E8A-4147-A177-3AD203B41FA5}">
                      <a16:colId xmlns:a16="http://schemas.microsoft.com/office/drawing/2014/main" val="1741085295"/>
                    </a:ext>
                  </a:extLst>
                </a:gridCol>
                <a:gridCol w="3233232">
                  <a:extLst>
                    <a:ext uri="{9D8B030D-6E8A-4147-A177-3AD203B41FA5}">
                      <a16:colId xmlns:a16="http://schemas.microsoft.com/office/drawing/2014/main" val="2458141557"/>
                    </a:ext>
                  </a:extLst>
                </a:gridCol>
                <a:gridCol w="3233232">
                  <a:extLst>
                    <a:ext uri="{9D8B030D-6E8A-4147-A177-3AD203B41FA5}">
                      <a16:colId xmlns:a16="http://schemas.microsoft.com/office/drawing/2014/main" val="2290368520"/>
                    </a:ext>
                  </a:extLst>
                </a:gridCol>
                <a:gridCol w="3233232">
                  <a:extLst>
                    <a:ext uri="{9D8B030D-6E8A-4147-A177-3AD203B41FA5}">
                      <a16:colId xmlns:a16="http://schemas.microsoft.com/office/drawing/2014/main" val="1266413587"/>
                    </a:ext>
                  </a:extLst>
                </a:gridCol>
                <a:gridCol w="3233232">
                  <a:extLst>
                    <a:ext uri="{9D8B030D-6E8A-4147-A177-3AD203B41FA5}">
                      <a16:colId xmlns:a16="http://schemas.microsoft.com/office/drawing/2014/main" val="831310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8169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Offering Name: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Alignment indicators analysis for digitized curriculum.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7712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Objectives: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Engender sufficient confidence on both sides to take commit to the investment of Watson-Education Mastery implementation.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Acquaint prospective client with mechanics of curriculum-digitization and -alignment.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Develop detailed mastery-implementation plan (proposal-quality Basis of Estimate).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6511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Approach: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Specify scope limited to academic-course </a:t>
                      </a:r>
                      <a:r>
                        <a:rPr lang="en-US" sz="1600" b="1" i="0" dirty="0">
                          <a:latin typeface="Avenir Light" panose="020B0402020203020204" pitchFamily="34" charset="77"/>
                        </a:rPr>
                        <a:t>“block” defined by one subject </a:t>
                      </a:r>
                      <a:r>
                        <a:rPr lang="en-US" sz="1600" b="1" i="0">
                          <a:latin typeface="Avenir Light" panose="020B0402020203020204" pitchFamily="34" charset="77"/>
                        </a:rPr>
                        <a:t>× four </a:t>
                      </a:r>
                      <a:r>
                        <a:rPr lang="en-US" sz="1600" b="1" i="0" dirty="0">
                          <a:latin typeface="Avenir Light" panose="020B0402020203020204" pitchFamily="34" charset="77"/>
                        </a:rPr>
                        <a:t>courses (at most).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Collect actual digitized-curriculum data from client.</a:t>
                      </a:r>
                    </a:p>
                    <a:p>
                      <a:pPr marL="461963" lvl="1" indent="-223838">
                        <a:buFont typeface="+mj-lt"/>
                        <a:buAutoNum type="alphaLcPeriod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IBM digitizes “intended” curriculum (course blueprints, curriculum maps using Watson-Education Curriculum Tool (≳ 1.5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/course × 6 courses ≳ 9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client).</a:t>
                      </a:r>
                    </a:p>
                    <a:p>
                      <a:pPr marL="461963" lvl="1" indent="-223838">
                        <a:buFont typeface="+mj-lt"/>
                        <a:buAutoNum type="alphaLcPeriod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Client provides 𝕤𝕚𝕞𝕡𝕝𝕚𝕗𝕚𝕖𝕕 SIS-extract student-course enrollment data for intended scope analysis (6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client).</a:t>
                      </a:r>
                    </a:p>
                    <a:p>
                      <a:pPr marL="461963" lvl="1" indent="-223838">
                        <a:buFont typeface="+mj-lt"/>
                        <a:buAutoNum type="alphaLcPeriod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Client provides standardized-aligned evidence of learning in structured, digitized format (12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client). </a:t>
                      </a:r>
                    </a:p>
                    <a:p>
                      <a:pPr marL="755650" lvl="1" indent="-2857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⪧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Client employs learning-standard mapping tool to associate learning standards (200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stds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÷ ≳15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stds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/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≳ 12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client). </a:t>
                      </a:r>
                    </a:p>
                    <a:p>
                      <a:pPr marL="228600" lvl="0" indent="-228600">
                        <a:buFont typeface="+mj-lt"/>
                        <a:buAutoNum type="arabicPeriod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IBM performs curriculum-alignment analysis. (Tooling </a:t>
                      </a:r>
                      <a:r>
                        <a:rPr lang="en-US" sz="1600" b="0" i="1" dirty="0">
                          <a:latin typeface="Avenir Light" panose="020B0402020203020204" pitchFamily="34" charset="77"/>
                        </a:rPr>
                        <a:t>initially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SQL+python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, excel pivot tables.) (≳ 20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38125" lvl="0" indent="-223838">
                        <a:buFont typeface="+mj-lt"/>
                        <a:buAutoNum type="arabicPeriod"/>
                        <a:tabLst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2066"/>
                  </a:ext>
                </a:extLst>
              </a:tr>
              <a:tr h="283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73075" lvl="0" indent="-185738">
                        <a:buClr>
                          <a:srgbClr val="0051BA"/>
                        </a:buClr>
                        <a:buFont typeface="Apple Symbols" panose="02000000000000000000" pitchFamily="2" charset="-79"/>
                        <a:buChar char="⧐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Blueprints ↔︎ learning-standard progressions.</a:t>
                      </a:r>
                    </a:p>
                    <a:p>
                      <a:pPr marL="473075" lvl="0" indent="-185738">
                        <a:buClr>
                          <a:srgbClr val="0051BA"/>
                        </a:buClr>
                        <a:buFont typeface="Apple Symbols" panose="02000000000000000000" pitchFamily="2" charset="-79"/>
                        <a:buChar char="⧐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Evidence of learning ↔︎ course blueprints.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06400" lvl="0" indent="-269875">
                        <a:buClr>
                          <a:srgbClr val="0051BA"/>
                        </a:buClr>
                        <a:buFont typeface="Apple Symbols" panose="02000000000000000000" pitchFamily="2" charset="-79"/>
                        <a:buChar char="⧐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Evidence of learning ↔︎ learning-standards progressions.</a:t>
                      </a:r>
                    </a:p>
                    <a:p>
                      <a:pPr marL="406400" lvl="0" indent="-269875">
                        <a:buClr>
                          <a:srgbClr val="0051BA"/>
                        </a:buClr>
                        <a:buFont typeface="Apple Symbols" panose="02000000000000000000" pitchFamily="2" charset="-79"/>
                        <a:buChar char="⧐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Likely evidentiary, estimation coverage.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73717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4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Review assessments plan to understand approach to, frequency of standards-aligned evidence of learning (1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IBM, 3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client).</a:t>
                      </a:r>
                    </a:p>
                    <a:p>
                      <a:pPr marL="228600" lvl="0" indent="-228600">
                        <a:buFont typeface="+mj-lt"/>
                        <a:buAutoNum type="arabicPeriod" startAt="4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Deliver report graphically depicting curriculum-alignment indicators (1½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IBM, 6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client).</a:t>
                      </a:r>
                    </a:p>
                    <a:p>
                      <a:pPr marL="228600" lvl="0" indent="-228600">
                        <a:buFont typeface="+mj-lt"/>
                        <a:buAutoNum type="arabicPeriod" startAt="4"/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Update maturity assessment (2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IBM, 4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client review).</a:t>
                      </a:r>
                    </a:p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𝕆𝕡𝕥𝕚𝕠𝕟𝕤:</a:t>
                      </a:r>
                    </a:p>
                    <a:p>
                      <a:pPr marL="287338" indent="-287338">
                        <a:tabLst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ⓐ Client provides standards-aligned evidence of learning in source-system "native" format for 𝕠𝕟𝕖 assessments system. IBM expends 12 hours for ad-hoc "data-wrangling" to render in Watson-compliant format, including learning-standards mapping.</a:t>
                      </a:r>
                    </a:p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ⓑ Client employs to-be-developed tool to map columns from source-system-extract to Watson-table columns (reduce 2a, 2c by 6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both).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38125" lvl="0" indent="-223838">
                        <a:buFont typeface="+mj-lt"/>
                        <a:buAutoNum type="arabicPeriod"/>
                        <a:tabLst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0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Deliverables: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Final report including PowerPoint, Excel artifacts including:</a:t>
                      </a:r>
                    </a:p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Quantitative “logical” indicators of extent of alignment of digitized curriculum and assessments based on actual client data; and</a:t>
                      </a:r>
                    </a:p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Detailed project plan — proposal-quality BoE — to fully operationalize Watson-Education Mastery.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96220"/>
                  </a:ext>
                </a:extLst>
              </a:tr>
              <a:tr h="499394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Assumptions: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⓵ Data and privacy agreement in effect for sharing data.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⓶ Client’s curriculum aligned to Watson-supported learning-standards set.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59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Engagement Duration: 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4 Weeks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Est IBM Effort: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74 hours</a:t>
                      </a:r>
                      <a:endParaRPr lang="en-US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Est: Client Effort: 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36 hours</a:t>
                      </a:r>
                      <a:endParaRPr lang="en-US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992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AACA73A-8B59-6341-9F4A-E996F9B5B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" y="9445725"/>
            <a:ext cx="2921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75AE75-30A2-FE4A-8FBD-F2F77747F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510" y="9445725"/>
            <a:ext cx="292100" cy="762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AD8D7D-98EE-B740-9779-CD96518A365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77240" y="9826725"/>
            <a:ext cx="13844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6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BC098A-3628-3347-BE75-92AF9D140A09}"/>
              </a:ext>
            </a:extLst>
          </p:cNvPr>
          <p:cNvCxnSpPr/>
          <p:nvPr/>
        </p:nvCxnSpPr>
        <p:spPr>
          <a:xfrm>
            <a:off x="672414" y="9349015"/>
            <a:ext cx="14191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AC3FA19-BE10-174E-9D26-41CE6741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4" y="8968015"/>
            <a:ext cx="292100" cy="76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71211-ABD3-1143-8BDF-C12F0EF9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⓶ⓐ extends Watson-Education’s assessments-data integration to </a:t>
            </a:r>
            <a:r>
              <a:rPr lang="en-US" b="1" i="1" dirty="0">
                <a:solidFill>
                  <a:srgbClr val="2767FF"/>
                </a:solidFill>
                <a:latin typeface="Avenir Black Oblique" panose="02000503020000020003" pitchFamily="2" charset="0"/>
              </a:rPr>
              <a:t>not-previously-encountered</a:t>
            </a:r>
            <a:r>
              <a:rPr lang="en-US" dirty="0"/>
              <a:t> third-party vendors.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84271-E04C-F945-8B47-9C149A073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077142"/>
              </p:ext>
            </p:extLst>
          </p:nvPr>
        </p:nvGraphicFramePr>
        <p:xfrm>
          <a:off x="388938" y="2184400"/>
          <a:ext cx="14766927" cy="617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561">
                  <a:extLst>
                    <a:ext uri="{9D8B030D-6E8A-4147-A177-3AD203B41FA5}">
                      <a16:colId xmlns:a16="http://schemas.microsoft.com/office/drawing/2014/main" val="1741085295"/>
                    </a:ext>
                  </a:extLst>
                </a:gridCol>
                <a:gridCol w="560585">
                  <a:extLst>
                    <a:ext uri="{9D8B030D-6E8A-4147-A177-3AD203B41FA5}">
                      <a16:colId xmlns:a16="http://schemas.microsoft.com/office/drawing/2014/main" val="2458141557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1934538975"/>
                    </a:ext>
                  </a:extLst>
                </a:gridCol>
                <a:gridCol w="3703813">
                  <a:extLst>
                    <a:ext uri="{9D8B030D-6E8A-4147-A177-3AD203B41FA5}">
                      <a16:colId xmlns:a16="http://schemas.microsoft.com/office/drawing/2014/main" val="836380947"/>
                    </a:ext>
                  </a:extLst>
                </a:gridCol>
                <a:gridCol w="2428174">
                  <a:extLst>
                    <a:ext uri="{9D8B030D-6E8A-4147-A177-3AD203B41FA5}">
                      <a16:colId xmlns:a16="http://schemas.microsoft.com/office/drawing/2014/main" val="2169803750"/>
                    </a:ext>
                  </a:extLst>
                </a:gridCol>
                <a:gridCol w="2109561">
                  <a:extLst>
                    <a:ext uri="{9D8B030D-6E8A-4147-A177-3AD203B41FA5}">
                      <a16:colId xmlns:a16="http://schemas.microsoft.com/office/drawing/2014/main" val="1954409352"/>
                    </a:ext>
                  </a:extLst>
                </a:gridCol>
                <a:gridCol w="2109561">
                  <a:extLst>
                    <a:ext uri="{9D8B030D-6E8A-4147-A177-3AD203B41FA5}">
                      <a16:colId xmlns:a16="http://schemas.microsoft.com/office/drawing/2014/main" val="180189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8169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Offering Name: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ⓐ Assessments-data integration — unprecedented source.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7712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Objectives: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Reusable logic to transform standards-aligned evidence of learning into Watson-Compatible format from </a:t>
                      </a:r>
                      <a:r>
                        <a:rPr lang="en-US" sz="1800" b="0" i="0" dirty="0">
                          <a:solidFill>
                            <a:srgbClr val="2767FF"/>
                          </a:solidFill>
                          <a:latin typeface="Avenir Heavy Oblique" panose="02000503020000020003" pitchFamily="2" charset="0"/>
                        </a:rPr>
                        <a:t>unprecedented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 source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651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Approach: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Work into existing assessments-data-integration framework.</a:t>
                      </a:r>
                    </a:p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⓵ Client provides cross-walk for learning-standard codes to map to Watson format (learning-standard cross-walk tool?).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⓶ Client provides cross-mapping for student id between enrollment (SIS) and assessments system (if necessary).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⓷ In consultation with 3ʳᵈ-party provider or client, </a:t>
                      </a:r>
                      <a:r>
                        <a:rPr lang="en-US" sz="1800" b="1" i="1" dirty="0">
                          <a:solidFill>
                            <a:srgbClr val="2767FF"/>
                          </a:solidFill>
                          <a:latin typeface="Avenir Heavy Oblique" panose="02000503020000020003" pitchFamily="2" charset="0"/>
                        </a:rPr>
                        <a:t>IBM produces new logic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 to reshape system output, map to Watson-Mastery table specifications.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⓸ IBM integrates conversion logic into Watson-Education data-ingestion framework.  </a:t>
                      </a:r>
                    </a:p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𝕆𝕡𝕥𝕚𝕠𝕟:</a:t>
                      </a:r>
                    </a:p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ⓐ IBM performs learning-standard-code cross-mapping (16 hours additional effort).</a:t>
                      </a:r>
                    </a:p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ⓑ Client employs to-be-developed tool to map columns from source-system-extract to Watson-table columns.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Deliverables: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⧐ Functional demonstration of production-ready data-conversion logic for assessments-data source.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96220"/>
                  </a:ext>
                </a:extLst>
              </a:tr>
              <a:tr h="1163065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Assumptions: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⓵ Client mediates relationship with 3ʳᵈ-party provider to provide IBM with access.</a:t>
                      </a:r>
                    </a:p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⓶ Third-party provider willing to play.</a:t>
                      </a:r>
                    </a:p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⓷ Third-party provider agrees to short list of SLAs (frequency, conformity, etc.).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⓸ Measurements are recorded in Watson-Mastery-Supported fashion (pre-weighted cumulative or independent measurements)</a:t>
                      </a:r>
                    </a:p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⓹ Third-party system provides measurements aligned to digitized curriculum (verified by alignment indicators).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59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Engagement Duration: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3 weeks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Est IBM Effort: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80 hours</a:t>
                      </a:r>
                      <a:endParaRPr lang="en-US" sz="1800" b="0" i="0" dirty="0">
                        <a:solidFill>
                          <a:srgbClr val="73CBF2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Est: Client Effort: 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34 hours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992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0DE89C-C107-4F4B-AE7D-0C097803D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765" y="8968015"/>
            <a:ext cx="29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6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BC098A-3628-3347-BE75-92AF9D140A09}"/>
              </a:ext>
            </a:extLst>
          </p:cNvPr>
          <p:cNvCxnSpPr/>
          <p:nvPr/>
        </p:nvCxnSpPr>
        <p:spPr>
          <a:xfrm>
            <a:off x="672414" y="9349015"/>
            <a:ext cx="14191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AC3FA19-BE10-174E-9D26-41CE6741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4" y="8968015"/>
            <a:ext cx="292100" cy="76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71211-ABD3-1143-8BDF-C12F0EF9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⓶ⓑ extends Watson-Education’s assessments-data integration to </a:t>
            </a:r>
            <a:r>
              <a:rPr lang="en-US" b="1" i="1" dirty="0">
                <a:solidFill>
                  <a:srgbClr val="2767FF"/>
                </a:solidFill>
                <a:latin typeface="Avenir Black Oblique" panose="02000503020000020003" pitchFamily="2" charset="0"/>
              </a:rPr>
              <a:t>previously-encountered</a:t>
            </a:r>
            <a:r>
              <a:rPr lang="en-US" dirty="0"/>
              <a:t> third-party vendors.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84271-E04C-F945-8B47-9C149A073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151294"/>
              </p:ext>
            </p:extLst>
          </p:nvPr>
        </p:nvGraphicFramePr>
        <p:xfrm>
          <a:off x="388938" y="2184400"/>
          <a:ext cx="14766927" cy="562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561">
                  <a:extLst>
                    <a:ext uri="{9D8B030D-6E8A-4147-A177-3AD203B41FA5}">
                      <a16:colId xmlns:a16="http://schemas.microsoft.com/office/drawing/2014/main" val="1741085295"/>
                    </a:ext>
                  </a:extLst>
                </a:gridCol>
                <a:gridCol w="560585">
                  <a:extLst>
                    <a:ext uri="{9D8B030D-6E8A-4147-A177-3AD203B41FA5}">
                      <a16:colId xmlns:a16="http://schemas.microsoft.com/office/drawing/2014/main" val="2458141557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1934538975"/>
                    </a:ext>
                  </a:extLst>
                </a:gridCol>
                <a:gridCol w="3703813">
                  <a:extLst>
                    <a:ext uri="{9D8B030D-6E8A-4147-A177-3AD203B41FA5}">
                      <a16:colId xmlns:a16="http://schemas.microsoft.com/office/drawing/2014/main" val="836380947"/>
                    </a:ext>
                  </a:extLst>
                </a:gridCol>
                <a:gridCol w="2428174">
                  <a:extLst>
                    <a:ext uri="{9D8B030D-6E8A-4147-A177-3AD203B41FA5}">
                      <a16:colId xmlns:a16="http://schemas.microsoft.com/office/drawing/2014/main" val="2169803750"/>
                    </a:ext>
                  </a:extLst>
                </a:gridCol>
                <a:gridCol w="2109561">
                  <a:extLst>
                    <a:ext uri="{9D8B030D-6E8A-4147-A177-3AD203B41FA5}">
                      <a16:colId xmlns:a16="http://schemas.microsoft.com/office/drawing/2014/main" val="1954409352"/>
                    </a:ext>
                  </a:extLst>
                </a:gridCol>
                <a:gridCol w="2109561">
                  <a:extLst>
                    <a:ext uri="{9D8B030D-6E8A-4147-A177-3AD203B41FA5}">
                      <a16:colId xmlns:a16="http://schemas.microsoft.com/office/drawing/2014/main" val="180189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8169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Offering Name: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ⓑ Assessments-data integration — precedented source.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7712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Objectives: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Configure logic to transform standards-aligned evidence of learning into Watson-Compatible format from </a:t>
                      </a:r>
                      <a:r>
                        <a:rPr lang="en-US" sz="1800" b="0" i="0" dirty="0">
                          <a:solidFill>
                            <a:srgbClr val="2767FF"/>
                          </a:solidFill>
                          <a:latin typeface="Avenir Heavy Oblique" panose="02000503020000020003" pitchFamily="2" charset="0"/>
                        </a:rPr>
                        <a:t>precedented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 source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651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Approach: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Work into existing assessments-data-integration framework.</a:t>
                      </a:r>
                    </a:p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⓵ Client provides cross-walk for learning-standard codes to map to Watson format (learning-standard cross-walk tool?).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⓶ Client provides cross-mapping for student id between enrollment (SIS) and assessments system (if necessary).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⓷ </a:t>
                      </a:r>
                      <a:r>
                        <a:rPr lang="en-US" sz="1800" b="1" i="1" dirty="0">
                          <a:solidFill>
                            <a:srgbClr val="2767FF"/>
                          </a:solidFill>
                          <a:latin typeface="Avenir Heavy Oblique" panose="02000503020000020003" pitchFamily="2" charset="0"/>
                        </a:rPr>
                        <a:t>Use existing logic</a:t>
                      </a:r>
                      <a:r>
                        <a:rPr lang="en-US" sz="1800" b="0" i="0" dirty="0">
                          <a:solidFill>
                            <a:srgbClr val="2767FF"/>
                          </a:solidFill>
                          <a:latin typeface="Avenir Light" panose="020B0402020203020204" pitchFamily="34" charset="77"/>
                        </a:rPr>
                        <a:t> 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to reshape system output, map 3ʳᵈ-party provider or client to Watson-Mastery table specifications.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⓸ IBM configures existing conversion logic into Watson-Education data-ingestion framework.  </a:t>
                      </a:r>
                    </a:p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𝕆𝕡𝕥𝕚𝕠𝕟:</a:t>
                      </a:r>
                      <a:br>
                        <a:rPr lang="en-US" sz="1800" b="0" i="0" dirty="0">
                          <a:latin typeface="Avenir Light" panose="020B0402020203020204" pitchFamily="34" charset="77"/>
                        </a:rPr>
                      </a:b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ⓐ IBM performs learning-standard-code cross-mapping (16 hours additional effort).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Deliverables: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⧐ Functional demonstration of production-ready data-conversion logic for assessments-data source.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96220"/>
                  </a:ext>
                </a:extLst>
              </a:tr>
              <a:tr h="1163065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Assumptions: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⓵ Client mediates relationship with 3ʳᵈ-party provider to provide IBM with access.</a:t>
                      </a:r>
                    </a:p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⓶ Third-party provider willing to play.</a:t>
                      </a:r>
                    </a:p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⓷ Third-party provider agrees to short list of SLAs (frequency, conformity, etc.).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⓸ Measurements are recorded in Watson-Mastery-Supported fashion (pre-weighted cumulative or independent measurements)</a:t>
                      </a:r>
                    </a:p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⓹ Third-party system provides measurements aligned to digitized curriculum (verified by alignment indicators).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59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Engagement Duration: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3 weeks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Est IBM Effort: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60 hours</a:t>
                      </a:r>
                      <a:endParaRPr lang="en-US" sz="1800" b="0" i="0" dirty="0">
                        <a:solidFill>
                          <a:srgbClr val="73CBF2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Est: Client Effort: 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27 hours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992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0DE89C-C107-4F4B-AE7D-0C097803D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765" y="8968015"/>
            <a:ext cx="29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BC098A-3628-3347-BE75-92AF9D140A09}"/>
              </a:ext>
            </a:extLst>
          </p:cNvPr>
          <p:cNvCxnSpPr/>
          <p:nvPr/>
        </p:nvCxnSpPr>
        <p:spPr>
          <a:xfrm>
            <a:off x="672414" y="9349015"/>
            <a:ext cx="14191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AC3FA19-BE10-174E-9D26-41CE6741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4" y="8968015"/>
            <a:ext cx="292100" cy="76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71211-ABD3-1143-8BDF-C12F0EF9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⓶ⓒ Digitizes the client’s curriculum into a Watson-compatible framework.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84271-E04C-F945-8B47-9C149A073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61513"/>
              </p:ext>
            </p:extLst>
          </p:nvPr>
        </p:nvGraphicFramePr>
        <p:xfrm>
          <a:off x="388938" y="2184400"/>
          <a:ext cx="14766928" cy="601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561">
                  <a:extLst>
                    <a:ext uri="{9D8B030D-6E8A-4147-A177-3AD203B41FA5}">
                      <a16:colId xmlns:a16="http://schemas.microsoft.com/office/drawing/2014/main" val="1741085295"/>
                    </a:ext>
                  </a:extLst>
                </a:gridCol>
                <a:gridCol w="560585">
                  <a:extLst>
                    <a:ext uri="{9D8B030D-6E8A-4147-A177-3AD203B41FA5}">
                      <a16:colId xmlns:a16="http://schemas.microsoft.com/office/drawing/2014/main" val="2458141557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1934538975"/>
                    </a:ext>
                  </a:extLst>
                </a:gridCol>
                <a:gridCol w="1996094">
                  <a:extLst>
                    <a:ext uri="{9D8B030D-6E8A-4147-A177-3AD203B41FA5}">
                      <a16:colId xmlns:a16="http://schemas.microsoft.com/office/drawing/2014/main" val="836380947"/>
                    </a:ext>
                  </a:extLst>
                </a:gridCol>
                <a:gridCol w="1707720">
                  <a:extLst>
                    <a:ext uri="{9D8B030D-6E8A-4147-A177-3AD203B41FA5}">
                      <a16:colId xmlns:a16="http://schemas.microsoft.com/office/drawing/2014/main" val="2751283304"/>
                    </a:ext>
                  </a:extLst>
                </a:gridCol>
                <a:gridCol w="2428174">
                  <a:extLst>
                    <a:ext uri="{9D8B030D-6E8A-4147-A177-3AD203B41FA5}">
                      <a16:colId xmlns:a16="http://schemas.microsoft.com/office/drawing/2014/main" val="2169803750"/>
                    </a:ext>
                  </a:extLst>
                </a:gridCol>
                <a:gridCol w="2109561">
                  <a:extLst>
                    <a:ext uri="{9D8B030D-6E8A-4147-A177-3AD203B41FA5}">
                      <a16:colId xmlns:a16="http://schemas.microsoft.com/office/drawing/2014/main" val="1954409352"/>
                    </a:ext>
                  </a:extLst>
                </a:gridCol>
                <a:gridCol w="2109561">
                  <a:extLst>
                    <a:ext uri="{9D8B030D-6E8A-4147-A177-3AD203B41FA5}">
                      <a16:colId xmlns:a16="http://schemas.microsoft.com/office/drawing/2014/main" val="180189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8169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Offering Name: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ⓒ Curriculum digitization.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7712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Objectives: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Digitize academic curriculum so that it can be machine-aligned by Watson.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651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Approach: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96863" indent="-296863">
                        <a:buFont typeface="+mj-lt"/>
                        <a:buNone/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⓵ Bound scope to single-subject block of four standard-grade-level courses (limited to six distinct course blueprints).</a:t>
                      </a:r>
                    </a:p>
                    <a:p>
                      <a:pPr marL="296863" indent="-296863">
                        <a:buFont typeface="+mj-lt"/>
                        <a:buNone/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⓶ Review client’s curriculum-baseline specifications (course blueprints, curriculum maps, scope &amp; sequence, etc.) and consult for understanding.</a:t>
                      </a:r>
                    </a:p>
                    <a:p>
                      <a:pPr marL="296863" indent="-296863">
                        <a:buFont typeface="+mj-lt"/>
                        <a:buNone/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⓷ </a:t>
                      </a:r>
                      <a:r>
                        <a:rPr lang="en-US" sz="1800" b="0" i="0" dirty="0" err="1">
                          <a:latin typeface="Avenir Light" panose="020B0402020203020204" pitchFamily="34" charset="77"/>
                        </a:rPr>
                        <a:t>IBMer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 (or partner) employs curriculum-management tool to enter the curriculum.</a:t>
                      </a:r>
                    </a:p>
                    <a:p>
                      <a:pPr marL="296863" indent="-296863">
                        <a:buFont typeface="+mj-lt"/>
                        <a:buNone/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⓸ Review plan for, frequency of collection of standards-aligned evidence  of learning for in-scope courses.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Deliverables: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238125" indent="-238125"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⧐ Load-ready Watson-conforming tables representing instructional-unit/learning-structure of in-scope courses delivered in (comma-separated variable (csv) (</a:t>
                      </a:r>
                      <a:r>
                        <a:rPr lang="en-US" sz="1800" b="0" i="1" dirty="0">
                          <a:latin typeface="Avenir Light" panose="020B0402020203020204" pitchFamily="34" charset="77"/>
                        </a:rPr>
                        <a:t>TBR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) Watson-conforming format.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96220"/>
                  </a:ext>
                </a:extLst>
              </a:tr>
              <a:tr h="303310">
                <a:tc rowSpan="2"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Assumptions: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296863" indent="-296863"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⓵ Client employs Watson-supported learning-standard regime (e.g., one that we get from </a:t>
                      </a:r>
                      <a:r>
                        <a:rPr lang="en-US" sz="1800" b="0" i="0" dirty="0" err="1">
                          <a:latin typeface="Avenir Light" panose="020B0402020203020204" pitchFamily="34" charset="77"/>
                        </a:rPr>
                        <a:t>Edgate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, etc.).</a:t>
                      </a:r>
                    </a:p>
                    <a:p>
                      <a:pPr marL="296863" indent="-296863"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⓶ Client employs relatively-centralized curriculum-governance practices:  Relative uniformity at subject × grade-level throughout system.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96863" indent="-296863">
                        <a:tabLst/>
                      </a:pPr>
                      <a:endParaRPr lang="en-US" sz="18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96863" indent="-296863"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⓷ Client-organization curriculum authorities have documented and published instructional-unit/learning-standard scope for in-scope instructional courses.</a:t>
                      </a:r>
                    </a:p>
                    <a:p>
                      <a:pPr marL="296863" indent="-296863"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⓸ Systems, plan exists for collection of standards-aligned evidence of learning at a frequency of not less than eight times during academic year for in-scope courses.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5913"/>
                  </a:ext>
                </a:extLst>
              </a:tr>
              <a:tr h="581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𝕆𝕡𝕥𝕚𝕠𝕟:</a:t>
                      </a:r>
                      <a:br>
                        <a:rPr lang="en-US" sz="1800" b="0" i="0" dirty="0">
                          <a:latin typeface="Avenir Light" panose="020B0402020203020204" pitchFamily="34" charset="77"/>
                        </a:rPr>
                      </a:b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ⓐ IBM gives client a “starter” curriculum curriculum based on Open Educational Resource (OER) patterns, e.g., 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  <a:hlinkClick r:id="rId3"/>
                        </a:rPr>
                        <a:t>EngageNY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99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Engagement Duration: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3 weeks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Est IBM Effort: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30 hours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24 hours</a:t>
                      </a:r>
                      <a:endParaRPr lang="en-US" sz="1800" b="0" i="0" dirty="0">
                        <a:solidFill>
                          <a:srgbClr val="73CBF2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Est: Client Effort: 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24 hours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992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0DE89C-C107-4F4B-AE7D-0C097803D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765" y="8968015"/>
            <a:ext cx="29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BC098A-3628-3347-BE75-92AF9D140A09}"/>
              </a:ext>
            </a:extLst>
          </p:cNvPr>
          <p:cNvCxnSpPr/>
          <p:nvPr/>
        </p:nvCxnSpPr>
        <p:spPr>
          <a:xfrm>
            <a:off x="672414" y="9349015"/>
            <a:ext cx="14191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AC3FA19-BE10-174E-9D26-41CE6741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4" y="8968015"/>
            <a:ext cx="292100" cy="76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71211-ABD3-1143-8BDF-C12F0EF9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Phase ⓶ⓓ Digitize unsupported learning-standard regime (e.g., substantial deviation from commonly available state learning standards).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84271-E04C-F945-8B47-9C149A073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398152"/>
              </p:ext>
            </p:extLst>
          </p:nvPr>
        </p:nvGraphicFramePr>
        <p:xfrm>
          <a:off x="388938" y="2184400"/>
          <a:ext cx="14766927" cy="62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561">
                  <a:extLst>
                    <a:ext uri="{9D8B030D-6E8A-4147-A177-3AD203B41FA5}">
                      <a16:colId xmlns:a16="http://schemas.microsoft.com/office/drawing/2014/main" val="1741085295"/>
                    </a:ext>
                  </a:extLst>
                </a:gridCol>
                <a:gridCol w="560585">
                  <a:extLst>
                    <a:ext uri="{9D8B030D-6E8A-4147-A177-3AD203B41FA5}">
                      <a16:colId xmlns:a16="http://schemas.microsoft.com/office/drawing/2014/main" val="2458141557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1934538975"/>
                    </a:ext>
                  </a:extLst>
                </a:gridCol>
                <a:gridCol w="3703813">
                  <a:extLst>
                    <a:ext uri="{9D8B030D-6E8A-4147-A177-3AD203B41FA5}">
                      <a16:colId xmlns:a16="http://schemas.microsoft.com/office/drawing/2014/main" val="836380947"/>
                    </a:ext>
                  </a:extLst>
                </a:gridCol>
                <a:gridCol w="2428174">
                  <a:extLst>
                    <a:ext uri="{9D8B030D-6E8A-4147-A177-3AD203B41FA5}">
                      <a16:colId xmlns:a16="http://schemas.microsoft.com/office/drawing/2014/main" val="2169803750"/>
                    </a:ext>
                  </a:extLst>
                </a:gridCol>
                <a:gridCol w="2109561">
                  <a:extLst>
                    <a:ext uri="{9D8B030D-6E8A-4147-A177-3AD203B41FA5}">
                      <a16:colId xmlns:a16="http://schemas.microsoft.com/office/drawing/2014/main" val="1954409352"/>
                    </a:ext>
                  </a:extLst>
                </a:gridCol>
                <a:gridCol w="2109561">
                  <a:extLst>
                    <a:ext uri="{9D8B030D-6E8A-4147-A177-3AD203B41FA5}">
                      <a16:colId xmlns:a16="http://schemas.microsoft.com/office/drawing/2014/main" val="180189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8169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Offering Name: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ⓓ Curriculum digitization.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7712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Objectives: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Digitize an unsupported learning-standards regime in Watson-compatible format.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651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Approach: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293688" indent="-293688">
                        <a:buFont typeface="+mj-lt"/>
                        <a:buNone/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⓵ Bound scope to single-subject block of four standard-grade-level courses (limited to six distinct course blueprints).</a:t>
                      </a:r>
                    </a:p>
                    <a:p>
                      <a:pPr marL="293688" indent="-293688">
                        <a:buFont typeface="+mj-lt"/>
                        <a:buNone/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⓶ Carefully review the learning standards with the client to understand their structure and content.</a:t>
                      </a:r>
                    </a:p>
                    <a:p>
                      <a:pPr marL="293688" indent="-293688">
                        <a:buFont typeface="+mj-lt"/>
                        <a:buNone/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⓷ </a:t>
                      </a:r>
                      <a:r>
                        <a:rPr lang="en-US" sz="1800" b="0" i="0" dirty="0" err="1">
                          <a:latin typeface="Avenir Light" panose="020B0402020203020204" pitchFamily="34" charset="77"/>
                        </a:rPr>
                        <a:t>IBMer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 (or partner) employs </a:t>
                      </a:r>
                      <a:r>
                        <a:rPr lang="en-US" sz="1800" b="0" i="0" dirty="0">
                          <a:solidFill>
                            <a:srgbClr val="0051BA"/>
                          </a:solidFill>
                          <a:latin typeface="Avenir Light" panose="020B0402020203020204" pitchFamily="34" charset="77"/>
                        </a:rPr>
                        <a:t>𝕥𝕠-𝕓𝕖-𝕕𝕖𝕧𝕖𝕝𝕠𝕡𝕖𝕕 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tool to capture the learning standards, their structure, and their progressions..</a:t>
                      </a:r>
                    </a:p>
                    <a:p>
                      <a:pPr marL="293688" indent="-293688">
                        <a:buFont typeface="+mj-lt"/>
                        <a:buNone/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⓸ </a:t>
                      </a:r>
                      <a:r>
                        <a:rPr lang="en-US" sz="1800" b="0" i="0" dirty="0" err="1">
                          <a:latin typeface="Avenir Light" panose="020B0402020203020204" pitchFamily="34" charset="77"/>
                        </a:rPr>
                        <a:t>IBMer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 (or partner) produces load-ready, conforming tables for learning standards and progressions.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Deliverables: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⧐ Load-ready Watson-conforming tables for learning standards.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96220"/>
                  </a:ext>
                </a:extLst>
              </a:tr>
              <a:tr h="884843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Assumptions: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96863" indent="-296863"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⓵ Client’s learning-standard baseline spans the instructional scope for all in-scope courses:  It’s what they </a:t>
                      </a:r>
                      <a:r>
                        <a:rPr lang="en-US" sz="1800" b="0" i="0" dirty="0">
                          <a:solidFill>
                            <a:srgbClr val="0051BA"/>
                          </a:solidFill>
                          <a:latin typeface="Avenir Light" panose="020B0402020203020204" pitchFamily="34" charset="77"/>
                        </a:rPr>
                        <a:t>𝕣𝕖𝕒𝕝𝕝𝕪</a:t>
                      </a:r>
                      <a:r>
                        <a:rPr lang="en-US" sz="1800" b="0" i="0" dirty="0">
                          <a:solidFill>
                            <a:srgbClr val="2767FF"/>
                          </a:solidFill>
                          <a:latin typeface="Avenir Light" panose="020B0402020203020204" pitchFamily="34" charset="77"/>
                        </a:rPr>
                        <a:t> 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teach and measure.</a:t>
                      </a:r>
                    </a:p>
                    <a:p>
                      <a:pPr marL="296863" indent="-296863"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⓶ Client employs relatively centralized curriculum-governance approach:  consistent use of learning standards throughout system.</a:t>
                      </a:r>
                    </a:p>
                    <a:p>
                      <a:pPr marL="296863" marR="0" lvl="0" indent="-296863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⓷ Client employs assessments framework providing frequent (≳ eight times/academic year) evidence-of-learning measurements against this learning-standard baseline.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96863" indent="-296863"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⓸ The learning-standards framework conforms to certain </a:t>
                      </a:r>
                      <a:r>
                        <a:rPr lang="en-US" sz="1800" b="0" i="0" dirty="0">
                          <a:solidFill>
                            <a:srgbClr val="0051BA"/>
                          </a:solidFill>
                          <a:latin typeface="Avenir Light" panose="020B0402020203020204" pitchFamily="34" charset="77"/>
                        </a:rPr>
                        <a:t>𝕥𝕠-𝕓𝕖-𝕤𝕡𝕖𝕔𝕚𝕗𝕚𝕖𝕕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 technical/structural criteria.</a:t>
                      </a:r>
                    </a:p>
                    <a:p>
                      <a:pPr marL="296863" indent="-296863">
                        <a:tabLst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⓹ The client has developed vertical articulations (</a:t>
                      </a:r>
                      <a:r>
                        <a:rPr lang="en-US" sz="1800" b="0" i="1" dirty="0">
                          <a:latin typeface="Avenir Light" panose="020B0402020203020204" pitchFamily="34" charset="77"/>
                        </a:rPr>
                        <a:t>aka</a:t>
                      </a: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 progressions) of the learning standards representing how they build upon each other. These articulations span the in-scope block of courses, as well as the key prerequisites for the earliest course in the block.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59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Engagement Duration: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4 weeks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Est IBM Effort: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96 hours</a:t>
                      </a:r>
                      <a:endParaRPr lang="en-US" sz="1800" b="0" i="0" dirty="0">
                        <a:solidFill>
                          <a:srgbClr val="73CBF2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Medium" panose="02000503020000020003" pitchFamily="2" charset="0"/>
                        </a:rPr>
                        <a:t>Est: Client Effort: 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Avenir Light" panose="020B0402020203020204" pitchFamily="34" charset="77"/>
                        </a:rPr>
                        <a:t>60 hours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992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0DE89C-C107-4F4B-AE7D-0C097803D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765" y="8968015"/>
            <a:ext cx="292100" cy="76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49B1EC-21FB-6040-B099-F610AF2821DD}"/>
              </a:ext>
            </a:extLst>
          </p:cNvPr>
          <p:cNvSpPr/>
          <p:nvPr/>
        </p:nvSpPr>
        <p:spPr>
          <a:xfrm rot="670554">
            <a:off x="1578240" y="1946599"/>
            <a:ext cx="11024468" cy="62170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rgbClr val="8E9FBC">
                      <a:alpha val="44000"/>
                    </a:srgbClr>
                  </a:solidFill>
                  <a:prstDash val="solid"/>
                </a:ln>
                <a:solidFill>
                  <a:srgbClr val="D7D2CB">
                    <a:alpha val="16000"/>
                  </a:srgbClr>
                </a:solidFill>
                <a:effectLst>
                  <a:outerShdw blurRad="41275" dist="20320" dir="1800000" algn="tl" rotWithShape="0">
                    <a:srgbClr val="73CBF2"/>
                  </a:outerShdw>
                </a:effectLst>
              </a:rPr>
              <a:t>To be Revised</a:t>
            </a:r>
          </a:p>
        </p:txBody>
      </p:sp>
    </p:spTree>
    <p:extLst>
      <p:ext uri="{BB962C8B-B14F-4D97-AF65-F5344CB8AC3E}">
        <p14:creationId xmlns:p14="http://schemas.microsoft.com/office/powerpoint/2010/main" val="153914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30C96-1489-7842-9B84-C84511857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9316064"/>
            <a:ext cx="2921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A1C32-F295-3444-8D61-E7CF4CFA5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351" y="9316064"/>
            <a:ext cx="292100" cy="762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BD2FFA-FF80-D64E-9CAE-C4F904238D0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0720" y="9697064"/>
            <a:ext cx="1414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271211-ABD3-1143-8BDF-C12F0EF9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⓷ configures Watson-Education Mastery to operate with the client’s aligned, digitized curriculum.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84271-E04C-F945-8B47-9C149A073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587627"/>
              </p:ext>
            </p:extLst>
          </p:nvPr>
        </p:nvGraphicFramePr>
        <p:xfrm>
          <a:off x="388938" y="2184400"/>
          <a:ext cx="14766928" cy="6371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632">
                  <a:extLst>
                    <a:ext uri="{9D8B030D-6E8A-4147-A177-3AD203B41FA5}">
                      <a16:colId xmlns:a16="http://schemas.microsoft.com/office/drawing/2014/main" val="1741085295"/>
                    </a:ext>
                  </a:extLst>
                </a:gridCol>
                <a:gridCol w="1103596">
                  <a:extLst>
                    <a:ext uri="{9D8B030D-6E8A-4147-A177-3AD203B41FA5}">
                      <a16:colId xmlns:a16="http://schemas.microsoft.com/office/drawing/2014/main" val="2458141557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2214365532"/>
                    </a:ext>
                  </a:extLst>
                </a:gridCol>
                <a:gridCol w="2789695">
                  <a:extLst>
                    <a:ext uri="{9D8B030D-6E8A-4147-A177-3AD203B41FA5}">
                      <a16:colId xmlns:a16="http://schemas.microsoft.com/office/drawing/2014/main" val="3146621922"/>
                    </a:ext>
                  </a:extLst>
                </a:gridCol>
                <a:gridCol w="478101">
                  <a:extLst>
                    <a:ext uri="{9D8B030D-6E8A-4147-A177-3AD203B41FA5}">
                      <a16:colId xmlns:a16="http://schemas.microsoft.com/office/drawing/2014/main" val="2208446030"/>
                    </a:ext>
                  </a:extLst>
                </a:gridCol>
                <a:gridCol w="2201049">
                  <a:extLst>
                    <a:ext uri="{9D8B030D-6E8A-4147-A177-3AD203B41FA5}">
                      <a16:colId xmlns:a16="http://schemas.microsoft.com/office/drawing/2014/main" val="2169803750"/>
                    </a:ext>
                  </a:extLst>
                </a:gridCol>
                <a:gridCol w="2201050">
                  <a:extLst>
                    <a:ext uri="{9D8B030D-6E8A-4147-A177-3AD203B41FA5}">
                      <a16:colId xmlns:a16="http://schemas.microsoft.com/office/drawing/2014/main" val="1259668870"/>
                    </a:ext>
                  </a:extLst>
                </a:gridCol>
                <a:gridCol w="2201049">
                  <a:extLst>
                    <a:ext uri="{9D8B030D-6E8A-4147-A177-3AD203B41FA5}">
                      <a16:colId xmlns:a16="http://schemas.microsoft.com/office/drawing/2014/main" val="3182216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bg1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8169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Offering Name: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Assessments-data integration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7712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Objectives: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Assist the client to realize fully operational Mastery based on digitized, aligned curriculum.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6511"/>
                  </a:ext>
                </a:extLst>
              </a:tr>
              <a:tr h="385250">
                <a:tc>
                  <a:txBody>
                    <a:bodyPr/>
                    <a:lstStyle/>
                    <a:p>
                      <a:pPr marL="0" marR="0" lvl="0" indent="0" algn="r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Approach: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Build upon, extend work products  work products generated during alignment-indicators,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Specify scope in terms </a:t>
                      </a:r>
                      <a:r>
                        <a:rPr lang="en-US" sz="1600" b="1" i="0" dirty="0">
                          <a:latin typeface="Avenir Light" panose="020B0402020203020204" pitchFamily="34" charset="77"/>
                        </a:rPr>
                        <a:t>of one subject × four </a:t>
                      </a:r>
                      <a:r>
                        <a:rPr lang="en-US" sz="1600" b="1" i="1" dirty="0">
                          <a:latin typeface="Avenir Light" panose="020B0402020203020204" pitchFamily="34" charset="77"/>
                        </a:rPr>
                        <a:t>learning-standards grade-level 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block of academic courses.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689"/>
                  </a:ext>
                </a:extLst>
              </a:tr>
              <a:tr h="385250">
                <a:tc rowSpan="2">
                  <a:txBody>
                    <a:bodyPr/>
                    <a:lstStyle/>
                    <a:p>
                      <a:pPr marL="0" marR="0" lvl="0" indent="0" algn="r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Deliverables: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Scope of work graphically outlined in https://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ibm.box.com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/s/o5xoryfhdopo648r3wo8s9qdznlcwj4m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2066"/>
                  </a:ext>
                </a:extLst>
              </a:tr>
              <a:tr h="868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Joint project plan for Mastery initialization.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Data-interface specification for 𝕞𝕚𝕟𝕚𝕞𝕦𝕞 data set — student course-section enrollment, teacher assignment, etc. — required for mastery operation.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Physical and logical configuration of Watson Education cloud meeting FERPA requirements for client.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6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Configuration and access to Watson Education curriculum manager to digitize curriculum in Watson-conformable format.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Access to data-validation dashboarding for enrollment, assessments data.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Curriculum-alignment and -coverage indicators providing insight into breadth, depth of Mastery penetration into system.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⧐ "Go-live" event based on user-acceptance test.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3025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Assumptions: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FA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⓵ Client sufficiently possesses digitized, aligned curriculum with assessments framework to derive benefit (verified by alignment indicators).</a:t>
                      </a:r>
                    </a:p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⓶ Client/partner possess data-preparation skills.</a:t>
                      </a:r>
                    </a:p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⓷ Solutions exist for automated data ingestion from essential third-party sources.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FA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⓸ Client employs Watson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Curric-Mgt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 Tool to digitize curriculum (courses, instructional units, learning standards) in Watson-conforming format. (30 minutes/course × 6 courses/subject × 1 subjects ≈ 3 </a:t>
                      </a:r>
                      <a:r>
                        <a:rPr lang="en-US" sz="1600" b="0" i="0" dirty="0" err="1">
                          <a:latin typeface="Avenir Light" panose="020B0402020203020204" pitchFamily="34" charset="77"/>
                        </a:rPr>
                        <a:t>hrs</a:t>
                      </a: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)</a:t>
                      </a:r>
                    </a:p>
                    <a:p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⓹ Curriculum (proficiency specifications) in terms of generally available state learning standards (Common Core, TEKS, etc.).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5913"/>
                  </a:ext>
                </a:extLst>
              </a:tr>
              <a:tr h="197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𝕋𝕆 𝔻𝕆:  Deconvolve this workstream with data workstream.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399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Engagement Duration:</a:t>
                      </a:r>
                      <a:endParaRPr lang="en-US" sz="16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90 days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Est IBM Effort: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240 hours</a:t>
                      </a:r>
                      <a:endParaRPr lang="en-US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240 hours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Medium" panose="02000503020000020003" pitchFamily="2" charset="0"/>
                        </a:rPr>
                        <a:t>Est: Client Effort: </a:t>
                      </a:r>
                    </a:p>
                  </a:txBody>
                  <a:tcPr>
                    <a:lnL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Avenir Light" panose="020B0402020203020204" pitchFamily="34" charset="77"/>
                        </a:rPr>
                        <a:t>180 hours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6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992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FF1B86-9DB2-5146-96C0-28216544EDC3}"/>
              </a:ext>
            </a:extLst>
          </p:cNvPr>
          <p:cNvSpPr/>
          <p:nvPr/>
        </p:nvSpPr>
        <p:spPr>
          <a:xfrm rot="533665">
            <a:off x="2043188" y="2149257"/>
            <a:ext cx="11024468" cy="62170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rgbClr val="8E9FBC">
                      <a:alpha val="44000"/>
                    </a:srgbClr>
                  </a:solidFill>
                  <a:prstDash val="solid"/>
                </a:ln>
                <a:solidFill>
                  <a:srgbClr val="D7D2CB">
                    <a:alpha val="16000"/>
                  </a:srgbClr>
                </a:solidFill>
                <a:effectLst>
                  <a:outerShdw blurRad="41275" dist="20320" dir="1800000" algn="tl" rotWithShape="0">
                    <a:srgbClr val="73CBF2"/>
                  </a:outerShdw>
                </a:effectLst>
              </a:rPr>
              <a:t>To be Revised</a:t>
            </a:r>
          </a:p>
        </p:txBody>
      </p:sp>
    </p:spTree>
    <p:extLst>
      <p:ext uri="{BB962C8B-B14F-4D97-AF65-F5344CB8AC3E}">
        <p14:creationId xmlns:p14="http://schemas.microsoft.com/office/powerpoint/2010/main" val="2564969146"/>
      </p:ext>
    </p:extLst>
  </p:cSld>
  <p:clrMapOvr>
    <a:masterClrMapping/>
  </p:clrMapOvr>
</p:sld>
</file>

<file path=ppt/theme/theme1.xml><?xml version="1.0" encoding="utf-8"?>
<a:theme xmlns:a="http://schemas.openxmlformats.org/drawingml/2006/main" name="654-02_Smarter_Marketing_PPT_template_white_R1">
  <a:themeElements>
    <a:clrScheme name="EIS_PPT_template_white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8CC63F"/>
      </a:accent2>
      <a:accent3>
        <a:srgbClr val="FFFFFF"/>
      </a:accent3>
      <a:accent4>
        <a:srgbClr val="000000"/>
      </a:accent4>
      <a:accent5>
        <a:srgbClr val="C1E5F9"/>
      </a:accent5>
      <a:accent6>
        <a:srgbClr val="7EB338"/>
      </a:accent6>
      <a:hlink>
        <a:srgbClr val="F04E37"/>
      </a:hlink>
      <a:folHlink>
        <a:srgbClr val="F19027"/>
      </a:folHlink>
    </a:clrScheme>
    <a:fontScheme name="EIS_PPT_template_white_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S_PPT_template_white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8CC63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7EB338"/>
        </a:accent6>
        <a:hlink>
          <a:srgbClr val="F04E37"/>
        </a:hlink>
        <a:folHlink>
          <a:srgbClr val="F190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83224</TotalTime>
  <Words>1997</Words>
  <Application>Microsoft Macintosh PowerPoint</Application>
  <PresentationFormat>Custom</PresentationFormat>
  <Paragraphs>202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Apple Symbols</vt:lpstr>
      <vt:lpstr>Arial</vt:lpstr>
      <vt:lpstr>Avenir Black Oblique</vt:lpstr>
      <vt:lpstr>Avenir Book</vt:lpstr>
      <vt:lpstr>Avenir Heavy</vt:lpstr>
      <vt:lpstr>Avenir Heavy Oblique</vt:lpstr>
      <vt:lpstr>Avenir Light</vt:lpstr>
      <vt:lpstr>Avenir Medium</vt:lpstr>
      <vt:lpstr>Calibri</vt:lpstr>
      <vt:lpstr>Georgia</vt:lpstr>
      <vt:lpstr>Gill Sans</vt:lpstr>
      <vt:lpstr>HelvNeue Bold for IBM</vt:lpstr>
      <vt:lpstr>Lucida Grande</vt:lpstr>
      <vt:lpstr>Wingdings</vt:lpstr>
      <vt:lpstr>Wingdings</vt:lpstr>
      <vt:lpstr>654-02_Smarter_Marketing_PPT_template_white_R1</vt:lpstr>
      <vt:lpstr>Phase ⓪:  Client-qualification review ascertains state of client maturity, readiness to adopt Watson-Education Mastery.</vt:lpstr>
      <vt:lpstr>Phase ① curriculum-alignment analysis empirically demonstrates clients’ readiness to adopt Watson-Education Mastery.</vt:lpstr>
      <vt:lpstr>Phase ⓶ⓐ extends Watson-Education’s assessments-data integration to not-previously-encountered third-party vendors.</vt:lpstr>
      <vt:lpstr>Phase ⓶ⓑ extends Watson-Education’s assessments-data integration to previously-encountered third-party vendors.</vt:lpstr>
      <vt:lpstr>Phase ⓶ⓒ Digitizes the client’s curriculum into a Watson-compatible framework.</vt:lpstr>
      <vt:lpstr>Phase ⓶ⓓ Digitize unsupported learning-standard regime (e.g., substantial deviation from commonly available state learning standards).</vt:lpstr>
      <vt:lpstr>Phase ⓷ configures Watson-Education Mastery to operate with the client’s aligned, digitized curriculum.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Sed ut perspiciatis unde omnis iste.</dc:title>
  <dc:creator>lsadler</dc:creator>
  <cp:lastModifiedBy>Neil Hamlett</cp:lastModifiedBy>
  <cp:revision>3221</cp:revision>
  <cp:lastPrinted>2019-01-24T15:48:10Z</cp:lastPrinted>
  <dcterms:created xsi:type="dcterms:W3CDTF">2013-10-11T20:15:18Z</dcterms:created>
  <dcterms:modified xsi:type="dcterms:W3CDTF">2019-02-21T17:04:10Z</dcterms:modified>
</cp:coreProperties>
</file>