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</p:sldIdLst>
  <p:sldSz cx="15544800" cy="10515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01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03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05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073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09187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11024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612862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414699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89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59"/>
    <a:srgbClr val="2767FF"/>
    <a:srgbClr val="0051BA"/>
    <a:srgbClr val="971B2F"/>
    <a:srgbClr val="F2A900"/>
    <a:srgbClr val="6C9E3F"/>
    <a:srgbClr val="FF4A53"/>
    <a:srgbClr val="85898A"/>
    <a:srgbClr val="73CBF2"/>
    <a:srgbClr val="D7D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9" autoAdjust="0"/>
    <p:restoredTop sz="96341" autoAdjust="0"/>
  </p:normalViewPr>
  <p:slideViewPr>
    <p:cSldViewPr snapToGrid="0">
      <p:cViewPr varScale="1">
        <p:scale>
          <a:sx n="81" d="100"/>
          <a:sy n="81" d="100"/>
        </p:scale>
        <p:origin x="208" y="176"/>
      </p:cViewPr>
      <p:guideLst>
        <p:guide orient="horz" pos="3974"/>
        <p:guide pos="4896"/>
        <p:guide orient="horz"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25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D7DD882-4E92-4B28-B551-957C6C710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20725"/>
            <a:ext cx="53213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FB0C24-C29C-4988-9D69-B2A8BEE87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1pPr>
    <a:lvl2pPr marL="801837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2pPr>
    <a:lvl3pPr marL="1603675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3pPr>
    <a:lvl4pPr marL="2405512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4pPr>
    <a:lvl5pPr marL="3207349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5pPr>
    <a:lvl6pPr marL="4009187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6pPr>
    <a:lvl7pPr marL="4811024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7pPr>
    <a:lvl8pPr marL="5612862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8pPr>
    <a:lvl9pPr marL="6414699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0051BA"/>
                </a:solidFill>
                <a:latin typeface="Nunito SemiBold" pitchFamily="2" charset="77"/>
                <a:ea typeface="Nunito SemiBold" pitchFamily="2" charset="77"/>
                <a:cs typeface="Nunito SemiBo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6400" indent="-406400">
              <a:spcBef>
                <a:spcPts val="25"/>
              </a:spcBef>
              <a:tabLst/>
              <a:defRPr b="0" i="0">
                <a:latin typeface="Nunito" pitchFamily="2" charset="77"/>
                <a:ea typeface="Nunito" pitchFamily="2" charset="77"/>
                <a:cs typeface="Nunito" pitchFamily="2" charset="77"/>
              </a:defRPr>
            </a:lvl1pPr>
            <a:lvl2pPr>
              <a:defRPr b="0" i="0">
                <a:latin typeface="Nunito Light" pitchFamily="2" charset="77"/>
                <a:ea typeface="Nunito Light" pitchFamily="2" charset="77"/>
                <a:cs typeface="Nunito Light" pitchFamily="2" charset="77"/>
              </a:defRPr>
            </a:lvl2pPr>
            <a:lvl3pPr>
              <a:defRPr b="0" i="1">
                <a:latin typeface="Nunito Light" pitchFamily="2" charset="77"/>
                <a:ea typeface="Nunito Light" pitchFamily="2" charset="77"/>
                <a:cs typeface="Nunito Light" pitchFamily="2" charset="77"/>
              </a:defRPr>
            </a:lvl3pPr>
            <a:lvl4pPr>
              <a:defRPr b="0" i="0">
                <a:latin typeface="Avenir Light" panose="020B0402020203020204" pitchFamily="34" charset="77"/>
                <a:ea typeface="Avenir Light" panose="020B0402020203020204" pitchFamily="34" charset="77"/>
                <a:cs typeface="Avenir Light" panose="020B0402020203020204" pitchFamily="34" charset="77"/>
              </a:defRPr>
            </a:lvl4pPr>
            <a:lvl5pPr>
              <a:defRPr b="0" i="0">
                <a:latin typeface="Avenir Light" panose="020B0402020203020204" pitchFamily="34" charset="77"/>
                <a:ea typeface="Avenir Light" panose="020B0402020203020204" pitchFamily="34" charset="77"/>
                <a:cs typeface="Avenir Light" panose="020B0402020203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881" y="937155"/>
            <a:ext cx="3675698" cy="8760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701" y="937155"/>
            <a:ext cx="10776108" cy="8760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2" y="937160"/>
            <a:ext cx="14710885" cy="1025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692" y="2105500"/>
            <a:ext cx="7221855" cy="759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7931631" y="2105500"/>
            <a:ext cx="7224553" cy="75922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757252"/>
            <a:ext cx="13213080" cy="2088516"/>
          </a:xfrm>
        </p:spPr>
        <p:txBody>
          <a:bodyPr/>
          <a:lstStyle>
            <a:lvl1pPr algn="l">
              <a:defRPr sz="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456960"/>
            <a:ext cx="13213080" cy="2300287"/>
          </a:xfrm>
        </p:spPr>
        <p:txBody>
          <a:bodyPr anchor="b"/>
          <a:lstStyle>
            <a:lvl1pPr marL="0" indent="0" algn="ctr">
              <a:buNone/>
              <a:defRPr sz="6000" b="1" i="1">
                <a:latin typeface="Nunito" pitchFamily="2" charset="77"/>
              </a:defRPr>
            </a:lvl1pPr>
            <a:lvl2pPr marL="777240" indent="0">
              <a:buNone/>
              <a:defRPr sz="3060"/>
            </a:lvl2pPr>
            <a:lvl3pPr marL="1554480" indent="0">
              <a:buNone/>
              <a:defRPr sz="2720"/>
            </a:lvl3pPr>
            <a:lvl4pPr marL="2331720" indent="0">
              <a:buNone/>
              <a:defRPr sz="2380"/>
            </a:lvl4pPr>
            <a:lvl5pPr marL="3108960" indent="0">
              <a:buNone/>
              <a:defRPr sz="2380"/>
            </a:lvl5pPr>
            <a:lvl6pPr marL="3886200" indent="0">
              <a:buNone/>
              <a:defRPr sz="2380"/>
            </a:lvl6pPr>
            <a:lvl7pPr marL="4663440" indent="0">
              <a:buNone/>
              <a:defRPr sz="2380"/>
            </a:lvl7pPr>
            <a:lvl8pPr marL="5440680" indent="0">
              <a:buNone/>
              <a:defRPr sz="2380"/>
            </a:lvl8pPr>
            <a:lvl9pPr marL="6217920" indent="0">
              <a:buNone/>
              <a:defRPr sz="2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692" y="2137156"/>
            <a:ext cx="7221855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631" y="2137156"/>
            <a:ext cx="7224553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21112"/>
            <a:ext cx="13990320" cy="17526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53845"/>
            <a:ext cx="6868320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334808"/>
            <a:ext cx="6868320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2" y="2353845"/>
            <a:ext cx="6871018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2" y="3334808"/>
            <a:ext cx="6871018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Calibri"/>
                <a:cs typeface="Calibri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ea typeface="MS PGothic" panose="020B0600070205080204" pitchFamily="34" charset="-128"/>
              </a:rPr>
              <a:t>FOR INTERNAL TEAM USE ONLY  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126347"/>
            <a:ext cx="14767560" cy="11525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9" y="418680"/>
            <a:ext cx="5114132" cy="178181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18677"/>
            <a:ext cx="8689975" cy="897477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9" y="2200492"/>
            <a:ext cx="5114132" cy="7192963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360920"/>
            <a:ext cx="9326880" cy="86899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939589"/>
            <a:ext cx="9326880" cy="6309360"/>
          </a:xfrm>
        </p:spPr>
        <p:txBody>
          <a:bodyPr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8229919"/>
            <a:ext cx="9326880" cy="1234121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620" y="1172169"/>
            <a:ext cx="14767560" cy="115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620" y="2459289"/>
            <a:ext cx="14767560" cy="737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45293" y="1073331"/>
            <a:ext cx="14654213" cy="0"/>
          </a:xfrm>
          <a:prstGeom prst="line">
            <a:avLst/>
          </a:prstGeom>
          <a:noFill/>
          <a:ln w="15875">
            <a:solidFill>
              <a:srgbClr val="003459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Nunito" pitchFamily="2" charset="77"/>
              <a:ea typeface="Avenir Book" charset="0"/>
              <a:cs typeface="Avenir Book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1465" y="10069997"/>
            <a:ext cx="939165" cy="3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C26A3523-2DB4-4335-99B0-4EBE9D26D63A}" type="slidenum">
              <a:rPr lang="en-US" sz="1700">
                <a:latin typeface="Avenir Book" panose="02000503020000020003" pitchFamily="2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sz="1700" dirty="0"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BBD0A22-FC5E-CF4C-AA2F-D3FFB16B57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61257"/>
            <a:ext cx="1892300" cy="876300"/>
          </a:xfrm>
          <a:prstGeom prst="rect">
            <a:avLst/>
          </a:prstGeom>
        </p:spPr>
      </p:pic>
      <p:sp>
        <p:nvSpPr>
          <p:cNvPr id="9" name="Line 4">
            <a:extLst>
              <a:ext uri="{FF2B5EF4-FFF2-40B4-BE49-F238E27FC236}">
                <a16:creationId xmlns:a16="http://schemas.microsoft.com/office/drawing/2014/main" id="{E4140EB8-3FC5-B040-AF85-32F8B9D122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45293" y="9916513"/>
            <a:ext cx="14654213" cy="0"/>
          </a:xfrm>
          <a:prstGeom prst="line">
            <a:avLst/>
          </a:prstGeom>
          <a:noFill/>
          <a:ln w="15875">
            <a:solidFill>
              <a:srgbClr val="003459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Nunito" pitchFamily="2" charset="77"/>
              <a:ea typeface="Avenir Book" charset="0"/>
              <a:cs typeface="Avenir Book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D70B8-08D2-F745-88D1-DD91B0DF7528}"/>
              </a:ext>
            </a:extLst>
          </p:cNvPr>
          <p:cNvSpPr txBox="1"/>
          <p:nvPr userDrawn="1"/>
        </p:nvSpPr>
        <p:spPr>
          <a:xfrm>
            <a:off x="8213838" y="9884981"/>
            <a:ext cx="707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2767FF"/>
                </a:solidFill>
                <a:latin typeface="Nunito" pitchFamily="2" charset="77"/>
              </a:rPr>
              <a:t>“Uncertainty is a key source of competitive advantage.”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0">
          <a:solidFill>
            <a:srgbClr val="0051BA"/>
          </a:solidFill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  <a:latin typeface="Nunito SemiBold" pitchFamily="2" charset="77"/>
          <a:ea typeface="Nunito SemiBold" pitchFamily="2" charset="77"/>
          <a:cs typeface="Nunito SemiBold" pitchFamily="2" charset="7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5pPr>
      <a:lvl6pPr marL="77724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6pPr>
      <a:lvl7pPr marL="155448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7pPr>
      <a:lvl8pPr marL="233172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8pPr>
      <a:lvl9pPr marL="310896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9pPr>
    </p:titleStyle>
    <p:bodyStyle>
      <a:lvl1pPr marL="344488" indent="-422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tabLst/>
        <a:defRPr sz="3200" b="0" i="0">
          <a:solidFill>
            <a:srgbClr val="003459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1pPr>
      <a:lvl2pPr marL="862013" indent="-392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□"/>
        <a:tabLst/>
        <a:defRPr sz="3200" b="0" i="0">
          <a:solidFill>
            <a:srgbClr val="2767FF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2pPr>
      <a:lvl3pPr marL="1270000" indent="-407988" algn="l" rtl="0" eaLnBrk="0" fontAlgn="base" hangingPunct="0">
        <a:spcBef>
          <a:spcPct val="20000"/>
        </a:spcBef>
        <a:spcAft>
          <a:spcPct val="0"/>
        </a:spcAft>
        <a:buClr>
          <a:srgbClr val="4B6BAF"/>
        </a:buClr>
        <a:buSzPct val="75000"/>
        <a:buFont typeface="Lucida Grande"/>
        <a:buChar char="◇"/>
        <a:tabLst/>
        <a:defRPr sz="3200" b="0" i="0">
          <a:solidFill>
            <a:srgbClr val="971B2F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3pPr>
      <a:lvl4pPr marL="155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◦"/>
        <a:tabLst/>
        <a:defRPr sz="3200" b="0" i="0" baseline="0">
          <a:solidFill>
            <a:schemeClr val="tx1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4pPr>
      <a:lvl5pPr marL="2922747" indent="-134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40">
          <a:solidFill>
            <a:schemeClr val="tx1"/>
          </a:solidFill>
          <a:latin typeface="+mn-lt"/>
        </a:defRPr>
      </a:lvl5pPr>
      <a:lvl6pPr marL="369998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6pPr>
      <a:lvl7pPr marL="447722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7pPr>
      <a:lvl8pPr marL="525446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8pPr>
      <a:lvl9pPr marL="603170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tlantic.com/technology/archive/2019/02/single-family-landlords-wall-street/582394/" TargetMode="External"/><Relationship Id="rId2" Type="http://schemas.openxmlformats.org/officeDocument/2006/relationships/hyperlink" Target="https://www.wsj.com/articles/meet-your-new-landlord-wall-street-15006474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6826-E6DB-F14A-8D4C-DA1681FE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859" y="2792580"/>
            <a:ext cx="13213080" cy="2300287"/>
          </a:xfrm>
        </p:spPr>
        <p:txBody>
          <a:bodyPr anchor="t"/>
          <a:lstStyle/>
          <a:p>
            <a:pPr algn="ctr"/>
            <a:r>
              <a:rPr lang="en-US" dirty="0"/>
              <a:t>Housing Spot-Market Pricing Model for </a:t>
            </a:r>
            <a:r>
              <a:rPr lang="en-US" dirty="0" err="1"/>
              <a:t>SlumRock</a:t>
            </a:r>
            <a:r>
              <a:rPr lang="en-US" dirty="0"/>
              <a:t> Partners, LLP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812FAC0-4791-C747-9D0D-C6242B1C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21" y="7864359"/>
            <a:ext cx="7882758" cy="1457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820E7-6AC4-F44E-A2BD-CDD4ECF820AA}"/>
              </a:ext>
            </a:extLst>
          </p:cNvPr>
          <p:cNvSpPr txBox="1"/>
          <p:nvPr/>
        </p:nvSpPr>
        <p:spPr>
          <a:xfrm>
            <a:off x="4666593" y="5659821"/>
            <a:ext cx="6211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1BA"/>
                </a:solidFill>
              </a:rPr>
              <a:t>Interim Report</a:t>
            </a:r>
          </a:p>
          <a:p>
            <a:pPr algn="ctr"/>
            <a:r>
              <a:rPr lang="en-US" sz="2800" dirty="0">
                <a:solidFill>
                  <a:srgbClr val="0051BA"/>
                </a:solidFill>
              </a:rPr>
              <a:t>Friday, January 27, 2020</a:t>
            </a:r>
          </a:p>
        </p:txBody>
      </p:sp>
    </p:spTree>
    <p:extLst>
      <p:ext uri="{BB962C8B-B14F-4D97-AF65-F5344CB8AC3E}">
        <p14:creationId xmlns:p14="http://schemas.microsoft.com/office/powerpoint/2010/main" val="34376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57E6-E36F-C244-94D9-8EE7E32E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Outline.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9D34-C67D-AC44-9470-F7F6E2C4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Nunito SemiBold" pitchFamily="2" charset="77"/>
              </a:rPr>
              <a:t>Purpose</a:t>
            </a:r>
            <a:r>
              <a:rPr lang="en-US" dirty="0"/>
              <a:t>: Deliver pre-final review of Housing Spot-Market Pricing Model for </a:t>
            </a:r>
            <a:r>
              <a:rPr lang="en-US" dirty="0" err="1"/>
              <a:t>SlumRock</a:t>
            </a:r>
            <a:r>
              <a:rPr lang="en-US" dirty="0"/>
              <a:t>, LLP.</a:t>
            </a:r>
          </a:p>
          <a:p>
            <a:r>
              <a:rPr lang="en-US" b="1" dirty="0">
                <a:latin typeface="Nunito SemiBold" pitchFamily="2" charset="77"/>
              </a:rPr>
              <a:t>Outline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Review of motivation and value proposition.</a:t>
            </a:r>
          </a:p>
          <a:p>
            <a:pPr lvl="1"/>
            <a:r>
              <a:rPr lang="en-US" dirty="0" err="1"/>
              <a:t>SlumRock’s</a:t>
            </a:r>
            <a:r>
              <a:rPr lang="en-US" dirty="0"/>
              <a:t> concept of operations.</a:t>
            </a:r>
          </a:p>
          <a:p>
            <a:pPr lvl="1"/>
            <a:r>
              <a:rPr lang="en-US" dirty="0"/>
              <a:t>Model-performance technical summary.</a:t>
            </a:r>
          </a:p>
          <a:p>
            <a:pPr lvl="1"/>
            <a:r>
              <a:rPr lang="en-US" dirty="0"/>
              <a:t>Recommendations.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A3F7-2B25-BC41-B4D9-5FE67392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SlumRock</a:t>
            </a:r>
            <a:r>
              <a:rPr lang="en-US" dirty="0"/>
              <a:t> provides its general partners with exposure to the residential real-estate rental market.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9266-09BB-8647-B6CF-E7E6D15E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2459290"/>
            <a:ext cx="14767560" cy="6884142"/>
          </a:xfrm>
        </p:spPr>
        <p:txBody>
          <a:bodyPr/>
          <a:lstStyle/>
          <a:p>
            <a:r>
              <a:rPr lang="en-US" dirty="0"/>
              <a:t>The late-2000’s provided high-net-worth investors with the opportunity to realize returns on residential real </a:t>
            </a:r>
            <a:r>
              <a:rPr lang="en-US"/>
              <a:t>estate via unconventional </a:t>
            </a:r>
            <a:r>
              <a:rPr lang="en-US" dirty="0"/>
              <a:t>means.</a:t>
            </a:r>
            <a:r>
              <a:rPr lang="en-US" baseline="30000" dirty="0"/>
              <a:t>1, 2</a:t>
            </a:r>
          </a:p>
          <a:p>
            <a:pPr lvl="1"/>
            <a:r>
              <a:rPr lang="en-US" dirty="0"/>
              <a:t>Abundance of below-market-price properties (foreclosures).</a:t>
            </a:r>
          </a:p>
          <a:p>
            <a:pPr lvl="1"/>
            <a:r>
              <a:rPr lang="en-US" dirty="0"/>
              <a:t>Temporary loss of profitability for more-conventional asset classes.</a:t>
            </a:r>
          </a:p>
          <a:p>
            <a:pPr lvl="1"/>
            <a:r>
              <a:rPr lang="en-US" dirty="0"/>
              <a:t>Collapse of usual customer base.</a:t>
            </a:r>
          </a:p>
          <a:p>
            <a:pPr lvl="1"/>
            <a:r>
              <a:rPr lang="en-US" dirty="0"/>
              <a:t>Persistent weak demand among Millennials.</a:t>
            </a:r>
          </a:p>
          <a:p>
            <a:endParaRPr lang="en-US" dirty="0"/>
          </a:p>
          <a:p>
            <a:r>
              <a:rPr lang="en-US" dirty="0" err="1"/>
              <a:t>SlumRock</a:t>
            </a:r>
            <a:r>
              <a:rPr lang="en-US" dirty="0"/>
              <a:t> believes Aims, IA is an attractive next opportunity.</a:t>
            </a:r>
          </a:p>
          <a:p>
            <a:pPr lvl="1"/>
            <a:r>
              <a:rPr lang="en-US" dirty="0"/>
              <a:t>University town with educated, above-average-earning workforce.</a:t>
            </a:r>
          </a:p>
          <a:p>
            <a:pPr lvl="1"/>
            <a:r>
              <a:rPr lang="en-US" dirty="0"/>
              <a:t>As-yet-untapped by other players in the market.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D0916-25C4-9E43-9E69-83E1AA9B6B9E}"/>
              </a:ext>
            </a:extLst>
          </p:cNvPr>
          <p:cNvSpPr txBox="1"/>
          <p:nvPr/>
        </p:nvSpPr>
        <p:spPr>
          <a:xfrm>
            <a:off x="388620" y="8671024"/>
            <a:ext cx="14767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/>
            <a:r>
              <a:rPr lang="en-US" baseline="30000" dirty="0">
                <a:latin typeface="Nunito ExtraLight" pitchFamily="2" charset="77"/>
              </a:rPr>
              <a:t>1	</a:t>
            </a:r>
            <a:r>
              <a:rPr lang="en-US" dirty="0">
                <a:latin typeface="Nunito ExtraLight" pitchFamily="2" charset="77"/>
              </a:rPr>
              <a:t>R. </a:t>
            </a:r>
            <a:r>
              <a:rPr lang="en-US" dirty="0" err="1">
                <a:latin typeface="Nunito ExtraLight" pitchFamily="2" charset="77"/>
              </a:rPr>
              <a:t>Dezember</a:t>
            </a:r>
            <a:r>
              <a:rPr lang="en-US" dirty="0">
                <a:latin typeface="Nunito ExtraLight" pitchFamily="2" charset="77"/>
              </a:rPr>
              <a:t>, L. </a:t>
            </a:r>
            <a:r>
              <a:rPr lang="en-US" dirty="0" err="1">
                <a:latin typeface="Nunito ExtraLight" pitchFamily="2" charset="77"/>
              </a:rPr>
              <a:t>Kuzisto</a:t>
            </a:r>
            <a:r>
              <a:rPr lang="en-US" dirty="0">
                <a:latin typeface="Nunito ExtraLight" pitchFamily="2" charset="77"/>
              </a:rPr>
              <a:t>, “Meet your new landlord: Wall Street”, </a:t>
            </a:r>
            <a:r>
              <a:rPr lang="en-US" i="1" dirty="0">
                <a:latin typeface="Nunito ExtraLight" pitchFamily="2" charset="77"/>
              </a:rPr>
              <a:t>Wall Street Journal</a:t>
            </a:r>
            <a:r>
              <a:rPr lang="en-US" dirty="0">
                <a:latin typeface="Nunito ExtraLight" pitchFamily="2" charset="77"/>
              </a:rPr>
              <a:t>, July 21, 2017, </a:t>
            </a:r>
            <a:r>
              <a:rPr lang="en-US" dirty="0">
                <a:hlinkClick r:id="rId2"/>
              </a:rPr>
              <a:t>https://www.wsj.com/articles/meet-your-new-landlord-wall-street-1500647417</a:t>
            </a:r>
            <a:endParaRPr lang="en-US" dirty="0"/>
          </a:p>
          <a:p>
            <a:pPr marL="234950" indent="-234950"/>
            <a:r>
              <a:rPr lang="en-US" baseline="30000" dirty="0">
                <a:latin typeface="Nunito ExtraLight" pitchFamily="2" charset="77"/>
              </a:rPr>
              <a:t>2</a:t>
            </a:r>
            <a:r>
              <a:rPr lang="en-US" dirty="0">
                <a:latin typeface="Nunito ExtraLight" pitchFamily="2" charset="77"/>
              </a:rPr>
              <a:t>	A. Semuels, “When Wall Street is your landlord”, </a:t>
            </a:r>
            <a:r>
              <a:rPr lang="en-US" i="1" dirty="0">
                <a:latin typeface="Nunito ExtraLight" pitchFamily="2" charset="77"/>
              </a:rPr>
              <a:t>The Atlantic</a:t>
            </a:r>
            <a:r>
              <a:rPr lang="en-US" dirty="0">
                <a:latin typeface="Nunito ExtraLight" pitchFamily="2" charset="77"/>
              </a:rPr>
              <a:t>, February 13, 2019, </a:t>
            </a:r>
            <a:r>
              <a:rPr lang="en-US" dirty="0">
                <a:hlinkClick r:id="rId3"/>
              </a:rPr>
              <a:t>https://www.theatlantic.com/technology/archive/2019/02/single-family-landlords-wall-street/582394/</a:t>
            </a:r>
            <a:r>
              <a:rPr lang="en-US" dirty="0"/>
              <a:t>. </a:t>
            </a:r>
            <a:endParaRPr lang="en-US" dirty="0">
              <a:latin typeface="Nunito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699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528A-003B-A144-9FCF-B0603FBE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SlumRock’s</a:t>
            </a:r>
            <a:r>
              <a:rPr lang="en-US" dirty="0"/>
              <a:t> spot-market pricing model is a key link in an agile fund-management framework.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74841-96C1-1F4E-96D6-EB196353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2" y="2501455"/>
            <a:ext cx="14115656" cy="69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AC0D-F995-BB4D-A6E0-DFDB0728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SlumRock’s</a:t>
            </a:r>
            <a:r>
              <a:rPr lang="en-US" dirty="0"/>
              <a:t> spot-market pricing model explains most of the house-price variation except for a small number of outlier cases.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A3DDD86-EF59-4642-B2EA-8E91C05E5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2317531"/>
            <a:ext cx="15197958" cy="759897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A0A2D0-3327-0946-B680-C676CDEEED45}"/>
              </a:ext>
            </a:extLst>
          </p:cNvPr>
          <p:cNvSpPr/>
          <p:nvPr/>
        </p:nvSpPr>
        <p:spPr>
          <a:xfrm>
            <a:off x="3174029" y="2772152"/>
            <a:ext cx="457200" cy="394138"/>
          </a:xfrm>
          <a:prstGeom prst="ellipse">
            <a:avLst/>
          </a:prstGeom>
          <a:noFill/>
          <a:ln w="66675">
            <a:solidFill>
              <a:srgbClr val="971B2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E697D-9C5F-1C41-ADE7-12A1B0BA829C}"/>
              </a:ext>
            </a:extLst>
          </p:cNvPr>
          <p:cNvSpPr txBox="1"/>
          <p:nvPr/>
        </p:nvSpPr>
        <p:spPr>
          <a:xfrm>
            <a:off x="1341076" y="2810618"/>
            <a:ext cx="19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Edwards 2181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5100 ft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2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$160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k</a:t>
            </a:r>
          </a:p>
          <a:p>
            <a:endParaRPr lang="en-US" sz="2000" b="1" dirty="0">
              <a:solidFill>
                <a:srgbClr val="971B2F"/>
              </a:solidFill>
              <a:latin typeface="Nunito SemiBol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EF0453-B9FB-8B46-9679-94476F1BE1A8}"/>
              </a:ext>
            </a:extLst>
          </p:cNvPr>
          <p:cNvSpPr/>
          <p:nvPr/>
        </p:nvSpPr>
        <p:spPr>
          <a:xfrm>
            <a:off x="10755237" y="2772152"/>
            <a:ext cx="457200" cy="394138"/>
          </a:xfrm>
          <a:prstGeom prst="ellipse">
            <a:avLst/>
          </a:prstGeom>
          <a:noFill/>
          <a:ln w="66675">
            <a:solidFill>
              <a:srgbClr val="971B2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593AD-605E-2943-9F1A-30971D797CF3}"/>
              </a:ext>
            </a:extLst>
          </p:cNvPr>
          <p:cNvSpPr txBox="1"/>
          <p:nvPr/>
        </p:nvSpPr>
        <p:spPr>
          <a:xfrm>
            <a:off x="8889033" y="2810618"/>
            <a:ext cx="19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Edwards 1499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5650 ft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2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$184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k</a:t>
            </a:r>
          </a:p>
          <a:p>
            <a:endParaRPr lang="en-US" sz="2000" b="1" dirty="0">
              <a:solidFill>
                <a:srgbClr val="971B2F"/>
              </a:solidFill>
              <a:latin typeface="Nunito SemiBold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B6D3E0-7EE2-7A4D-9244-1B77F04335F0}"/>
              </a:ext>
            </a:extLst>
          </p:cNvPr>
          <p:cNvSpPr/>
          <p:nvPr/>
        </p:nvSpPr>
        <p:spPr>
          <a:xfrm>
            <a:off x="7081010" y="8707439"/>
            <a:ext cx="457200" cy="394138"/>
          </a:xfrm>
          <a:prstGeom prst="ellipse">
            <a:avLst/>
          </a:prstGeom>
          <a:noFill/>
          <a:ln w="66675">
            <a:solidFill>
              <a:srgbClr val="971B2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4BC15-0B64-3140-9B47-39E665300B37}"/>
              </a:ext>
            </a:extLst>
          </p:cNvPr>
          <p:cNvSpPr txBox="1"/>
          <p:nvPr/>
        </p:nvSpPr>
        <p:spPr>
          <a:xfrm>
            <a:off x="5879822" y="8180638"/>
            <a:ext cx="19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Edwards 2181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5100 ft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2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$160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k</a:t>
            </a:r>
          </a:p>
          <a:p>
            <a:endParaRPr lang="en-US" sz="2000" b="1" dirty="0">
              <a:solidFill>
                <a:srgbClr val="971B2F"/>
              </a:solidFill>
              <a:latin typeface="Nunito SemiBold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77B190-0518-B44B-8695-7AFF2C473637}"/>
              </a:ext>
            </a:extLst>
          </p:cNvPr>
          <p:cNvSpPr/>
          <p:nvPr/>
        </p:nvSpPr>
        <p:spPr>
          <a:xfrm>
            <a:off x="14479339" y="8757316"/>
            <a:ext cx="457200" cy="394138"/>
          </a:xfrm>
          <a:prstGeom prst="ellipse">
            <a:avLst/>
          </a:prstGeom>
          <a:noFill/>
          <a:ln w="66675">
            <a:solidFill>
              <a:srgbClr val="971B2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3FD11-3029-904C-8823-41F647A77731}"/>
              </a:ext>
            </a:extLst>
          </p:cNvPr>
          <p:cNvSpPr txBox="1"/>
          <p:nvPr/>
        </p:nvSpPr>
        <p:spPr>
          <a:xfrm>
            <a:off x="13244902" y="8114138"/>
            <a:ext cx="19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Edwards 1499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5650 ft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2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$184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k</a:t>
            </a:r>
          </a:p>
          <a:p>
            <a:endParaRPr lang="en-US" sz="2000" b="1" dirty="0">
              <a:solidFill>
                <a:srgbClr val="971B2F"/>
              </a:solidFill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963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CD47-9BC0-4A4E-9B61-5B98175F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Large-footprint properties in the outlying, lower-cost Edwards neighborhood provide the most-egregious outliers.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03AA846-AEA1-364F-8A39-D472BE533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2377439"/>
            <a:ext cx="14402010" cy="720100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7B7EA3B-E295-B143-9A6A-B1675C043EFF}"/>
              </a:ext>
            </a:extLst>
          </p:cNvPr>
          <p:cNvSpPr/>
          <p:nvPr/>
        </p:nvSpPr>
        <p:spPr>
          <a:xfrm>
            <a:off x="9109316" y="6978392"/>
            <a:ext cx="457200" cy="394138"/>
          </a:xfrm>
          <a:prstGeom prst="ellipse">
            <a:avLst/>
          </a:prstGeom>
          <a:noFill/>
          <a:ln w="66675">
            <a:solidFill>
              <a:srgbClr val="971B2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4060A2-F137-EC4A-B23A-8946CBF38B6D}"/>
              </a:ext>
            </a:extLst>
          </p:cNvPr>
          <p:cNvSpPr/>
          <p:nvPr/>
        </p:nvSpPr>
        <p:spPr>
          <a:xfrm>
            <a:off x="9458451" y="7211148"/>
            <a:ext cx="457200" cy="394138"/>
          </a:xfrm>
          <a:prstGeom prst="ellipse">
            <a:avLst/>
          </a:prstGeom>
          <a:noFill/>
          <a:ln w="66675">
            <a:solidFill>
              <a:srgbClr val="971B2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32434-3FFB-D94B-AEB6-B2DE22DFBD45}"/>
              </a:ext>
            </a:extLst>
          </p:cNvPr>
          <p:cNvSpPr txBox="1"/>
          <p:nvPr/>
        </p:nvSpPr>
        <p:spPr>
          <a:xfrm>
            <a:off x="8003723" y="6513741"/>
            <a:ext cx="19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Edwards 2181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5100 ft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2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$160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k</a:t>
            </a:r>
          </a:p>
          <a:p>
            <a:endParaRPr lang="en-US" sz="2000" b="1" dirty="0">
              <a:solidFill>
                <a:srgbClr val="971B2F"/>
              </a:solidFill>
              <a:latin typeface="Nunito SemiBol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848C2-2FE3-A44A-9B77-3E21BAE1A63F}"/>
              </a:ext>
            </a:extLst>
          </p:cNvPr>
          <p:cNvSpPr txBox="1"/>
          <p:nvPr/>
        </p:nvSpPr>
        <p:spPr>
          <a:xfrm>
            <a:off x="8153352" y="7640111"/>
            <a:ext cx="19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Edwards 1499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5650 ft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2</a:t>
            </a:r>
          </a:p>
          <a:p>
            <a:r>
              <a:rPr lang="en-US" sz="2000" b="1" dirty="0">
                <a:solidFill>
                  <a:srgbClr val="971B2F"/>
                </a:solidFill>
                <a:latin typeface="Nunito SemiBold" pitchFamily="2" charset="77"/>
              </a:rPr>
              <a:t>$184</a:t>
            </a:r>
            <a:r>
              <a:rPr lang="en-US" sz="2000" b="1" baseline="30000" dirty="0">
                <a:solidFill>
                  <a:srgbClr val="971B2F"/>
                </a:solidFill>
                <a:latin typeface="Nunito SemiBold" pitchFamily="2" charset="77"/>
              </a:rPr>
              <a:t>k</a:t>
            </a:r>
          </a:p>
          <a:p>
            <a:endParaRPr lang="en-US" sz="2000" b="1" dirty="0">
              <a:solidFill>
                <a:srgbClr val="971B2F"/>
              </a:solidFill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2213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CF75-319D-AA4F-B578-C86ED85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5EA4-DDA3-534E-ADB1-3BA26062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performance </a:t>
            </a:r>
            <a:r>
              <a:rPr lang="en-US" dirty="0" err="1"/>
              <a:t>SlumRock’s</a:t>
            </a:r>
            <a:r>
              <a:rPr lang="en-US" dirty="0"/>
              <a:t> spot-marking pricing model is good enough to begin pilot buying activities.</a:t>
            </a:r>
          </a:p>
          <a:p>
            <a:endParaRPr lang="en-US" dirty="0"/>
          </a:p>
          <a:p>
            <a:r>
              <a:rPr lang="en-US" dirty="0" err="1"/>
              <a:t>SlumRock</a:t>
            </a:r>
            <a:r>
              <a:rPr lang="en-US" dirty="0"/>
              <a:t> should explore more-sophisticated approaches to overcome the limitations of the present approach.</a:t>
            </a:r>
          </a:p>
        </p:txBody>
      </p:sp>
    </p:spTree>
    <p:extLst>
      <p:ext uri="{BB962C8B-B14F-4D97-AF65-F5344CB8AC3E}">
        <p14:creationId xmlns:p14="http://schemas.microsoft.com/office/powerpoint/2010/main" val="1013427991"/>
      </p:ext>
    </p:extLst>
  </p:cSld>
  <p:clrMapOvr>
    <a:masterClrMapping/>
  </p:clrMapOvr>
</p:sld>
</file>

<file path=ppt/theme/theme1.xml><?xml version="1.0" encoding="utf-8"?>
<a:theme xmlns:a="http://schemas.openxmlformats.org/drawingml/2006/main" name="654-02_Smarter_Marketing_PPT_template_white_R1">
  <a:themeElements>
    <a:clrScheme name="EIS_PPT_template_white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F04E37"/>
      </a:hlink>
      <a:folHlink>
        <a:srgbClr val="F19027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98014</TotalTime>
  <Words>340</Words>
  <Application>Microsoft Macintosh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Avenir Book</vt:lpstr>
      <vt:lpstr>Avenir Light</vt:lpstr>
      <vt:lpstr>Calibri</vt:lpstr>
      <vt:lpstr>Georgia</vt:lpstr>
      <vt:lpstr>Lucida Grande</vt:lpstr>
      <vt:lpstr>Nunito</vt:lpstr>
      <vt:lpstr>Nunito ExtraLight</vt:lpstr>
      <vt:lpstr>Nunito Light</vt:lpstr>
      <vt:lpstr>Nunito SemiBold</vt:lpstr>
      <vt:lpstr>Wingdings</vt:lpstr>
      <vt:lpstr>Wingdings</vt:lpstr>
      <vt:lpstr>654-02_Smarter_Marketing_PPT_template_white_R1</vt:lpstr>
      <vt:lpstr>PowerPoint Presentation</vt:lpstr>
      <vt:lpstr>Purpose and Outline.</vt:lpstr>
      <vt:lpstr>SlumRock provides its general partners with exposure to the residential real-estate rental market.</vt:lpstr>
      <vt:lpstr>SlumRock’s spot-market pricing model is a key link in an agile fund-management framework.</vt:lpstr>
      <vt:lpstr>SlumRock’s spot-market pricing model explains most of the house-price variation except for a small number of outlier cases.</vt:lpstr>
      <vt:lpstr>Large-footprint properties in the outlying, lower-cost Edwards neighborhood provide the most-egregious outliers.</vt:lpstr>
      <vt:lpstr>Recommendations.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Sed ut perspiciatis unde omnis iste.</dc:title>
  <dc:creator>lsadler</dc:creator>
  <cp:lastModifiedBy>Neil Hamlett</cp:lastModifiedBy>
  <cp:revision>3690</cp:revision>
  <cp:lastPrinted>2020-01-17T04:34:25Z</cp:lastPrinted>
  <dcterms:created xsi:type="dcterms:W3CDTF">2013-10-11T20:15:18Z</dcterms:created>
  <dcterms:modified xsi:type="dcterms:W3CDTF">2020-01-17T04:34:55Z</dcterms:modified>
</cp:coreProperties>
</file>