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8"/>
  </p:notesMasterIdLst>
  <p:handoutMasterIdLst>
    <p:handoutMasterId r:id="rId9"/>
  </p:handoutMasterIdLst>
  <p:sldIdLst>
    <p:sldId id="257" r:id="rId2"/>
    <p:sldId id="332" r:id="rId3"/>
    <p:sldId id="333" r:id="rId4"/>
    <p:sldId id="335" r:id="rId5"/>
    <p:sldId id="334" r:id="rId6"/>
    <p:sldId id="33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362397-7A4A-4FD9-BE40-A72DE916A046}">
          <p14:sldIdLst/>
        </p14:section>
        <p14:section name="Untitled Section" id="{19AD11D4-CC0C-224C-BA02-77F558C1ADEE}">
          <p14:sldIdLst>
            <p14:sldId id="257"/>
            <p14:sldId id="332"/>
            <p14:sldId id="333"/>
            <p14:sldId id="335"/>
            <p14:sldId id="334"/>
            <p14:sldId id="3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2" d="100"/>
          <a:sy n="162" d="100"/>
        </p:scale>
        <p:origin x="-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B04-97F9-A64B-88CC-672719350ABA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A6425-1A13-BF46-AFD2-E96E4B760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300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1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05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816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10/17/13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DA6DC07-5123-E94D-A241-D117E46BF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5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79284" y="6332346"/>
            <a:ext cx="4838400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0" marR="0" indent="0" algn="l" defTabSz="4147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 smtClean="0">
                <a:solidFill>
                  <a:schemeClr val="bg1"/>
                </a:solidFill>
              </a:rPr>
              <a:t>Intro to ITWS – Intro to Client-Side</a:t>
            </a:r>
            <a:r>
              <a:rPr lang="en-GB" sz="1100" baseline="0" dirty="0" smtClean="0">
                <a:solidFill>
                  <a:schemeClr val="bg1"/>
                </a:solidFill>
              </a:rPr>
              <a:t> Javascript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6396" y="6325069"/>
            <a:ext cx="1375124" cy="25303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0" marR="0" indent="0" algn="r" defTabSz="4147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 smtClean="0">
                <a:solidFill>
                  <a:schemeClr val="bg1"/>
                </a:solidFill>
              </a:rPr>
              <a:t>2011-10-17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89760" y="6328460"/>
            <a:ext cx="967680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0" marR="0" indent="0" algn="r" defTabSz="4147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18C7E6-C3BD-49B5-A2FD-A3D0A1B3F1A5}" type="slidenum">
              <a:rPr lang="en-US" sz="1100" smtClean="0">
                <a:solidFill>
                  <a:schemeClr val="bg1"/>
                </a:solidFill>
              </a:rPr>
              <a:pPr marL="0" marR="0" indent="0" algn="r" defTabSz="4147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10/17/13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Intro ITWS - Fall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DC07-5123-E94D-A241-D117E46BF2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query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jquery.com/Tutorials:Getting_Started_with_jQuer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Libraries:</a:t>
            </a:r>
            <a:br>
              <a:rPr lang="en-US" dirty="0" smtClean="0"/>
            </a:b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600" dirty="0" smtClean="0"/>
              <a:t>Intro to JavaScript Libraries</a:t>
            </a:r>
            <a:endParaRPr lang="en-GB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10/17/13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Intro ITWS - Fall 2013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>
                <a:solidFill>
                  <a:srgbClr val="FFFFFF"/>
                </a:solidFill>
              </a:rPr>
              <a:t>1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87" y="1600008"/>
            <a:ext cx="8615802" cy="4343496"/>
          </a:xfrm>
        </p:spPr>
        <p:txBody>
          <a:bodyPr/>
          <a:lstStyle/>
          <a:p>
            <a:r>
              <a:rPr lang="en-US" dirty="0" smtClean="0"/>
              <a:t>Collections of JavaScript classes and functions that provide building blocks for web applications</a:t>
            </a:r>
          </a:p>
          <a:p>
            <a:r>
              <a:rPr lang="en-US" dirty="0" smtClean="0"/>
              <a:t>Simplify development by taking care of common needs, e.g. AJAX, CSS changes</a:t>
            </a:r>
          </a:p>
          <a:p>
            <a:r>
              <a:rPr lang="en-US" dirty="0" smtClean="0"/>
              <a:t>Helps with cross-browser standardization</a:t>
            </a:r>
          </a:p>
          <a:p>
            <a:pPr lvl="1"/>
            <a:r>
              <a:rPr lang="en-US" dirty="0" smtClean="0"/>
              <a:t>If the Library providers (company or community) handles the browser idiosyncrasies, then you don’t have to</a:t>
            </a:r>
          </a:p>
          <a:p>
            <a:r>
              <a:rPr lang="en-US" dirty="0" smtClean="0"/>
              <a:t>There are many libraries.  Examples include:</a:t>
            </a:r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Yahoo! UI </a:t>
            </a:r>
            <a:r>
              <a:rPr lang="en-US" dirty="0"/>
              <a:t>L</a:t>
            </a:r>
            <a:r>
              <a:rPr lang="en-US" dirty="0" smtClean="0"/>
              <a:t>ibrary (YUI)</a:t>
            </a:r>
          </a:p>
          <a:p>
            <a:pPr lvl="1"/>
            <a:r>
              <a:rPr lang="en-US" dirty="0" smtClean="0"/>
              <a:t>Google Web Toolkit (GWT)</a:t>
            </a:r>
          </a:p>
          <a:p>
            <a:pPr lvl="1"/>
            <a:r>
              <a:rPr lang="en-US" dirty="0" smtClean="0"/>
              <a:t>Prototype ... and many more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10/17/13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Intro ITWS - Fall 2013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>
                <a:solidFill>
                  <a:srgbClr val="FFFFFF"/>
                </a:solidFill>
              </a:rPr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36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more popular libraries</a:t>
            </a:r>
          </a:p>
          <a:p>
            <a:r>
              <a:rPr lang="en-US" dirty="0" smtClean="0"/>
              <a:t>Used by Google,  Amazon, IBM, Microsoft, Twitter, Dell, Best Buy, NBC, EA, Match.com, ESPN, CBS News, and Bank </a:t>
            </a:r>
            <a:r>
              <a:rPr lang="en-US" dirty="0"/>
              <a:t>of America </a:t>
            </a:r>
            <a:r>
              <a:rPr lang="en-US" dirty="0" smtClean="0"/>
              <a:t> (to name a few)</a:t>
            </a:r>
          </a:p>
          <a:p>
            <a:r>
              <a:rPr lang="en-US" dirty="0" smtClean="0"/>
              <a:t>Very easy to use and excellent documentation</a:t>
            </a:r>
          </a:p>
          <a:p>
            <a:r>
              <a:rPr lang="en-US" dirty="0" smtClean="0">
                <a:hlinkClick r:id="rId2"/>
              </a:rPr>
              <a:t>http://jquery.com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10/17/13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Intro ITWS - Fall 2013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>
                <a:solidFill>
                  <a:srgbClr val="FFFFFF"/>
                </a:solidFill>
              </a:rPr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37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jQuery</a:t>
            </a:r>
            <a:r>
              <a:rPr lang="en-US" dirty="0" smtClean="0"/>
              <a:t>() function is the single, global function by which we interact with </a:t>
            </a:r>
            <a:r>
              <a:rPr lang="en-US" dirty="0" err="1" smtClean="0"/>
              <a:t>jQuery</a:t>
            </a:r>
            <a:r>
              <a:rPr lang="en-US" dirty="0" smtClean="0"/>
              <a:t>.  </a:t>
            </a:r>
            <a:endParaRPr lang="en-US" dirty="0"/>
          </a:p>
          <a:p>
            <a:r>
              <a:rPr lang="en-US" dirty="0" err="1" smtClean="0"/>
              <a:t>jQuery</a:t>
            </a:r>
            <a:r>
              <a:rPr lang="en-US" dirty="0" smtClean="0"/>
              <a:t> defines "$" as a shortcut to the </a:t>
            </a:r>
            <a:r>
              <a:rPr lang="en-US" dirty="0" err="1" smtClean="0"/>
              <a:t>jQuery</a:t>
            </a:r>
            <a:r>
              <a:rPr lang="en-US" dirty="0" smtClean="0"/>
              <a:t>() function.  </a:t>
            </a:r>
            <a:r>
              <a:rPr lang="en-US" dirty="0" err="1" smtClean="0"/>
              <a:t>jQuery</a:t>
            </a:r>
            <a:r>
              <a:rPr lang="en-US" dirty="0" smtClean="0"/>
              <a:t>("p") is equivalent to $("p")</a:t>
            </a:r>
          </a:p>
          <a:p>
            <a:r>
              <a:rPr lang="en-US" dirty="0" smtClean="0"/>
              <a:t>We can pass objects into the </a:t>
            </a:r>
            <a:r>
              <a:rPr lang="en-US" dirty="0" err="1" smtClean="0"/>
              <a:t>jQuery</a:t>
            </a:r>
            <a:r>
              <a:rPr lang="en-US" dirty="0" smtClean="0"/>
              <a:t>() function using a CSS selector string.  This will return the set of elements matching the selector.  E.g. $("#menu </a:t>
            </a:r>
            <a:r>
              <a:rPr lang="en-US" dirty="0" err="1" smtClean="0"/>
              <a:t>li.selected</a:t>
            </a:r>
            <a:r>
              <a:rPr lang="en-US" dirty="0" smtClean="0"/>
              <a:t>")</a:t>
            </a:r>
          </a:p>
          <a:p>
            <a:r>
              <a:rPr lang="en-US" dirty="0" smtClean="0"/>
              <a:t>It is common to chain methods together, e.g.</a:t>
            </a:r>
            <a:br>
              <a:rPr lang="en-US" dirty="0" smtClean="0"/>
            </a:br>
            <a:r>
              <a:rPr lang="en-US" sz="2000" dirty="0" smtClean="0"/>
              <a:t>$("#content </a:t>
            </a:r>
            <a:r>
              <a:rPr lang="en-US" sz="2000" dirty="0" err="1" smtClean="0"/>
              <a:t>p.colorMe</a:t>
            </a:r>
            <a:r>
              <a:rPr lang="en-US" sz="2000" dirty="0" smtClean="0"/>
              <a:t>").</a:t>
            </a:r>
            <a:r>
              <a:rPr lang="en-US" sz="2000" dirty="0" err="1" smtClean="0"/>
              <a:t>css</a:t>
            </a:r>
            <a:r>
              <a:rPr lang="en-US" sz="2000" dirty="0" smtClean="0"/>
              <a:t>("</a:t>
            </a:r>
            <a:r>
              <a:rPr lang="en-US" sz="2000" dirty="0" err="1" smtClean="0"/>
              <a:t>color","red</a:t>
            </a:r>
            <a:r>
              <a:rPr lang="en-US" sz="2000" dirty="0" smtClean="0"/>
              <a:t>").hide().show("slow");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10/17/13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Intro ITWS - Fall 2013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>
                <a:solidFill>
                  <a:srgbClr val="FFFFFF"/>
                </a:solidFill>
              </a:rPr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6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lab6.zip file and unzip it</a:t>
            </a:r>
          </a:p>
          <a:p>
            <a:r>
              <a:rPr lang="en-US" dirty="0" smtClean="0"/>
              <a:t>Review the html, </a:t>
            </a:r>
            <a:r>
              <a:rPr lang="en-US" dirty="0" err="1" smtClean="0"/>
              <a:t>css</a:t>
            </a:r>
            <a:r>
              <a:rPr lang="en-US" dirty="0" smtClean="0"/>
              <a:t>, and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/>
              <a:t>sections 1 – </a:t>
            </a:r>
            <a:r>
              <a:rPr lang="en-US" dirty="0" smtClean="0"/>
              <a:t>3 </a:t>
            </a:r>
            <a:r>
              <a:rPr lang="en-US" dirty="0"/>
              <a:t>on </a:t>
            </a:r>
            <a:br>
              <a:rPr lang="en-US" dirty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docs.jquery.com/Tutorials:Getting_Started_with_jQuery</a:t>
            </a:r>
            <a:r>
              <a:rPr lang="en-US" sz="2000" dirty="0" smtClean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Solve the three problems presented in lab6.js</a:t>
            </a:r>
          </a:p>
          <a:p>
            <a:r>
              <a:rPr lang="en-US" dirty="0" smtClean="0"/>
              <a:t>Post lab 6 to your </a:t>
            </a:r>
            <a:r>
              <a:rPr lang="en-US" dirty="0" err="1" smtClean="0"/>
              <a:t>iit</a:t>
            </a:r>
            <a:r>
              <a:rPr lang="en-US" dirty="0" smtClean="0"/>
              <a:t> website, link it to your projects page, then post a </a:t>
            </a:r>
            <a:r>
              <a:rPr lang="en-US" i="1" dirty="0" smtClean="0"/>
              <a:t>working</a:t>
            </a:r>
            <a:r>
              <a:rPr lang="en-US" dirty="0" smtClean="0"/>
              <a:t> hyperlink to your projects page in the assignments </a:t>
            </a:r>
            <a:r>
              <a:rPr lang="en-US" dirty="0" err="1" smtClean="0"/>
              <a:t>dropbox</a:t>
            </a:r>
            <a:r>
              <a:rPr lang="en-US" dirty="0" smtClean="0"/>
              <a:t> for lab 6.</a:t>
            </a:r>
          </a:p>
          <a:p>
            <a:r>
              <a:rPr lang="en-US" dirty="0" smtClean="0"/>
              <a:t>Lab is due by midnight Monday, </a:t>
            </a:r>
            <a:r>
              <a:rPr lang="en-US" smtClean="0"/>
              <a:t>Oct </a:t>
            </a:r>
            <a:r>
              <a:rPr lang="en-US" smtClean="0"/>
              <a:t>21, 2013.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10/17/13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Intro ITWS - Fall 2013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>
                <a:solidFill>
                  <a:srgbClr val="FFFFFF"/>
                </a:solidFill>
              </a:rPr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13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Supplemental Lab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HTML 5's </a:t>
            </a:r>
            <a:r>
              <a:rPr lang="en-US" b="1" dirty="0" err="1" smtClean="0"/>
              <a:t>localStorage</a:t>
            </a:r>
            <a:r>
              <a:rPr lang="en-US" b="1" dirty="0" smtClean="0"/>
              <a:t> </a:t>
            </a:r>
            <a:r>
              <a:rPr lang="en-US" dirty="0" smtClean="0"/>
              <a:t>object to store, retrieve, and manipulate data from a form.</a:t>
            </a:r>
          </a:p>
          <a:p>
            <a:r>
              <a:rPr lang="en-US" dirty="0" err="1" smtClean="0"/>
              <a:t>localStorage</a:t>
            </a:r>
            <a:r>
              <a:rPr lang="en-US" dirty="0" smtClean="0"/>
              <a:t> (and </a:t>
            </a:r>
            <a:r>
              <a:rPr lang="en-US" dirty="0" err="1" smtClean="0"/>
              <a:t>sessionStorage</a:t>
            </a:r>
            <a:r>
              <a:rPr lang="en-US" dirty="0" smtClean="0"/>
              <a:t> when implemented) is the successor to cookies – much easier to work with.</a:t>
            </a:r>
          </a:p>
          <a:p>
            <a:r>
              <a:rPr lang="en-US" dirty="0" smtClean="0"/>
              <a:t>Works in the most recent browsers. </a:t>
            </a:r>
          </a:p>
          <a:p>
            <a:r>
              <a:rPr lang="en-US" dirty="0" smtClean="0"/>
              <a:t>You can find </a:t>
            </a:r>
            <a:r>
              <a:rPr lang="en-US" dirty="0"/>
              <a:t>S</a:t>
            </a:r>
            <a:r>
              <a:rPr lang="en-US" dirty="0" smtClean="0"/>
              <a:t>upplemental </a:t>
            </a:r>
            <a:r>
              <a:rPr lang="en-US" dirty="0"/>
              <a:t>L</a:t>
            </a:r>
            <a:r>
              <a:rPr lang="en-US" dirty="0" smtClean="0"/>
              <a:t>ab 1 in the "Labs and Quizzes" section of the LMS.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10/17/13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Intro ITWS - Fall 2013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>
                <a:solidFill>
                  <a:srgbClr val="FFFFFF"/>
                </a:solidFill>
              </a:rPr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54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IT-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4925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/>
          <a:lightRig rig="threePt" dir="t"/>
        </a:scene3d>
        <a:sp3d>
          <a:bevelT w="190500" h="38100"/>
        </a:sp3d>
      </a:spPr>
      <a:bodyPr wrap="square" rtlCol="0" anchor="b" anchorCtr="1">
        <a:spAutoFit/>
        <a:sp3d extrusionH="57150" prstMaterial="plastic">
          <a:extrusionClr>
            <a:schemeClr val="tx1"/>
          </a:extrusionClr>
        </a:sp3d>
      </a:bodyPr>
      <a:lstStyle>
        <a:defPPr algn="ctr">
          <a:defRPr sz="1400" dirty="0" smtClean="0">
            <a:solidFill>
              <a:schemeClr val="tx2">
                <a:lumMod val="75000"/>
                <a:lumOff val="25000"/>
              </a:schemeClr>
            </a:solidFill>
            <a:effectLst>
              <a:glow>
                <a:schemeClr val="accent1">
                  <a:alpha val="40000"/>
                </a:schemeClr>
              </a:glow>
              <a:reflection endPos="0" dist="50800" dir="5400000" sy="-100000" algn="bl" rotWithShape="0"/>
            </a:effectLst>
            <a:latin typeface="Kozuka Gothic Pro M" pitchFamily="34" charset="-128"/>
            <a:ea typeface="Kozuka Gothic Pro M" pitchFamily="34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IntroIT-Theme</Template>
  <TotalTime>7422</TotalTime>
  <Words>403</Words>
  <Application>Microsoft Macintosh PowerPoint</Application>
  <PresentationFormat>On-screen Show (4:3)</PresentationFormat>
  <Paragraphs>54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IntroIT-Theme</vt:lpstr>
      <vt:lpstr>JavaScript Libraries: jQuery</vt:lpstr>
      <vt:lpstr>JavaScript Libraries</vt:lpstr>
      <vt:lpstr>jQuery</vt:lpstr>
      <vt:lpstr>jQuery Basics</vt:lpstr>
      <vt:lpstr>Lab 6</vt:lpstr>
      <vt:lpstr>Supplemental Lab 1</vt:lpstr>
    </vt:vector>
  </TitlesOfParts>
  <Company>Rensselaer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243</cp:revision>
  <dcterms:created xsi:type="dcterms:W3CDTF">2009-09-17T04:14:33Z</dcterms:created>
  <dcterms:modified xsi:type="dcterms:W3CDTF">2013-10-16T21:44:53Z</dcterms:modified>
</cp:coreProperties>
</file>