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3" r:id="rId3"/>
    <p:sldId id="264" r:id="rId4"/>
    <p:sldId id="259" r:id="rId5"/>
    <p:sldId id="260" r:id="rId6"/>
    <p:sldId id="258" r:id="rId7"/>
    <p:sldId id="261" r:id="rId8"/>
    <p:sldId id="265" r:id="rId9"/>
    <p:sldId id="262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362397-7A4A-4FD9-BE40-A72DE916A046}">
          <p14:sldIdLst>
            <p14:sldId id="257"/>
            <p14:sldId id="263"/>
            <p14:sldId id="264"/>
            <p14:sldId id="259"/>
            <p14:sldId id="260"/>
            <p14:sldId id="258"/>
            <p14:sldId id="261"/>
            <p14:sldId id="265"/>
            <p14:sldId id="262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0" d="100"/>
          <a:sy n="180" d="100"/>
        </p:scale>
        <p:origin x="-4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253D9-7112-6546-BCA9-DD5ED22181D0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6641D-396E-414A-8226-DE3B898E4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450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10/20/13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1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16C64-A2C5-4B90-BC60-BC442F39CDA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ITWS1100 - Intro ITWS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A9E0-761B-0948-BA1F-9E13455A9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05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816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5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Fall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ITWS1100 - Intro ITWS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6A9E0-761B-0948-BA1F-9E13455A9C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jqueryui.com/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gif"/><Relationship Id="rId8" Type="http://schemas.openxmlformats.org/officeDocument/2006/relationships/image" Target="../media/image8.gif"/><Relationship Id="rId9" Type="http://schemas.openxmlformats.org/officeDocument/2006/relationships/image" Target="../media/image9.gif"/><Relationship Id="rId10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et.tutsplus.com/tutorials/javascript-ajax/5-ways-to-make-ajax-calls-with-jquery/" TargetMode="External"/><Relationship Id="rId3" Type="http://schemas.openxmlformats.org/officeDocument/2006/relationships/hyperlink" Target="http://api.jquery.com/jQuery.ajax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/DOM/window.postMessag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ytimes.com/services/xml/rss/nyt/HomePage.x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Asynchronous JavaScript and XML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ITWS1100 - Intro ITWS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A9E0-761B-0948-BA1F-9E13455A9CE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lab7instructions.html</a:t>
            </a:r>
          </a:p>
          <a:p>
            <a:r>
              <a:rPr lang="en-US" dirty="0" smtClean="0"/>
              <a:t>We are going to create a JSON file</a:t>
            </a:r>
          </a:p>
          <a:p>
            <a:r>
              <a:rPr lang="en-US" dirty="0" smtClean="0"/>
              <a:t>We are going to create a dynamic menu by reading the contents of that file and using the data for our projects menu on our websites from Lab 3+</a:t>
            </a:r>
          </a:p>
          <a:p>
            <a:r>
              <a:rPr lang="en-US" dirty="0" smtClean="0"/>
              <a:t>We will work on this in class</a:t>
            </a:r>
          </a:p>
          <a:p>
            <a:r>
              <a:rPr lang="en-US" dirty="0" smtClean="0"/>
              <a:t>Lab 7 is due Thursday 10/24 </a:t>
            </a:r>
            <a:r>
              <a:rPr lang="en-US" smtClean="0"/>
              <a:t>– end </a:t>
            </a:r>
            <a:r>
              <a:rPr lang="en-US" dirty="0" smtClean="0"/>
              <a:t>of day.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2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but first…</a:t>
            </a:r>
            <a:endParaRPr lang="en-US" sz="3200" b="1" dirty="0"/>
          </a:p>
        </p:txBody>
      </p:sp>
      <p:pic>
        <p:nvPicPr>
          <p:cNvPr id="2053" name="Picture 5">
            <a:hlinkClick r:id="rId2" tooltip="jQuery UI pag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500" y="1708808"/>
            <a:ext cx="4423000" cy="3610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9959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Asynchronous JavaScript and </a:t>
            </a:r>
            <a:r>
              <a:rPr lang="en-GB" dirty="0" smtClean="0"/>
              <a:t>XML</a:t>
            </a:r>
          </a:p>
          <a:p>
            <a:r>
              <a:rPr lang="en-GB" dirty="0" smtClean="0"/>
              <a:t>(or JSON, perhaps)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28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rlen\Local Settings\Temporary Internet Files\Content.IE5\60JUL2MZ\MC900435242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68891" y="1714500"/>
            <a:ext cx="731303" cy="1446609"/>
          </a:xfrm>
          <a:prstGeom prst="rect">
            <a:avLst/>
          </a:prstGeom>
          <a:noFill/>
        </p:spPr>
      </p:pic>
      <p:pic>
        <p:nvPicPr>
          <p:cNvPr id="1027" name="Picture 3" descr="C:\Documents and Settings\arlen\Local Settings\Temporary Internet Files\Content.IE5\QLKWF6EG\MP90031418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768078"/>
            <a:ext cx="1089422" cy="76441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HTTP GET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0797" y="1928813"/>
            <a:ext cx="211503" cy="3678810"/>
            <a:chOff x="4197031" y="2743200"/>
            <a:chExt cx="400369" cy="5232086"/>
          </a:xfrm>
        </p:grpSpPr>
        <p:sp>
          <p:nvSpPr>
            <p:cNvPr id="3" name="Rectangle 12"/>
            <p:cNvSpPr>
              <a:spLocks/>
            </p:cNvSpPr>
            <p:nvPr/>
          </p:nvSpPr>
          <p:spPr bwMode="auto">
            <a:xfrm>
              <a:off x="4197031" y="4725011"/>
              <a:ext cx="400369" cy="10661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000" dirty="0">
                  <a:latin typeface="Kozuka Gothic Pro M" pitchFamily="34" charset="-128"/>
                  <a:ea typeface="Kozuka Gothic Pro M" pitchFamily="34" charset="-128"/>
                </a:rPr>
                <a:t>Transport</a:t>
              </a:r>
            </a:p>
          </p:txBody>
        </p:sp>
        <p:sp>
          <p:nvSpPr>
            <p:cNvPr id="4" name="Rectangle 12"/>
            <p:cNvSpPr>
              <a:spLocks/>
            </p:cNvSpPr>
            <p:nvPr/>
          </p:nvSpPr>
          <p:spPr bwMode="auto">
            <a:xfrm>
              <a:off x="4197031" y="5796410"/>
              <a:ext cx="400369" cy="909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000" dirty="0">
                  <a:latin typeface="Kozuka Gothic Pro M" pitchFamily="34" charset="-128"/>
                  <a:ea typeface="Kozuka Gothic Pro M" pitchFamily="34" charset="-128"/>
                </a:rPr>
                <a:t>Network</a:t>
              </a:r>
            </a:p>
          </p:txBody>
        </p:sp>
        <p:sp>
          <p:nvSpPr>
            <p:cNvPr id="5" name="Rectangle 12"/>
            <p:cNvSpPr>
              <a:spLocks/>
            </p:cNvSpPr>
            <p:nvPr/>
          </p:nvSpPr>
          <p:spPr bwMode="auto">
            <a:xfrm>
              <a:off x="4197031" y="6705600"/>
              <a:ext cx="400369" cy="12696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0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Kozuka Gothic Pro M" pitchFamily="34" charset="-128"/>
                  <a:ea typeface="Kozuka Gothic Pro M" pitchFamily="34" charset="-128"/>
                </a:rPr>
                <a:t>Link</a:t>
              </a:r>
            </a:p>
          </p:txBody>
        </p:sp>
        <p:sp>
          <p:nvSpPr>
            <p:cNvPr id="6" name="Rectangle 12"/>
            <p:cNvSpPr>
              <a:spLocks/>
            </p:cNvSpPr>
            <p:nvPr/>
          </p:nvSpPr>
          <p:spPr bwMode="auto">
            <a:xfrm>
              <a:off x="4197031" y="2743200"/>
              <a:ext cx="400369" cy="19818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000" dirty="0">
                  <a:latin typeface="Kozuka Gothic Pro M" pitchFamily="34" charset="-128"/>
                  <a:ea typeface="Kozuka Gothic Pro M" pitchFamily="34" charset="-128"/>
                </a:rPr>
                <a:t>Application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15312" y="1928813"/>
            <a:ext cx="211503" cy="3678810"/>
            <a:chOff x="4197031" y="2743200"/>
            <a:chExt cx="400369" cy="5232086"/>
          </a:xfrm>
        </p:grpSpPr>
        <p:sp>
          <p:nvSpPr>
            <p:cNvPr id="9" name="Rectangle 12"/>
            <p:cNvSpPr>
              <a:spLocks/>
            </p:cNvSpPr>
            <p:nvPr/>
          </p:nvSpPr>
          <p:spPr bwMode="auto">
            <a:xfrm>
              <a:off x="4197031" y="4725011"/>
              <a:ext cx="400369" cy="10661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000" dirty="0">
                  <a:latin typeface="Kozuka Gothic Pro M" pitchFamily="34" charset="-128"/>
                  <a:ea typeface="Kozuka Gothic Pro M" pitchFamily="34" charset="-128"/>
                </a:rPr>
                <a:t>Transport</a:t>
              </a:r>
            </a:p>
          </p:txBody>
        </p:sp>
        <p:sp>
          <p:nvSpPr>
            <p:cNvPr id="10" name="Rectangle 12"/>
            <p:cNvSpPr>
              <a:spLocks/>
            </p:cNvSpPr>
            <p:nvPr/>
          </p:nvSpPr>
          <p:spPr bwMode="auto">
            <a:xfrm>
              <a:off x="4197031" y="5796410"/>
              <a:ext cx="400369" cy="909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000" dirty="0">
                  <a:latin typeface="Kozuka Gothic Pro M" pitchFamily="34" charset="-128"/>
                  <a:ea typeface="Kozuka Gothic Pro M" pitchFamily="34" charset="-128"/>
                </a:rPr>
                <a:t>Network</a:t>
              </a:r>
            </a:p>
          </p:txBody>
        </p:sp>
        <p:sp>
          <p:nvSpPr>
            <p:cNvPr id="11" name="Rectangle 12"/>
            <p:cNvSpPr>
              <a:spLocks/>
            </p:cNvSpPr>
            <p:nvPr/>
          </p:nvSpPr>
          <p:spPr bwMode="auto">
            <a:xfrm>
              <a:off x="4197031" y="6705600"/>
              <a:ext cx="400369" cy="12696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0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Kozuka Gothic Pro M" pitchFamily="34" charset="-128"/>
                  <a:ea typeface="Kozuka Gothic Pro M" pitchFamily="34" charset="-128"/>
                </a:rPr>
                <a:t>Link</a:t>
              </a:r>
            </a:p>
          </p:txBody>
        </p:sp>
        <p:sp>
          <p:nvSpPr>
            <p:cNvPr id="12" name="Rectangle 12"/>
            <p:cNvSpPr>
              <a:spLocks/>
            </p:cNvSpPr>
            <p:nvPr/>
          </p:nvSpPr>
          <p:spPr bwMode="auto">
            <a:xfrm>
              <a:off x="4197031" y="2743200"/>
              <a:ext cx="400369" cy="19818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000" dirty="0">
                  <a:latin typeface="Kozuka Gothic Pro M" pitchFamily="34" charset="-128"/>
                  <a:ea typeface="Kozuka Gothic Pro M" pitchFamily="34" charset="-128"/>
                </a:rPr>
                <a:t>Application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890" y="2035969"/>
            <a:ext cx="757979" cy="80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C:\Documents and Settings\arlen\Local Settings\Temporary Internet Files\Content.IE5\S1C6TV35\MC900432567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82266" y="5464969"/>
            <a:ext cx="910668" cy="910668"/>
          </a:xfrm>
          <a:prstGeom prst="rect">
            <a:avLst/>
          </a:prstGeom>
          <a:noFill/>
        </p:spPr>
      </p:pic>
      <p:sp>
        <p:nvSpPr>
          <p:cNvPr id="1032" name="Cloud"/>
          <p:cNvSpPr>
            <a:spLocks noChangeAspect="1" noEditPoints="1" noChangeArrowheads="1"/>
          </p:cNvSpPr>
          <p:nvPr/>
        </p:nvSpPr>
        <p:spPr bwMode="auto">
          <a:xfrm>
            <a:off x="2857500" y="5572125"/>
            <a:ext cx="879458" cy="589359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rgbClr val="000000">
                <a:alpha val="15000"/>
              </a:srgbClr>
            </a:solidFill>
            <a:miter lim="800000"/>
            <a:headEnd/>
            <a:tailEnd/>
          </a:ln>
          <a:effectLst>
            <a:outerShdw blurRad="190500" dist="38100" dir="2700000" sx="101000" sy="101000" algn="tl" rotWithShape="0">
              <a:prstClr val="black">
                <a:alpha val="24000"/>
              </a:prstClr>
            </a:outerShdw>
          </a:effectLst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" name="Picture 26" descr="cableModem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8141" y="5464969"/>
            <a:ext cx="253706" cy="555873"/>
          </a:xfrm>
          <a:prstGeom prst="rect">
            <a:avLst/>
          </a:prstGeom>
        </p:spPr>
      </p:pic>
      <p:cxnSp>
        <p:nvCxnSpPr>
          <p:cNvPr id="29" name="Straight Connector 28"/>
          <p:cNvCxnSpPr>
            <a:stCxn id="1030" idx="3"/>
            <a:endCxn id="27" idx="1"/>
          </p:cNvCxnSpPr>
          <p:nvPr/>
        </p:nvCxnSpPr>
        <p:spPr>
          <a:xfrm flipV="1">
            <a:off x="1892934" y="5742906"/>
            <a:ext cx="375207" cy="177397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loud"/>
          <p:cNvSpPr>
            <a:spLocks noChangeAspect="1" noEditPoints="1" noChangeArrowheads="1"/>
          </p:cNvSpPr>
          <p:nvPr/>
        </p:nvSpPr>
        <p:spPr bwMode="auto">
          <a:xfrm>
            <a:off x="4947047" y="5572125"/>
            <a:ext cx="879458" cy="589359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rgbClr val="000000">
                <a:alpha val="15000"/>
              </a:srgbClr>
            </a:solidFill>
            <a:miter lim="800000"/>
            <a:headEnd/>
            <a:tailEnd/>
          </a:ln>
          <a:effectLst>
            <a:outerShdw blurRad="190500" dist="38100" dir="2700000" sx="101000" sy="101000" algn="tl" rotWithShape="0">
              <a:prstClr val="black">
                <a:alpha val="24000"/>
              </a:prstClr>
            </a:outerShdw>
          </a:effectLst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" name="Straight Connector 31"/>
          <p:cNvCxnSpPr>
            <a:stCxn id="27" idx="3"/>
            <a:endCxn id="1032" idx="0"/>
          </p:cNvCxnSpPr>
          <p:nvPr/>
        </p:nvCxnSpPr>
        <p:spPr>
          <a:xfrm>
            <a:off x="2521847" y="5742906"/>
            <a:ext cx="338381" cy="123899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router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6219" y="5411391"/>
            <a:ext cx="508992" cy="713360"/>
          </a:xfrm>
          <a:prstGeom prst="rect">
            <a:avLst/>
          </a:prstGeom>
        </p:spPr>
      </p:pic>
      <p:pic>
        <p:nvPicPr>
          <p:cNvPr id="34" name="Picture 33" descr="router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9344" y="5357813"/>
            <a:ext cx="508992" cy="713360"/>
          </a:xfrm>
          <a:prstGeom prst="rect">
            <a:avLst/>
          </a:prstGeom>
        </p:spPr>
      </p:pic>
      <p:pic>
        <p:nvPicPr>
          <p:cNvPr id="42" name="Picture 41" descr="nic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484" y="5357812"/>
            <a:ext cx="602754" cy="362949"/>
          </a:xfrm>
          <a:prstGeom prst="rect">
            <a:avLst/>
          </a:prstGeom>
        </p:spPr>
      </p:pic>
      <p:pic>
        <p:nvPicPr>
          <p:cNvPr id="43" name="Picture 42" descr="nic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1000" y="5357812"/>
            <a:ext cx="602754" cy="362949"/>
          </a:xfrm>
          <a:prstGeom prst="rect">
            <a:avLst/>
          </a:prstGeom>
        </p:spPr>
      </p:pic>
      <p:cxnSp>
        <p:nvCxnSpPr>
          <p:cNvPr id="49" name="Straight Connector 48"/>
          <p:cNvCxnSpPr>
            <a:stCxn id="42" idx="2"/>
            <a:endCxn id="1030" idx="1"/>
          </p:cNvCxnSpPr>
          <p:nvPr/>
        </p:nvCxnSpPr>
        <p:spPr>
          <a:xfrm rot="16200000" flipH="1">
            <a:off x="765293" y="5703330"/>
            <a:ext cx="199541" cy="234404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2" idx="2"/>
            <a:endCxn id="33" idx="1"/>
          </p:cNvCxnSpPr>
          <p:nvPr/>
        </p:nvCxnSpPr>
        <p:spPr>
          <a:xfrm flipV="1">
            <a:off x="3736226" y="5768071"/>
            <a:ext cx="299993" cy="98734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3" idx="3"/>
            <a:endCxn id="30" idx="0"/>
          </p:cNvCxnSpPr>
          <p:nvPr/>
        </p:nvCxnSpPr>
        <p:spPr>
          <a:xfrm>
            <a:off x="4545211" y="5768071"/>
            <a:ext cx="404564" cy="98734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0" idx="2"/>
            <a:endCxn id="34" idx="1"/>
          </p:cNvCxnSpPr>
          <p:nvPr/>
        </p:nvCxnSpPr>
        <p:spPr>
          <a:xfrm flipV="1">
            <a:off x="5825773" y="5714493"/>
            <a:ext cx="353571" cy="152312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switch.g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0172" y="5840016"/>
            <a:ext cx="951012" cy="199713"/>
          </a:xfrm>
          <a:prstGeom prst="rect">
            <a:avLst/>
          </a:prstGeom>
        </p:spPr>
      </p:pic>
      <p:cxnSp>
        <p:nvCxnSpPr>
          <p:cNvPr id="82" name="Straight Connector 81"/>
          <p:cNvCxnSpPr>
            <a:stCxn id="34" idx="3"/>
            <a:endCxn id="57" idx="1"/>
          </p:cNvCxnSpPr>
          <p:nvPr/>
        </p:nvCxnSpPr>
        <p:spPr>
          <a:xfrm>
            <a:off x="6688336" y="5714493"/>
            <a:ext cx="401836" cy="225379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7" idx="3"/>
            <a:endCxn id="43" idx="2"/>
          </p:cNvCxnSpPr>
          <p:nvPr/>
        </p:nvCxnSpPr>
        <p:spPr>
          <a:xfrm flipV="1">
            <a:off x="8041184" y="5720761"/>
            <a:ext cx="261193" cy="219111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986256" y="3696890"/>
            <a:ext cx="696516" cy="26789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en-US" sz="1700" dirty="0"/>
              <a:t>TCP</a:t>
            </a:r>
          </a:p>
        </p:txBody>
      </p:sp>
      <p:sp>
        <p:nvSpPr>
          <p:cNvPr id="88" name="Rectangle 87"/>
          <p:cNvSpPr/>
          <p:nvPr/>
        </p:nvSpPr>
        <p:spPr>
          <a:xfrm>
            <a:off x="7358549" y="3696890"/>
            <a:ext cx="696516" cy="26789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en-US" sz="1700" dirty="0"/>
              <a:t>TCP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573586" y="1393031"/>
            <a:ext cx="5996828" cy="1111360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pPr algn="ctr"/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A browser requests a web page and a full request-response </a:t>
            </a:r>
          </a:p>
          <a:p>
            <a:pPr algn="ctr"/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cycle is initiated.  The entire page is loaded, and requests</a:t>
            </a:r>
          </a:p>
          <a:p>
            <a:pPr algn="ctr"/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are made for all other resources </a:t>
            </a:r>
          </a:p>
          <a:p>
            <a:pPr algn="ctr"/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contained on the page.</a:t>
            </a:r>
            <a:endParaRPr lang="en-US" sz="1700" dirty="0">
              <a:solidFill>
                <a:schemeClr val="accent1">
                  <a:lumMod val="7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86256" y="4366617"/>
            <a:ext cx="696516" cy="267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en-US" sz="1700" dirty="0"/>
              <a:t>IP</a:t>
            </a:r>
          </a:p>
        </p:txBody>
      </p:sp>
      <p:cxnSp>
        <p:nvCxnSpPr>
          <p:cNvPr id="103" name="Straight Arrow Connector 102"/>
          <p:cNvCxnSpPr>
            <a:stCxn id="87" idx="2"/>
            <a:endCxn id="92" idx="0"/>
          </p:cNvCxnSpPr>
          <p:nvPr/>
        </p:nvCxnSpPr>
        <p:spPr>
          <a:xfrm rot="5400000">
            <a:off x="1133596" y="4165699"/>
            <a:ext cx="401836" cy="1117"/>
          </a:xfrm>
          <a:prstGeom prst="straightConnector1">
            <a:avLst/>
          </a:prstGeom>
          <a:ln w="38100" cmpd="sng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2" idx="2"/>
            <a:endCxn id="5" idx="3"/>
          </p:cNvCxnSpPr>
          <p:nvPr/>
        </p:nvCxnSpPr>
        <p:spPr>
          <a:xfrm rot="5400000">
            <a:off x="840037" y="4666772"/>
            <a:ext cx="526741" cy="462214"/>
          </a:xfrm>
          <a:prstGeom prst="straightConnector1">
            <a:avLst/>
          </a:prstGeom>
          <a:ln w="38100" cmpd="sng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358062" y="4366617"/>
            <a:ext cx="696516" cy="267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en-US" sz="1700" dirty="0"/>
              <a:t>IP</a:t>
            </a:r>
          </a:p>
        </p:txBody>
      </p:sp>
      <p:cxnSp>
        <p:nvCxnSpPr>
          <p:cNvPr id="108" name="Straight Arrow Connector 107"/>
          <p:cNvCxnSpPr>
            <a:stCxn id="88" idx="2"/>
            <a:endCxn id="106" idx="0"/>
          </p:cNvCxnSpPr>
          <p:nvPr/>
        </p:nvCxnSpPr>
        <p:spPr>
          <a:xfrm rot="5400000">
            <a:off x="7505646" y="4165456"/>
            <a:ext cx="401836" cy="487"/>
          </a:xfrm>
          <a:prstGeom prst="straightConnector1">
            <a:avLst/>
          </a:prstGeom>
          <a:ln w="38100" cmpd="sng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6" idx="2"/>
            <a:endCxn id="11" idx="1"/>
          </p:cNvCxnSpPr>
          <p:nvPr/>
        </p:nvCxnSpPr>
        <p:spPr>
          <a:xfrm rot="16200000" flipH="1">
            <a:off x="7697447" y="4643382"/>
            <a:ext cx="526741" cy="508992"/>
          </a:xfrm>
          <a:prstGeom prst="straightConnector1">
            <a:avLst/>
          </a:prstGeom>
          <a:ln w="38100" cmpd="sng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648015" y="3008580"/>
            <a:ext cx="2013157" cy="324608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HTTP GET Request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179344" y="2143125"/>
            <a:ext cx="1768078" cy="3750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en-US" sz="1400" b="1" dirty="0"/>
              <a:t>apache web server</a:t>
            </a:r>
          </a:p>
        </p:txBody>
      </p:sp>
      <p:cxnSp>
        <p:nvCxnSpPr>
          <p:cNvPr id="52" name="Straight Arrow Connector 51"/>
          <p:cNvCxnSpPr>
            <a:stCxn id="2050" idx="2"/>
            <a:endCxn id="87" idx="0"/>
          </p:cNvCxnSpPr>
          <p:nvPr/>
        </p:nvCxnSpPr>
        <p:spPr>
          <a:xfrm rot="5400000">
            <a:off x="1133466" y="3040475"/>
            <a:ext cx="857464" cy="455366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2"/>
            <a:endCxn id="88" idx="0"/>
          </p:cNvCxnSpPr>
          <p:nvPr/>
        </p:nvCxnSpPr>
        <p:spPr>
          <a:xfrm rot="16200000" flipH="1">
            <a:off x="6795735" y="2785819"/>
            <a:ext cx="1178719" cy="643424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697141" y="3008580"/>
            <a:ext cx="1708836" cy="324608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HTTP Response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82689" y="3726735"/>
            <a:ext cx="1198913" cy="264975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ESTABLISHED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79344" y="3726735"/>
            <a:ext cx="1198913" cy="264975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ESTABLISHED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457844" y="5197078"/>
            <a:ext cx="451070" cy="238046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MAC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82625" y="3536156"/>
            <a:ext cx="306168" cy="218808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:80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7915" y="1821656"/>
            <a:ext cx="612247" cy="281327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client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594612" y="1829860"/>
            <a:ext cx="660713" cy="281327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server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32172" y="5250656"/>
            <a:ext cx="451070" cy="238046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MAC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913195" y="5197078"/>
            <a:ext cx="482203" cy="145242"/>
            <a:chOff x="1440149" y="7140766"/>
            <a:chExt cx="685800" cy="206566"/>
          </a:xfrm>
        </p:grpSpPr>
        <p:sp>
          <p:nvSpPr>
            <p:cNvPr id="78" name="Rectangle 77"/>
            <p:cNvSpPr/>
            <p:nvPr/>
          </p:nvSpPr>
          <p:spPr>
            <a:xfrm>
              <a:off x="1440149" y="7140766"/>
              <a:ext cx="685800" cy="2065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122"/>
            <p:cNvGrpSpPr/>
            <p:nvPr/>
          </p:nvGrpSpPr>
          <p:grpSpPr>
            <a:xfrm>
              <a:off x="1549400" y="7162800"/>
              <a:ext cx="533400" cy="152400"/>
              <a:chOff x="3965766" y="6205251"/>
              <a:chExt cx="533400" cy="1524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965766" y="6205251"/>
                <a:ext cx="533400" cy="152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086034" y="6226366"/>
                <a:ext cx="381000" cy="109251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 dirty="0"/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79531" y="5266149"/>
            <a:ext cx="482203" cy="145242"/>
            <a:chOff x="1440149" y="7140766"/>
            <a:chExt cx="685800" cy="206566"/>
          </a:xfrm>
        </p:grpSpPr>
        <p:sp>
          <p:nvSpPr>
            <p:cNvPr id="85" name="Rectangle 84"/>
            <p:cNvSpPr/>
            <p:nvPr/>
          </p:nvSpPr>
          <p:spPr>
            <a:xfrm>
              <a:off x="1440149" y="7140766"/>
              <a:ext cx="685800" cy="2065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132"/>
            <p:cNvGrpSpPr/>
            <p:nvPr/>
          </p:nvGrpSpPr>
          <p:grpSpPr>
            <a:xfrm>
              <a:off x="1549400" y="7162800"/>
              <a:ext cx="533400" cy="152400"/>
              <a:chOff x="3965766" y="6205251"/>
              <a:chExt cx="533400" cy="15240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3965766" y="6205251"/>
                <a:ext cx="533400" cy="152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086034" y="6226366"/>
                <a:ext cx="381000" cy="109251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8524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A</a:t>
            </a:r>
            <a:r>
              <a:rPr lang="en-GB" dirty="0"/>
              <a:t>synchronous </a:t>
            </a:r>
            <a:r>
              <a:rPr lang="en-GB" b="1" dirty="0">
                <a:solidFill>
                  <a:srgbClr val="FF0000"/>
                </a:solidFill>
              </a:rPr>
              <a:t>J</a:t>
            </a:r>
            <a:r>
              <a:rPr lang="en-GB" dirty="0"/>
              <a:t>avaScript </a:t>
            </a:r>
            <a:r>
              <a:rPr lang="en-GB" b="1" dirty="0">
                <a:solidFill>
                  <a:srgbClr val="FF0000"/>
                </a:solidFill>
              </a:rPr>
              <a:t>a</a:t>
            </a:r>
            <a:r>
              <a:rPr lang="en-GB" dirty="0"/>
              <a:t>nd </a:t>
            </a:r>
            <a:r>
              <a:rPr lang="en-GB" b="1" dirty="0" smtClean="0">
                <a:solidFill>
                  <a:srgbClr val="FF0000"/>
                </a:solidFill>
              </a:rPr>
              <a:t>X</a:t>
            </a:r>
            <a:r>
              <a:rPr lang="en-GB" dirty="0" smtClean="0"/>
              <a:t>ML</a:t>
            </a:r>
          </a:p>
          <a:p>
            <a:r>
              <a:rPr lang="en-GB" dirty="0" smtClean="0"/>
              <a:t>Allows </a:t>
            </a:r>
            <a:r>
              <a:rPr lang="en-GB" dirty="0"/>
              <a:t>a browser to request data from a server "behind the scenes" without reloading the entire </a:t>
            </a:r>
            <a:r>
              <a:rPr lang="en-GB" dirty="0" smtClean="0"/>
              <a:t>page</a:t>
            </a:r>
          </a:p>
          <a:p>
            <a:r>
              <a:rPr lang="en-GB" dirty="0" smtClean="0"/>
              <a:t>Built </a:t>
            </a:r>
            <a:r>
              <a:rPr lang="en-GB" dirty="0"/>
              <a:t>on </a:t>
            </a:r>
            <a:r>
              <a:rPr lang="en-GB" dirty="0" err="1"/>
              <a:t>XMLHttpRequest</a:t>
            </a:r>
            <a:r>
              <a:rPr lang="en-GB" dirty="0"/>
              <a:t> </a:t>
            </a:r>
            <a:r>
              <a:rPr lang="en-GB" dirty="0" smtClean="0"/>
              <a:t>(XHR)</a:t>
            </a:r>
          </a:p>
          <a:p>
            <a:pPr lvl="1"/>
            <a:r>
              <a:rPr lang="en-GB" dirty="0" smtClean="0"/>
              <a:t>An API introduced by Microsoft in 1999-2000 to help support their development of Outlook Web Access</a:t>
            </a:r>
          </a:p>
          <a:p>
            <a:pPr lvl="1"/>
            <a:r>
              <a:rPr lang="en-GB" dirty="0" smtClean="0"/>
              <a:t>Picked up by all major browsers shortly thereafter</a:t>
            </a:r>
          </a:p>
          <a:p>
            <a:pPr lvl="1"/>
            <a:r>
              <a:rPr lang="en-GB" dirty="0" smtClean="0"/>
              <a:t>Popularized by Google with Google Maps and Gmail</a:t>
            </a:r>
          </a:p>
          <a:p>
            <a:pPr lvl="1"/>
            <a:r>
              <a:rPr lang="en-GB" dirty="0" smtClean="0"/>
              <a:t>W3C picked it up as a working draft in 2006</a:t>
            </a:r>
          </a:p>
          <a:p>
            <a:pPr lvl="1"/>
            <a:r>
              <a:rPr lang="en-GB" dirty="0" smtClean="0"/>
              <a:t>It is currently a W3C Candidate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936533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AJAX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Asynchronous </a:t>
            </a:r>
          </a:p>
          <a:p>
            <a:pPr lvl="1"/>
            <a:r>
              <a:rPr lang="en-GB" dirty="0" smtClean="0"/>
              <a:t>during a </a:t>
            </a:r>
            <a:r>
              <a:rPr lang="en-GB" i="1" dirty="0" smtClean="0"/>
              <a:t>synchronous</a:t>
            </a:r>
            <a:r>
              <a:rPr lang="en-GB" dirty="0" smtClean="0"/>
              <a:t> request, all scripting and other activities on a web page stop until the full request/response cycle is complete</a:t>
            </a:r>
          </a:p>
          <a:p>
            <a:pPr lvl="1"/>
            <a:r>
              <a:rPr lang="en-GB" dirty="0" smtClean="0"/>
              <a:t>an </a:t>
            </a:r>
            <a:r>
              <a:rPr lang="en-GB" i="1" dirty="0" smtClean="0"/>
              <a:t>asynchronous</a:t>
            </a:r>
            <a:r>
              <a:rPr lang="en-GB" dirty="0" smtClean="0"/>
              <a:t> request happens behind the scenes – a user can continue interacting with a web page, scripts can run, all while waiting for the response</a:t>
            </a:r>
          </a:p>
          <a:p>
            <a:r>
              <a:rPr lang="en-GB" dirty="0" smtClean="0"/>
              <a:t>JavaScript</a:t>
            </a:r>
          </a:p>
          <a:p>
            <a:pPr lvl="1"/>
            <a:r>
              <a:rPr lang="en-GB" dirty="0" smtClean="0"/>
              <a:t>the engine that provides the </a:t>
            </a:r>
            <a:r>
              <a:rPr lang="en-GB" dirty="0" err="1" smtClean="0"/>
              <a:t>XMLHttpRequest</a:t>
            </a:r>
            <a:r>
              <a:rPr lang="en-GB" dirty="0" smtClean="0"/>
              <a:t> API</a:t>
            </a:r>
          </a:p>
          <a:p>
            <a:r>
              <a:rPr lang="en-GB" dirty="0" smtClean="0"/>
              <a:t> XML</a:t>
            </a:r>
          </a:p>
          <a:p>
            <a:pPr lvl="1"/>
            <a:r>
              <a:rPr lang="en-GB" dirty="0" smtClean="0"/>
              <a:t>or not ... can be other formats too, e.g. JSON </a:t>
            </a:r>
            <a:r>
              <a:rPr lang="en-GB" sz="1800" dirty="0" smtClean="0"/>
              <a:t>(very popular)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7628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&amp;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provides a number of high-level AJAX methods that handle cross-browser support and simplify the use of </a:t>
            </a:r>
            <a:r>
              <a:rPr lang="en-US" dirty="0" err="1" smtClean="0"/>
              <a:t>XMLHttpRequest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load(),  $.</a:t>
            </a:r>
            <a:r>
              <a:rPr lang="en-US" dirty="0" err="1" smtClean="0"/>
              <a:t>getJson</a:t>
            </a:r>
            <a:r>
              <a:rPr lang="en-US" dirty="0" smtClean="0"/>
              <a:t>(), $.</a:t>
            </a:r>
            <a:r>
              <a:rPr lang="en-US" dirty="0" err="1" smtClean="0"/>
              <a:t>getScript</a:t>
            </a:r>
            <a:r>
              <a:rPr lang="en-US" dirty="0" smtClean="0"/>
              <a:t>(), $.get(), $.post()</a:t>
            </a:r>
            <a:br>
              <a:rPr lang="en-US" dirty="0" smtClean="0"/>
            </a:br>
            <a:r>
              <a:rPr lang="en-US" sz="1200" dirty="0" smtClean="0"/>
              <a:t>For </a:t>
            </a:r>
            <a:r>
              <a:rPr lang="en-US" sz="1200" dirty="0"/>
              <a:t>an introduction to these techniques, see: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http://net.tutsplus.com/tutorials/javascript-ajax/5-ways-to-make-ajax-calls-with-jquery/</a:t>
            </a:r>
            <a:endParaRPr lang="en-US" sz="1200" dirty="0"/>
          </a:p>
          <a:p>
            <a:r>
              <a:rPr lang="en-US" dirty="0" smtClean="0"/>
              <a:t>often use the most fundamental &amp; flexible method, </a:t>
            </a:r>
            <a:r>
              <a:rPr lang="en-US" dirty="0" err="1" smtClean="0"/>
              <a:t>jQuery's</a:t>
            </a:r>
            <a:r>
              <a:rPr lang="en-US" dirty="0" smtClean="0"/>
              <a:t> low-level AJAX implementation: </a:t>
            </a:r>
            <a:r>
              <a:rPr lang="en-US" b="1" dirty="0" smtClean="0"/>
              <a:t>$.</a:t>
            </a:r>
            <a:r>
              <a:rPr lang="en-US" b="1" dirty="0" err="1" smtClean="0"/>
              <a:t>ajax</a:t>
            </a:r>
            <a:r>
              <a:rPr lang="en-US" b="1" dirty="0" smtClean="0"/>
              <a:t>()</a:t>
            </a:r>
          </a:p>
          <a:p>
            <a:pPr lvl="1"/>
            <a:r>
              <a:rPr lang="en-US" dirty="0"/>
              <a:t>See: </a:t>
            </a:r>
            <a:r>
              <a:rPr lang="en-US" dirty="0">
                <a:hlinkClick r:id="rId3"/>
              </a:rPr>
              <a:t>http://api.jquery.com/jQuery.ajax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marL="34992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08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Origin </a:t>
            </a:r>
            <a:r>
              <a:rPr lang="en-US" dirty="0" smtClean="0"/>
              <a:t>Policy (SOP)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The same origin policy is a security constraint that prevents scripts from one site accessing methods or properties in scripts from another.</a:t>
            </a:r>
          </a:p>
          <a:p>
            <a:r>
              <a:rPr lang="en-US" sz="1600" dirty="0" smtClean="0"/>
              <a:t>It allows web pages to execute only those methods in scripts with the same scheme, host, and port.</a:t>
            </a:r>
          </a:p>
          <a:p>
            <a:r>
              <a:rPr lang="en-US" sz="1600" dirty="0" smtClean="0"/>
              <a:t>What does that mean to you practically?</a:t>
            </a:r>
          </a:p>
          <a:p>
            <a:pPr marL="1028350" lvl="2" indent="-342900">
              <a:buFont typeface="+mj-lt"/>
              <a:buAutoNum type="alphaLcParenR"/>
            </a:pPr>
            <a:r>
              <a:rPr lang="en-US" sz="1400" dirty="0" smtClean="0"/>
              <a:t>Cookies and web pages from different sites are isolated one from another </a:t>
            </a:r>
            <a:br>
              <a:rPr lang="en-US" sz="1400" dirty="0" smtClean="0"/>
            </a:br>
            <a:r>
              <a:rPr lang="en-US" sz="1400" dirty="0" smtClean="0"/>
              <a:t>(this is a good thing)</a:t>
            </a:r>
          </a:p>
          <a:p>
            <a:pPr marL="1028350" lvl="2" indent="-342900">
              <a:buFont typeface="+mj-lt"/>
              <a:buAutoNum type="alphaLcParenR"/>
            </a:pPr>
            <a:r>
              <a:rPr lang="en-US" sz="1400" dirty="0" err="1" smtClean="0"/>
              <a:t>XMLHttpRequest</a:t>
            </a:r>
            <a:r>
              <a:rPr lang="en-US" sz="1400" dirty="0" smtClean="0"/>
              <a:t> won't work cross-domain</a:t>
            </a:r>
          </a:p>
          <a:p>
            <a:pPr marL="1028350" lvl="2" indent="-342900">
              <a:buFont typeface="+mj-lt"/>
              <a:buAutoNum type="alphaLcParenR"/>
            </a:pPr>
            <a:r>
              <a:rPr lang="en-US" sz="1400" dirty="0" smtClean="0"/>
              <a:t>You will want to cache data locally (e.g. </a:t>
            </a:r>
            <a:r>
              <a:rPr lang="en-US" sz="1400" dirty="0" err="1" smtClean="0"/>
              <a:t>json</a:t>
            </a:r>
            <a:r>
              <a:rPr lang="en-US" sz="1400" dirty="0" smtClean="0"/>
              <a:t>)</a:t>
            </a:r>
          </a:p>
          <a:p>
            <a:pPr marL="1028350" lvl="2" indent="-342900">
              <a:buFont typeface="+mj-lt"/>
              <a:buAutoNum type="alphaLcParenR"/>
            </a:pPr>
            <a:r>
              <a:rPr lang="en-US" sz="1400" dirty="0" smtClean="0"/>
              <a:t>You </a:t>
            </a:r>
            <a:r>
              <a:rPr lang="en-US" sz="1400" i="1" dirty="0" smtClean="0"/>
              <a:t>may </a:t>
            </a:r>
            <a:r>
              <a:rPr lang="en-US" sz="1400" dirty="0" smtClean="0"/>
              <a:t>sometimes want to use special tricks (e.g. </a:t>
            </a:r>
            <a:r>
              <a:rPr lang="en-US" sz="1400" dirty="0" err="1" smtClean="0"/>
              <a:t>jsonp</a:t>
            </a:r>
            <a:r>
              <a:rPr lang="en-US" sz="1400" dirty="0" smtClean="0"/>
              <a:t>) to dynamically load a remote script (caching is often better)</a:t>
            </a:r>
          </a:p>
          <a:p>
            <a:pPr marL="523441" indent="-457200"/>
            <a:r>
              <a:rPr lang="en-US" sz="1600" dirty="0" smtClean="0"/>
              <a:t>We'll touch on some of these topics more when we discuss security.</a:t>
            </a:r>
          </a:p>
          <a:p>
            <a:pPr marL="523441" indent="-457200"/>
            <a:r>
              <a:rPr lang="en-US" sz="1600" dirty="0"/>
              <a:t>HTML 5 specifies a </a:t>
            </a:r>
            <a:r>
              <a:rPr lang="en-US" sz="1600" dirty="0" smtClean="0"/>
              <a:t>means </a:t>
            </a:r>
            <a:r>
              <a:rPr lang="en-US" sz="1600" dirty="0"/>
              <a:t>of passing simple messages between windows of different </a:t>
            </a:r>
            <a:r>
              <a:rPr lang="en-US" sz="1600" dirty="0" smtClean="0"/>
              <a:t>origins </a:t>
            </a:r>
            <a:r>
              <a:rPr lang="en-US" sz="1600" dirty="0"/>
              <a:t>(see </a:t>
            </a: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developer.mozilla.org/en/DOM/window.postMessage</a:t>
            </a:r>
            <a:r>
              <a:rPr lang="en-US" sz="1400" dirty="0" smtClean="0"/>
              <a:t> 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09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Old Lab 7: </a:t>
            </a:r>
            <a:r>
              <a:rPr lang="en-US" sz="2000" dirty="0" err="1"/>
              <a:t>jQuery</a:t>
            </a:r>
            <a:r>
              <a:rPr lang="en-US" sz="2000" dirty="0"/>
              <a:t> &amp; AJAX</a:t>
            </a:r>
          </a:p>
          <a:p>
            <a:r>
              <a:rPr lang="en-US" sz="2000" dirty="0"/>
              <a:t>Download </a:t>
            </a:r>
            <a:r>
              <a:rPr lang="en-US" sz="2000" dirty="0">
                <a:solidFill>
                  <a:srgbClr val="0000FF"/>
                </a:solidFill>
              </a:rPr>
              <a:t>ITWS1100 - Fall 2013 - Lab 7 - </a:t>
            </a:r>
            <a:r>
              <a:rPr lang="en-US" sz="2000" dirty="0" err="1">
                <a:solidFill>
                  <a:srgbClr val="0000FF"/>
                </a:solidFill>
              </a:rPr>
              <a:t>jQuery</a:t>
            </a:r>
            <a:r>
              <a:rPr lang="en-US" sz="2000" dirty="0">
                <a:solidFill>
                  <a:srgbClr val="0000FF"/>
                </a:solidFill>
              </a:rPr>
              <a:t>, </a:t>
            </a:r>
            <a:r>
              <a:rPr lang="en-US" sz="2000" dirty="0" err="1">
                <a:solidFill>
                  <a:srgbClr val="0000FF"/>
                </a:solidFill>
              </a:rPr>
              <a:t>JSON.zip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from </a:t>
            </a:r>
            <a:r>
              <a:rPr lang="en-US" sz="2000" dirty="0" smtClean="0"/>
              <a:t>LMS</a:t>
            </a:r>
          </a:p>
          <a:p>
            <a:r>
              <a:rPr lang="en-US" sz="2000" dirty="0" smtClean="0"/>
              <a:t>Lets look at the code in the lab72012 directory</a:t>
            </a:r>
            <a:endParaRPr lang="en-US" sz="2000" dirty="0" smtClean="0"/>
          </a:p>
          <a:p>
            <a:r>
              <a:rPr lang="en-US" sz="2000" dirty="0" smtClean="0"/>
              <a:t>We are going to read from external files into our pages</a:t>
            </a:r>
            <a:endParaRPr lang="en-US" sz="2000" dirty="0" smtClean="0"/>
          </a:p>
          <a:p>
            <a:r>
              <a:rPr lang="en-US" sz="2000" dirty="0" smtClean="0"/>
              <a:t>We </a:t>
            </a:r>
            <a:r>
              <a:rPr lang="en-US" sz="2000" dirty="0" smtClean="0"/>
              <a:t>will output feeds from two locations:</a:t>
            </a:r>
          </a:p>
          <a:p>
            <a:pPr marL="807125" lvl="1" indent="-457200">
              <a:buFont typeface="+mj-lt"/>
              <a:buAutoNum type="arabicPeriod"/>
            </a:pPr>
            <a:r>
              <a:rPr lang="en-US" sz="2000" dirty="0" smtClean="0"/>
              <a:t>A </a:t>
            </a:r>
            <a:r>
              <a:rPr lang="en-US" sz="2000" dirty="0" err="1" smtClean="0"/>
              <a:t>json</a:t>
            </a:r>
            <a:r>
              <a:rPr lang="en-US" sz="2000" dirty="0" smtClean="0"/>
              <a:t> feed from Flickr: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400" dirty="0"/>
              <a:t>http://</a:t>
            </a:r>
            <a:r>
              <a:rPr lang="en-US" sz="1400" dirty="0" smtClean="0"/>
              <a:t>api.flickr.com/services/feeds/photos_public.gne?format=json&amp;nojsoncallback=1</a:t>
            </a:r>
            <a:endParaRPr lang="en-US" sz="1600" dirty="0" smtClean="0"/>
          </a:p>
          <a:p>
            <a:pPr marL="807125" lvl="1" indent="-457200">
              <a:buFont typeface="+mj-lt"/>
              <a:buAutoNum type="arabicPeriod"/>
            </a:pPr>
            <a:r>
              <a:rPr lang="en-US" sz="2000" dirty="0" smtClean="0"/>
              <a:t>An </a:t>
            </a:r>
            <a:r>
              <a:rPr lang="en-US" sz="2000" dirty="0" err="1" smtClean="0"/>
              <a:t>rss</a:t>
            </a:r>
            <a:r>
              <a:rPr lang="en-US" sz="2000" dirty="0" smtClean="0"/>
              <a:t> feed from the New York Times Homepage: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400" dirty="0">
                <a:hlinkClick r:id="rId2"/>
              </a:rPr>
              <a:t>http://www.nytimes.com/services/xml/rss/nyt/</a:t>
            </a:r>
            <a:r>
              <a:rPr lang="en-US" sz="1400" dirty="0" smtClean="0">
                <a:hlinkClick r:id="rId2"/>
              </a:rPr>
              <a:t>HomePage.xml</a:t>
            </a:r>
            <a:endParaRPr lang="en-US" sz="1400" dirty="0" smtClean="0"/>
          </a:p>
          <a:p>
            <a:pPr marL="1296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492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IT-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4925" cmpd="sng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/>
          <a:lightRig rig="threePt" dir="t"/>
        </a:scene3d>
        <a:sp3d>
          <a:bevelT w="190500" h="38100"/>
        </a:sp3d>
      </a:spPr>
      <a:bodyPr wrap="square" rtlCol="0" anchor="b" anchorCtr="1">
        <a:spAutoFit/>
        <a:sp3d extrusionH="57150" prstMaterial="plastic">
          <a:extrusionClr>
            <a:schemeClr val="tx1"/>
          </a:extrusionClr>
        </a:sp3d>
      </a:bodyPr>
      <a:lstStyle>
        <a:defPPr algn="ctr">
          <a:defRPr sz="1400" dirty="0" smtClean="0">
            <a:solidFill>
              <a:schemeClr val="tx2">
                <a:lumMod val="75000"/>
                <a:lumOff val="25000"/>
              </a:schemeClr>
            </a:solidFill>
            <a:effectLst>
              <a:glow>
                <a:schemeClr val="accent1">
                  <a:alpha val="40000"/>
                </a:schemeClr>
              </a:glow>
              <a:reflection endPos="0" dist="50800" dir="5400000" sy="-100000" algn="bl" rotWithShape="0"/>
            </a:effectLst>
            <a:latin typeface="Kozuka Gothic Pro M" pitchFamily="34" charset="-128"/>
            <a:ea typeface="Kozuka Gothic Pro M" pitchFamily="34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IntroIT-Theme</Template>
  <TotalTime>6574</TotalTime>
  <Words>471</Words>
  <Application>Microsoft Macintosh PowerPoint</Application>
  <PresentationFormat>On-screen Show (4:3)</PresentationFormat>
  <Paragraphs>84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IntroIT-Theme</vt:lpstr>
      <vt:lpstr>AJAX</vt:lpstr>
      <vt:lpstr>but first…</vt:lpstr>
      <vt:lpstr>AJAX</vt:lpstr>
      <vt:lpstr>Typical HTTP GET</vt:lpstr>
      <vt:lpstr>AJAX</vt:lpstr>
      <vt:lpstr>AJAX Concepts</vt:lpstr>
      <vt:lpstr>jQuery &amp; AJAX</vt:lpstr>
      <vt:lpstr>Same Origin Policy (SOP)</vt:lpstr>
      <vt:lpstr>Example</vt:lpstr>
      <vt:lpstr>Lab 7</vt:lpstr>
    </vt:vector>
  </TitlesOfParts>
  <Company>Rensselaer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300</cp:revision>
  <dcterms:created xsi:type="dcterms:W3CDTF">2009-09-17T04:14:33Z</dcterms:created>
  <dcterms:modified xsi:type="dcterms:W3CDTF">2013-10-20T23:27:30Z</dcterms:modified>
</cp:coreProperties>
</file>