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62" r:id="rId5"/>
    <p:sldId id="274" r:id="rId6"/>
    <p:sldId id="271" r:id="rId7"/>
    <p:sldId id="263" r:id="rId8"/>
    <p:sldId id="264" r:id="rId9"/>
    <p:sldId id="275" r:id="rId10"/>
    <p:sldId id="267" r:id="rId11"/>
    <p:sldId id="273" r:id="rId12"/>
    <p:sldId id="268" r:id="rId13"/>
    <p:sldId id="272" r:id="rId14"/>
    <p:sldId id="270" r:id="rId15"/>
    <p:sldId id="276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09" charset="2"/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31800" indent="-215900"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09" charset="2"/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647700" indent="-215900"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09" charset="2"/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863600" indent="-215900"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09" charset="2"/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079500" indent="-215900"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09" charset="2"/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82" autoAdjust="0"/>
  </p:normalViewPr>
  <p:slideViewPr>
    <p:cSldViewPr>
      <p:cViewPr varScale="1">
        <p:scale>
          <a:sx n="165" d="100"/>
          <a:sy n="165" d="100"/>
        </p:scale>
        <p:origin x="-432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B77A-5CE1-42A3-BB6B-1FC8603B46E3}" type="datetimeFigureOut">
              <a:rPr lang="en-US" smtClean="0"/>
              <a:t>6/20/13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4D3F0-C166-431A-94CB-B8108EA3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5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E34CA546-2705-4D92-B1B3-664F0019CE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14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ＭＳ Ｐゴシック" pitchFamily="-109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E1E34AE0-CC76-4760-A870-773409FD0216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1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CAD13655-A3C9-4678-A970-DE636C2610D9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12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8A3CDF95-A6FF-46A8-B776-D551D68417CA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14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8A3CDF95-A6FF-46A8-B776-D551D68417CA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15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688F391F-8847-4E2F-97F5-CFF61FFA9652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2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>
                <a:latin typeface="Times New Roman" pitchFamily="-109" charset="0"/>
              </a:rPr>
              <a:t>So there are only two possible values for a bit, 0 or 1.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A27FC332-FC2E-40C5-A020-F09151352911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3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EE5E611E-E29B-4F9E-A5AC-8247C8820E19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4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-109" charset="0"/>
              </a:rPr>
              <a:t>Fascinating to note that the first 64 bit machine was introduced in 1961, the IBM 7030 Stretch supercomputer. Were made mainstream in 2003 with the x86-64 and 64-bit PowerPC processors.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199496D2-31FA-48D4-82A3-D9C68C5CD4B1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6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F3F71635-D79B-4F75-B2D3-DFAB3277EA45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7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81D16B03-CD33-4384-998F-80C5C159339A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8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ADD478C0-7FE8-43F8-837E-AFD68574C60F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10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09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/>
            <a:fld id="{ADD478C0-7FE8-43F8-837E-AFD68574C60F}" type="slidenum">
              <a:rPr lang="en-GB">
                <a:solidFill>
                  <a:srgbClr val="000000"/>
                </a:solidFill>
                <a:latin typeface="Times New Roman" pitchFamily="-109" charset="0"/>
              </a:rPr>
              <a:pPr eaLnBrk="1"/>
              <a:t>11</a:t>
            </a:fld>
            <a:endParaRPr lang="en-GB">
              <a:solidFill>
                <a:srgbClr val="000000"/>
              </a:solidFill>
              <a:latin typeface="Times New Roman" pitchFamily="-109" charset="0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3675" y="1427163"/>
            <a:ext cx="7153275" cy="34766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100794" tIns="50397" rIns="100794" bIns="50397">
            <a:normAutofit/>
          </a:bodyPr>
          <a:lstStyle/>
          <a:p>
            <a:pPr defTabSz="1006475">
              <a:lnSpc>
                <a:spcPct val="96000"/>
              </a:lnSpc>
              <a:spcBef>
                <a:spcPts val="2200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5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912" y="1417637"/>
            <a:ext cx="7163768" cy="3505200"/>
          </a:xfrm>
        </p:spPr>
        <p:txBody>
          <a:bodyPr rtlCol="0" anchor="ctr" anchorCtr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429" y="4979210"/>
            <a:ext cx="7163769" cy="1010427"/>
          </a:xfrm>
        </p:spPr>
        <p:txBody>
          <a:bodyPr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497415" cy="1280945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497415" cy="410077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2052" y="396164"/>
            <a:ext cx="4032250" cy="586219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4684" y="405984"/>
            <a:ext cx="1680104" cy="61457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537" y="405984"/>
            <a:ext cx="7374958" cy="61457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776" y="3695843"/>
            <a:ext cx="9279075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776" y="5259176"/>
            <a:ext cx="9279075" cy="1072190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8980" y="400733"/>
            <a:ext cx="9262666" cy="312711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8" y="2649022"/>
            <a:ext cx="8881801" cy="1501435"/>
          </a:xfrm>
        </p:spPr>
        <p:txBody>
          <a:bodyPr/>
          <a:lstStyle>
            <a:lvl1pPr algn="ctr">
              <a:defRPr sz="51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8" y="4118254"/>
            <a:ext cx="8881801" cy="1653678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7" y="118583"/>
            <a:ext cx="8866051" cy="14737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537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726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6" y="118583"/>
            <a:ext cx="8866051" cy="1473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6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36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7724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7724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233863" cy="1280945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634" y="405982"/>
            <a:ext cx="4233863" cy="6145736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233863" cy="410077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4838" y="119063"/>
            <a:ext cx="8866187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4838" y="1763713"/>
            <a:ext cx="8866187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891" y="6980238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bg1"/>
                </a:solidFill>
              </a:rPr>
              <a:t>Intro to IT – Bits &amp;</a:t>
            </a:r>
            <a:r>
              <a:rPr lang="en-GB" sz="1200" baseline="0" dirty="0" smtClean="0">
                <a:solidFill>
                  <a:schemeClr val="bg1"/>
                </a:solidFill>
              </a:rPr>
              <a:t> Bytes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9533" y="6972216"/>
            <a:ext cx="151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bg1"/>
                </a:solidFill>
              </a:rPr>
              <a:t>rev 2013-06-20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7912" y="697595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200" smtClean="0">
                <a:solidFill>
                  <a:schemeClr val="bg1"/>
                </a:solidFill>
              </a:rPr>
              <a:pPr marL="0" marR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006475" rtl="0" eaLnBrk="1" fontAlgn="base" hangingPunct="1">
        <a:spcBef>
          <a:spcPct val="0"/>
        </a:spcBef>
        <a:spcAft>
          <a:spcPct val="0"/>
        </a:spcAft>
        <a:defRPr sz="51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1006475" rtl="0" eaLnBrk="1" fontAlgn="base" hangingPunct="1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84175" indent="-384175" algn="l" defTabSz="1006475" rtl="0" eaLnBrk="1" fontAlgn="base" hangingPunct="1">
        <a:spcBef>
          <a:spcPts val="22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6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755650" indent="-369888" algn="l" defTabSz="1006475" rtl="0" eaLnBrk="1" fontAlgn="base" hangingPunct="1">
        <a:spcBef>
          <a:spcPts val="66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1066800" indent="-311150" algn="l" defTabSz="1006475" rtl="0" eaLnBrk="1" fontAlgn="base" hangingPunct="1">
        <a:spcBef>
          <a:spcPts val="66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392238" indent="-325438" algn="l" defTabSz="1006475" rtl="0" eaLnBrk="1" fontAlgn="base" hangingPunct="1">
        <a:spcBef>
          <a:spcPts val="66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703388" indent="-311150" algn="l" defTabSz="1006475" rtl="0" eaLnBrk="1" fontAlgn="base" hangingPunct="1">
        <a:spcBef>
          <a:spcPts val="66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Bits and Bytes</a:t>
            </a:r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marL="0" indent="0" algn="ctr" eaLnBrk="1" hangingPunct="1">
              <a:buFont typeface="Wingdings" pitchFamily="-109" charset="2"/>
              <a:buNone/>
            </a:pPr>
            <a:endParaRPr lang="en-GB" sz="4000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Numbers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talk about byte values by treating a byte as a base 2 number and converting to base 10 (decimal):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64 + 16 + 4 + 2 = 86</a:t>
            </a:r>
            <a:br>
              <a:rPr lang="en-GB" sz="3200" dirty="0" smtClean="0"/>
            </a:br>
            <a:r>
              <a:rPr lang="en-US" sz="1800" dirty="0"/>
              <a:t>(0*2</a:t>
            </a:r>
            <a:r>
              <a:rPr lang="en-US" sz="1800" baseline="30000" dirty="0"/>
              <a:t>7</a:t>
            </a:r>
            <a:r>
              <a:rPr lang="en-US" sz="1800" dirty="0"/>
              <a:t>) + (1*2</a:t>
            </a:r>
            <a:r>
              <a:rPr lang="en-US" sz="1800" baseline="30000" dirty="0"/>
              <a:t>6</a:t>
            </a:r>
            <a:r>
              <a:rPr lang="en-US" sz="1800" dirty="0"/>
              <a:t>) + (1*2</a:t>
            </a:r>
            <a:r>
              <a:rPr lang="en-US" sz="1800" baseline="30000" dirty="0"/>
              <a:t>5</a:t>
            </a:r>
            <a:r>
              <a:rPr lang="en-US" sz="1800" dirty="0"/>
              <a:t>) + (0*2</a:t>
            </a:r>
            <a:r>
              <a:rPr lang="en-US" sz="1800" baseline="30000" dirty="0"/>
              <a:t>4</a:t>
            </a:r>
            <a:r>
              <a:rPr lang="en-US" sz="1800" dirty="0"/>
              <a:t>) + (0*2</a:t>
            </a:r>
            <a:r>
              <a:rPr lang="en-US" sz="1800" baseline="30000" dirty="0"/>
              <a:t>3</a:t>
            </a:r>
            <a:r>
              <a:rPr lang="en-US" sz="1800" dirty="0"/>
              <a:t>) + (1*3</a:t>
            </a:r>
            <a:r>
              <a:rPr lang="en-US" sz="1800" baseline="30000" dirty="0"/>
              <a:t>2</a:t>
            </a:r>
            <a:r>
              <a:rPr lang="en-US" sz="1800" dirty="0"/>
              <a:t>) + (1*2</a:t>
            </a:r>
            <a:r>
              <a:rPr lang="en-US" sz="1800" baseline="30000" dirty="0"/>
              <a:t>1</a:t>
            </a:r>
            <a:r>
              <a:rPr lang="en-US" sz="1800" dirty="0"/>
              <a:t>) +  (0*2</a:t>
            </a:r>
            <a:r>
              <a:rPr lang="en-US" sz="1800" baseline="30000" dirty="0"/>
              <a:t>0</a:t>
            </a:r>
            <a:r>
              <a:rPr lang="en-US" sz="1800" dirty="0" smtClean="0"/>
              <a:t>)</a:t>
            </a:r>
            <a:endParaRPr lang="en-GB" sz="3200" dirty="0" smtClean="0"/>
          </a:p>
          <a:p>
            <a:pPr marL="0" indent="0" algn="ctr">
              <a:buNone/>
            </a:pPr>
            <a:r>
              <a:rPr lang="en-GB" sz="3200" dirty="0" smtClean="0"/>
              <a:t>01010110</a:t>
            </a:r>
            <a:r>
              <a:rPr lang="en-GB" sz="3200" baseline="-25000" dirty="0" smtClean="0"/>
              <a:t>2</a:t>
            </a:r>
            <a:r>
              <a:rPr lang="en-GB" sz="3200" dirty="0" smtClean="0"/>
              <a:t> = 86</a:t>
            </a:r>
            <a:r>
              <a:rPr lang="en-GB" sz="3200" baseline="-25000" dirty="0" smtClean="0"/>
              <a:t>10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430588" y="3389313"/>
          <a:ext cx="325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r:id="rId4" imgW="3251880" imgH="813240" progId="">
                  <p:embed/>
                </p:oleObj>
              </mc:Choice>
              <mc:Fallback>
                <p:oleObj r:id="rId4" imgW="3251880" imgH="8132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389313"/>
                        <a:ext cx="3251200" cy="812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982912" y="4237037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430712" y="4237037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68912" y="4160837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954712" y="4084637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248164"/>
              </p:ext>
            </p:extLst>
          </p:nvPr>
        </p:nvGraphicFramePr>
        <p:xfrm>
          <a:off x="1680102" y="3017837"/>
          <a:ext cx="6720420" cy="1294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210256"/>
                <a:gridCol w="687776"/>
                <a:gridCol w="208280"/>
                <a:gridCol w="687776"/>
                <a:gridCol w="208280"/>
                <a:gridCol w="664632"/>
                <a:gridCol w="231424"/>
                <a:gridCol w="682976"/>
                <a:gridCol w="213080"/>
                <a:gridCol w="687776"/>
                <a:gridCol w="208280"/>
                <a:gridCol w="643464"/>
                <a:gridCol w="228600"/>
                <a:gridCol w="472020"/>
              </a:tblGrid>
              <a:tr h="32127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7924"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(128)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(64)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(32)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(8)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(4)</a:t>
                      </a:r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(1)</a:t>
                      </a:r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Numbers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Converting decimal to any base can be done by dividing by the base and setting aside the remainder.</a:t>
            </a:r>
          </a:p>
          <a:p>
            <a:r>
              <a:rPr lang="en-GB" dirty="0" smtClean="0"/>
              <a:t>So to convert base 10 to base 2:</a:t>
            </a:r>
          </a:p>
          <a:p>
            <a:endParaRPr lang="en-GB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430588" y="3389313"/>
          <a:ext cx="325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r:id="rId4" imgW="3251880" imgH="813240" progId="">
                  <p:embed/>
                </p:oleObj>
              </mc:Choice>
              <mc:Fallback>
                <p:oleObj r:id="rId4" imgW="3251880" imgH="813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389313"/>
                        <a:ext cx="3251200" cy="812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76835"/>
              </p:ext>
            </p:extLst>
          </p:nvPr>
        </p:nvGraphicFramePr>
        <p:xfrm>
          <a:off x="1077912" y="3505517"/>
          <a:ext cx="44958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5240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GB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en-GB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AutoNum type="arabicPlain" startAt="2"/>
                      </a:pP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43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AutoNum type="arabicPlain" startAt="2"/>
                      </a:pPr>
                      <a:r>
                        <a:rPr lang="en-GB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AutoNum type="arabicPlain" startAt="2"/>
                      </a:pP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AutoNum type="arabicPlain" startAt="2"/>
                      </a:pPr>
                      <a:r>
                        <a:rPr lang="en-GB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AutoNum type="arabicPlain" startAt="2"/>
                      </a:pPr>
                      <a:r>
                        <a:rPr lang="en-GB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1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Wingdings" pitchFamily="2" charset="2"/>
                        </a:rPr>
                        <a:t> carry it over</a:t>
                      </a:r>
                      <a:endParaRPr lang="en-US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02312" y="3627437"/>
            <a:ext cx="3886200" cy="239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Then, gather up the remainders from the bottom up: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  <a:p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86</a:t>
            </a:r>
            <a:r>
              <a:rPr lang="en-GB" sz="36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  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1010110</a:t>
            </a:r>
            <a:r>
              <a:rPr lang="en-GB" sz="36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5781" y="3906839"/>
            <a:ext cx="595035" cy="569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∟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4241" y="4327472"/>
            <a:ext cx="595036" cy="569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∟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4235" y="4708472"/>
            <a:ext cx="595036" cy="569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∟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4229" y="5114873"/>
            <a:ext cx="595036" cy="569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∟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4223" y="5495873"/>
            <a:ext cx="595036" cy="569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∟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4217" y="5902274"/>
            <a:ext cx="595036" cy="569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∟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63891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Hexadecimal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16 is also convenient for representing byte values.</a:t>
            </a:r>
            <a:br>
              <a:rPr lang="en-US" dirty="0" smtClean="0"/>
            </a:br>
            <a:r>
              <a:rPr lang="en-US" dirty="0" smtClean="0"/>
              <a:t>Each group of 4 bits corresponds to a single hex digit.</a:t>
            </a:r>
          </a:p>
          <a:p>
            <a:pPr lvl="1"/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33843"/>
              </p:ext>
            </p:extLst>
          </p:nvPr>
        </p:nvGraphicFramePr>
        <p:xfrm>
          <a:off x="1116012" y="2865438"/>
          <a:ext cx="7848600" cy="3627007"/>
        </p:xfrm>
        <a:graphic>
          <a:graphicData uri="http://schemas.openxmlformats.org/drawingml/2006/table">
            <a:tbl>
              <a:tblPr/>
              <a:tblGrid>
                <a:gridCol w="1348531"/>
                <a:gridCol w="1348531"/>
                <a:gridCol w="1346619"/>
                <a:gridCol w="1466956"/>
                <a:gridCol w="1466956"/>
                <a:gridCol w="871007"/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Decimal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Binary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Hex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Decimal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Binary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Hex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0001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1001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0010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1010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0011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1011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0100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1100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0101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1101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0110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1110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0111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1111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F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Example:  RGB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Red, Green, Blue values used in additive color are commonly represented by hex values, one byte of information per color (e.g. in CSS):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chemeClr val="accent5"/>
                </a:solidFill>
              </a:rPr>
              <a:t>00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00</a:t>
            </a:r>
            <a:r>
              <a:rPr lang="en-US" dirty="0" smtClean="0"/>
              <a:t> (black) to 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chemeClr val="accent5"/>
                </a:solidFill>
              </a:rPr>
              <a:t>FF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FF</a:t>
            </a:r>
            <a:r>
              <a:rPr lang="en-US" dirty="0" smtClean="0"/>
              <a:t> (white)</a:t>
            </a:r>
          </a:p>
          <a:p>
            <a:pPr marL="0" indent="0" algn="ctr">
              <a:buNone/>
            </a:pPr>
            <a:r>
              <a:rPr lang="en-US" dirty="0" smtClean="0"/>
              <a:t>16</a:t>
            </a:r>
            <a:r>
              <a:rPr lang="en-US" baseline="30000" dirty="0" smtClean="0"/>
              <a:t>6</a:t>
            </a:r>
            <a:r>
              <a:rPr lang="en-US" dirty="0" smtClean="0"/>
              <a:t> = 16 million colors </a:t>
            </a:r>
            <a:r>
              <a:rPr lang="en-US" sz="1400" dirty="0" smtClean="0"/>
              <a:t>(16.8 million, really)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000" dirty="0" smtClean="0"/>
              <a:t>For example, solid red is:</a:t>
            </a:r>
            <a:br>
              <a:rPr lang="en-US" sz="2000" dirty="0" smtClean="0"/>
            </a:br>
            <a:r>
              <a:rPr lang="en-US" sz="2000" dirty="0" smtClean="0"/>
              <a:t>Red  Green  Blue</a:t>
            </a:r>
            <a:br>
              <a:rPr lang="en-US" sz="2000" dirty="0" smtClean="0"/>
            </a:br>
            <a:r>
              <a:rPr lang="en-US" sz="3200" dirty="0" smtClean="0"/>
              <a:t>FF   00   00</a:t>
            </a:r>
          </a:p>
          <a:p>
            <a:pPr marL="0" indent="0" algn="ctr">
              <a:buNone/>
            </a:pPr>
            <a:r>
              <a:rPr lang="en-US" sz="2000" dirty="0" smtClean="0"/>
              <a:t>Q: How many values of Red are possible?</a:t>
            </a:r>
          </a:p>
        </p:txBody>
      </p:sp>
    </p:spTree>
    <p:extLst>
      <p:ext uri="{BB962C8B-B14F-4D97-AF65-F5344CB8AC3E}">
        <p14:creationId xmlns:p14="http://schemas.microsoft.com/office/powerpoint/2010/main" val="75843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Decimal-Binary Fill-In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116545"/>
              </p:ext>
            </p:extLst>
          </p:nvPr>
        </p:nvGraphicFramePr>
        <p:xfrm>
          <a:off x="1801812" y="2070777"/>
          <a:ext cx="6477000" cy="3156860"/>
        </p:xfrm>
        <a:graphic>
          <a:graphicData uri="http://schemas.openxmlformats.org/drawingml/2006/table">
            <a:tbl>
              <a:tblPr/>
              <a:tblGrid>
                <a:gridCol w="3238500"/>
                <a:gridCol w="3238500"/>
              </a:tblGrid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Base 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Binary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247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ＭＳ Ｐゴシック" pitchFamily="-109" charset="-128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ews Gothic MT" pitchFamily="-109" charset="0"/>
                        <a:ea typeface="ＭＳ Ｐゴシック" pitchFamily="-10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-109" charset="-128"/>
                          <a:cs typeface="Courier New" pitchFamily="49" charset="0"/>
                        </a:rPr>
                        <a:t>10001001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ews Gothic MT" pitchFamily="-109" charset="0"/>
                        <a:ea typeface="ＭＳ Ｐゴシック" pitchFamily="-10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-109" charset="-128"/>
                          <a:cs typeface="Courier New" pitchFamily="49" charset="0"/>
                        </a:rPr>
                        <a:t>00010000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255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ＭＳ Ｐゴシック" pitchFamily="-109" charset="-128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Decimal-Binary Fill-In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369947"/>
              </p:ext>
            </p:extLst>
          </p:nvPr>
        </p:nvGraphicFramePr>
        <p:xfrm>
          <a:off x="1801812" y="2070777"/>
          <a:ext cx="6477000" cy="3156860"/>
        </p:xfrm>
        <a:graphic>
          <a:graphicData uri="http://schemas.openxmlformats.org/drawingml/2006/table">
            <a:tbl>
              <a:tblPr/>
              <a:tblGrid>
                <a:gridCol w="3238500"/>
                <a:gridCol w="3238500"/>
              </a:tblGrid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Base 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Binary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247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-109" charset="-128"/>
                          <a:cs typeface="Courier New" pitchFamily="49" charset="0"/>
                        </a:rPr>
                        <a:t>11110111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137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-109" charset="-128"/>
                          <a:cs typeface="Courier New" pitchFamily="49" charset="0"/>
                        </a:rPr>
                        <a:t>10001001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-109" charset="-128"/>
                          <a:cs typeface="Courier New" pitchFamily="49" charset="0"/>
                        </a:rPr>
                        <a:t>00010000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631372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255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-109" charset="-128"/>
                          <a:cs typeface="Courier New" pitchFamily="49" charset="0"/>
                        </a:rPr>
                        <a:t>11111111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5600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BIT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Modern computers are binary: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Everything is represented as being on one of two possible states: </a:t>
            </a:r>
          </a:p>
          <a:p>
            <a:pPr lvl="2"/>
            <a:r>
              <a:rPr lang="en-GB" dirty="0" smtClean="0"/>
              <a:t>the state of being a 1</a:t>
            </a:r>
          </a:p>
          <a:p>
            <a:pPr lvl="2"/>
            <a:r>
              <a:rPr lang="en-GB" dirty="0" smtClean="0"/>
              <a:t>the state of being a 0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A bit is the name for this smallest unit of storage in a computer.</a:t>
            </a:r>
          </a:p>
          <a:p>
            <a:pPr lvl="2"/>
            <a:r>
              <a:rPr lang="en-GB" dirty="0" smtClean="0"/>
              <a:t>Bit is sort-of derived from "Binary </a:t>
            </a:r>
            <a:r>
              <a:rPr lang="en-GB" dirty="0" err="1" smtClean="0"/>
              <a:t>digIT</a:t>
            </a:r>
            <a:r>
              <a:rPr lang="en-GB" dirty="0" smtClean="0"/>
              <a:t>".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Digital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Marketing and advertising folks have decided to characterize anything that is based on bits as being "digital".</a:t>
            </a:r>
          </a:p>
          <a:p>
            <a:pPr lvl="1"/>
            <a:r>
              <a:rPr lang="en-GB" dirty="0" smtClean="0"/>
              <a:t>Digital Cable TV</a:t>
            </a:r>
          </a:p>
          <a:p>
            <a:pPr lvl="1"/>
            <a:r>
              <a:rPr lang="en-GB" dirty="0" smtClean="0"/>
              <a:t>Digital Telephone</a:t>
            </a:r>
          </a:p>
          <a:p>
            <a:pPr lvl="1"/>
            <a:r>
              <a:rPr lang="en-GB" dirty="0" smtClean="0"/>
              <a:t>Digital Camera</a:t>
            </a:r>
          </a:p>
          <a:p>
            <a:pPr lvl="1"/>
            <a:r>
              <a:rPr lang="en-GB" dirty="0" smtClean="0"/>
              <a:t>Digital Audio</a:t>
            </a:r>
          </a:p>
          <a:p>
            <a:r>
              <a:rPr lang="en-GB" dirty="0" smtClean="0"/>
              <a:t>A better name might be “discrete” - digital information is broken up into discrete pieces; it is not continuous.  </a:t>
            </a:r>
            <a:r>
              <a:rPr lang="en-GB" sz="1600" dirty="0" smtClean="0"/>
              <a:t>(Your fingers (digits) are used for discrete counting)</a:t>
            </a:r>
            <a:endParaRPr lang="en-GB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Byte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ordered sequence of 8 bits (an octet)</a:t>
            </a:r>
          </a:p>
          <a:p>
            <a:r>
              <a:rPr lang="en-GB" dirty="0" smtClean="0"/>
              <a:t> Modern computers are based on memory systems organized as bytes of memory</a:t>
            </a:r>
          </a:p>
          <a:p>
            <a:r>
              <a:rPr lang="en-GB" dirty="0" smtClean="0"/>
              <a:t>Memory sizes are typically given in numbers of bytes:</a:t>
            </a:r>
            <a:br>
              <a:rPr lang="en-GB" dirty="0" smtClean="0"/>
            </a:br>
            <a:endParaRPr lang="en-GB" dirty="0" smtClean="0"/>
          </a:p>
          <a:p>
            <a:pPr lvl="1"/>
            <a:endParaRPr lang="en-GB" sz="1800" dirty="0" smtClean="0"/>
          </a:p>
          <a:p>
            <a:pPr lvl="1"/>
            <a:endParaRPr lang="en-GB" sz="1800" dirty="0"/>
          </a:p>
          <a:p>
            <a:pPr lvl="1"/>
            <a:endParaRPr lang="en-GB" sz="1800" dirty="0" smtClean="0"/>
          </a:p>
          <a:p>
            <a:pPr lvl="1"/>
            <a:endParaRPr lang="en-GB" sz="1800" dirty="0"/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pPr lvl="1"/>
            <a:r>
              <a:rPr lang="en-GB" sz="1800" dirty="0" smtClean="0"/>
              <a:t>e.g. 16G vs. 32G iPhone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89254"/>
              </p:ext>
            </p:extLst>
          </p:nvPr>
        </p:nvGraphicFramePr>
        <p:xfrm>
          <a:off x="1306512" y="4160837"/>
          <a:ext cx="74676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752"/>
                <a:gridCol w="1769448"/>
                <a:gridCol w="15240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kilobyte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bytes 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1024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≒ a thousand bytes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megabyte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kilobytes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≒ a million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gigabyte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megabytes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30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bytes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≒ a billion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terabyte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gigabytes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40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bytes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≒ a trillion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petabyte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terabytes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50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bytes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≒ a million billion</a:t>
                      </a:r>
                      <a:r>
                        <a:rPr lang="en-GB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exabyte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10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petabytes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2</a:t>
                      </a:r>
                      <a:r>
                        <a:rPr lang="en-GB" sz="16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60</a:t>
                      </a:r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zuka Gothic Pro M" pitchFamily="34" charset="-128"/>
                          <a:ea typeface="Kozuka Gothic Pro M" pitchFamily="34" charset="-128"/>
                        </a:rPr>
                        <a:t>≒ a million trillion bytes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zuka Gothic Pro M" pitchFamily="34" charset="-128"/>
                        <a:ea typeface="Kozuka Gothic Pro M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 8-Bit Byte?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hardware systems used 4, 5, 6, 7, 9 and even 16 bit bytes.  (Some today use a 40 bit byte.)</a:t>
            </a:r>
          </a:p>
          <a:p>
            <a:r>
              <a:rPr lang="en-US" dirty="0" smtClean="0"/>
              <a:t>Why did we settle on an octet?</a:t>
            </a:r>
          </a:p>
          <a:p>
            <a:pPr lvl="1"/>
            <a:r>
              <a:rPr lang="en-US" dirty="0" smtClean="0"/>
              <a:t>Powers of 2 are convenient when working in a binary system:    2, 4, 8, 16</a:t>
            </a:r>
          </a:p>
          <a:p>
            <a:pPr lvl="1"/>
            <a:r>
              <a:rPr lang="en-US" dirty="0" smtClean="0"/>
              <a:t>We need a large enough byte to handle character sets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4  </a:t>
            </a:r>
            <a:r>
              <a:rPr lang="en-US" dirty="0" smtClean="0"/>
              <a:t>= 16 values... not big enough </a:t>
            </a:r>
            <a:endParaRPr lang="en-US" baseline="30000" dirty="0" smtClean="0"/>
          </a:p>
          <a:p>
            <a:pPr lvl="2"/>
            <a:r>
              <a:rPr lang="en-US" dirty="0" smtClean="0"/>
              <a:t>2</a:t>
            </a:r>
            <a:r>
              <a:rPr lang="en-US" baseline="30000" dirty="0"/>
              <a:t>8</a:t>
            </a:r>
            <a:r>
              <a:rPr lang="en-US" baseline="30000" dirty="0" smtClean="0"/>
              <a:t>  </a:t>
            </a:r>
            <a:r>
              <a:rPr lang="en-US" dirty="0" smtClean="0"/>
              <a:t>= 256 values... big </a:t>
            </a:r>
            <a:r>
              <a:rPr lang="en-US" dirty="0"/>
              <a:t>enough </a:t>
            </a:r>
          </a:p>
          <a:p>
            <a:pPr lvl="2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7471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64 bit machine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that processes information in 64 bit chunks.</a:t>
            </a:r>
          </a:p>
          <a:p>
            <a:r>
              <a:rPr lang="en-US" dirty="0" smtClean="0"/>
              <a:t>The processor simply transports the information  64 bits at a time</a:t>
            </a:r>
          </a:p>
          <a:p>
            <a:r>
              <a:rPr lang="en-US" dirty="0" smtClean="0"/>
              <a:t>The data-path, or bus, that runs to and from the processor is 64 bits wide.</a:t>
            </a:r>
          </a:p>
          <a:p>
            <a:r>
              <a:rPr lang="en-US" dirty="0" smtClean="0"/>
              <a:t>8 bits still = 1 byte</a:t>
            </a:r>
            <a:br>
              <a:rPr lang="en-US" dirty="0" smtClean="0"/>
            </a:br>
            <a:r>
              <a:rPr lang="en-US" dirty="0" smtClean="0"/>
              <a:t>a 64 bit machine </a:t>
            </a:r>
            <a:r>
              <a:rPr lang="en-US" dirty="0" smtClean="0"/>
              <a:t>transports </a:t>
            </a:r>
            <a:r>
              <a:rPr lang="en-US" dirty="0" smtClean="0"/>
              <a:t>8 bytes at a 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How many possible </a:t>
            </a:r>
            <a:br>
              <a:rPr lang="en-GB" sz="4000" dirty="0" smtClean="0"/>
            </a:br>
            <a:r>
              <a:rPr lang="en-GB" sz="4000" dirty="0" smtClean="0"/>
              <a:t>values can one byte hold?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byte is a sequence of 8 bits, and each bit can hold only two values (0 or 1).</a:t>
            </a:r>
          </a:p>
          <a:p>
            <a:r>
              <a:rPr lang="en-GB" dirty="0" smtClean="0"/>
              <a:t>How many sequences (permutations) of ones and zeros are possible?</a:t>
            </a:r>
          </a:p>
          <a:p>
            <a:endParaRPr lang="en-GB" dirty="0" smtClean="0"/>
          </a:p>
          <a:p>
            <a:r>
              <a:rPr lang="en-GB" dirty="0" smtClean="0"/>
              <a:t>Here are a few:</a:t>
            </a:r>
            <a:br>
              <a:rPr lang="en-GB" dirty="0" smtClean="0"/>
            </a:br>
            <a:r>
              <a:rPr lang="en-GB" dirty="0" smtClean="0"/>
              <a:t>00000000         00010000         10000000         10101010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# of byte values: derivation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2 x 2 x 2 x 2 x 2 x 2 x 2 x 2</a:t>
            </a:r>
          </a:p>
          <a:p>
            <a:r>
              <a:rPr lang="en-GB" dirty="0" smtClean="0"/>
              <a:t># of permutations = 2</a:t>
            </a:r>
            <a:r>
              <a:rPr lang="en-GB" baseline="30000" dirty="0" smtClean="0"/>
              <a:t>8</a:t>
            </a:r>
            <a:r>
              <a:rPr lang="en-GB" dirty="0" smtClean="0"/>
              <a:t> = 256</a:t>
            </a:r>
          </a:p>
          <a:p>
            <a:r>
              <a:rPr lang="en-GB" dirty="0" smtClean="0"/>
              <a:t>There are 256 possible byte values.</a:t>
            </a:r>
          </a:p>
          <a:p>
            <a:r>
              <a:rPr lang="en-GB" smtClean="0"/>
              <a:t>Q</a:t>
            </a:r>
            <a:r>
              <a:rPr lang="en-GB" dirty="0" smtClean="0"/>
              <a:t>: what is the largest actual </a:t>
            </a:r>
            <a:r>
              <a:rPr lang="en-GB" i="1" dirty="0" smtClean="0"/>
              <a:t>value</a:t>
            </a:r>
            <a:r>
              <a:rPr lang="en-GB" dirty="0" smtClean="0"/>
              <a:t> held in a byte?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18075"/>
              </p:ext>
            </p:extLst>
          </p:nvPr>
        </p:nvGraphicFramePr>
        <p:xfrm>
          <a:off x="1454944" y="1798638"/>
          <a:ext cx="7170737" cy="792162"/>
        </p:xfrm>
        <a:graphic>
          <a:graphicData uri="http://schemas.openxmlformats.org/drawingml/2006/table">
            <a:tbl>
              <a:tblPr/>
              <a:tblGrid>
                <a:gridCol w="896937"/>
                <a:gridCol w="895350"/>
                <a:gridCol w="896938"/>
                <a:gridCol w="895350"/>
                <a:gridCol w="896937"/>
                <a:gridCol w="895350"/>
                <a:gridCol w="896938"/>
                <a:gridCol w="896937"/>
              </a:tblGrid>
              <a:tr h="792162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pitchFamily="-109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familiar with base ten and its “places”</a:t>
            </a:r>
          </a:p>
          <a:p>
            <a:r>
              <a:rPr lang="en-US" dirty="0" smtClean="0"/>
              <a:t>In base ten, the value 10,423.9  can be imagined 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800" dirty="0" smtClean="0"/>
              <a:t>This is a way to visualize the numbers in their places (it is not division).  The value could be more accurately expressed as</a:t>
            </a:r>
          </a:p>
          <a:p>
            <a:pPr marL="0" indent="0" algn="ctr">
              <a:buNone/>
            </a:pPr>
            <a:r>
              <a:rPr lang="en-US" sz="1800" dirty="0" smtClean="0"/>
              <a:t>(1*10</a:t>
            </a:r>
            <a:r>
              <a:rPr lang="en-US" sz="1800" baseline="30000" dirty="0" smtClean="0"/>
              <a:t>4</a:t>
            </a:r>
            <a:r>
              <a:rPr lang="en-US" sz="1800" dirty="0" smtClean="0"/>
              <a:t>) + (</a:t>
            </a:r>
            <a:r>
              <a:rPr lang="en-US" sz="1800" dirty="0"/>
              <a:t>0</a:t>
            </a:r>
            <a:r>
              <a:rPr lang="en-US" sz="1800" dirty="0" smtClean="0"/>
              <a:t>*10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) + (4*10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 + (2*10</a:t>
            </a:r>
            <a:r>
              <a:rPr lang="en-US" sz="1800" baseline="30000" dirty="0" smtClean="0"/>
              <a:t>1</a:t>
            </a:r>
            <a:r>
              <a:rPr lang="en-US" sz="1800" dirty="0" smtClean="0"/>
              <a:t>) +</a:t>
            </a:r>
            <a:r>
              <a:rPr lang="en-US" sz="1800" dirty="0"/>
              <a:t> </a:t>
            </a:r>
            <a:r>
              <a:rPr lang="en-US" sz="1800" dirty="0" smtClean="0"/>
              <a:t>(3*10</a:t>
            </a:r>
            <a:r>
              <a:rPr lang="en-US" sz="1800" baseline="30000" dirty="0"/>
              <a:t>0</a:t>
            </a:r>
            <a:r>
              <a:rPr lang="en-US" sz="1800" dirty="0" smtClean="0"/>
              <a:t>) </a:t>
            </a:r>
            <a:r>
              <a:rPr lang="en-US" sz="1800" dirty="0"/>
              <a:t>+  </a:t>
            </a:r>
            <a:r>
              <a:rPr lang="en-US" sz="1800" dirty="0" smtClean="0"/>
              <a:t>(9*10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)  </a:t>
            </a:r>
            <a:endParaRPr lang="en-US" sz="3600" dirty="0"/>
          </a:p>
          <a:p>
            <a:pPr marL="0" indent="0" algn="ctr">
              <a:buNone/>
            </a:pPr>
            <a:r>
              <a:rPr lang="en-US" sz="1800" dirty="0" smtClean="0"/>
              <a:t> </a:t>
            </a:r>
            <a:endParaRPr lang="en-US" sz="3600" dirty="0"/>
          </a:p>
          <a:p>
            <a:pPr marL="0" indent="0" algn="ctr">
              <a:buNone/>
            </a:pPr>
            <a:r>
              <a:rPr lang="en-US" sz="1800" dirty="0" smtClean="0"/>
              <a:t> 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65851"/>
              </p:ext>
            </p:extLst>
          </p:nvPr>
        </p:nvGraphicFramePr>
        <p:xfrm>
          <a:off x="2114232" y="3246437"/>
          <a:ext cx="5852160" cy="13301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"/>
                <a:gridCol w="274320"/>
                <a:gridCol w="731520"/>
                <a:gridCol w="274320"/>
                <a:gridCol w="731520"/>
                <a:gridCol w="274320"/>
                <a:gridCol w="731520"/>
                <a:gridCol w="274320"/>
                <a:gridCol w="731520"/>
                <a:gridCol w="274320"/>
                <a:gridCol w="731520"/>
              </a:tblGrid>
              <a:tr h="32127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7924"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(10,000)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(1,000)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(100)</a:t>
                      </a:r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(1)</a:t>
                      </a:r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-1</a:t>
                      </a:r>
                    </a:p>
                    <a:p>
                      <a:pPr algn="ctr"/>
                      <a:endParaRPr lang="en-US" b="1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(1/10)</a:t>
                      </a:r>
                      <a:endParaRPr lang="en-US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1339</TotalTime>
  <Words>863</Words>
  <Application>Microsoft Macintosh PowerPoint</Application>
  <PresentationFormat>Custom</PresentationFormat>
  <Paragraphs>277</Paragraphs>
  <Slides>15</Slides>
  <Notes>12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IntroIT-Theme</vt:lpstr>
      <vt:lpstr>Bits and Bytes</vt:lpstr>
      <vt:lpstr>BIT</vt:lpstr>
      <vt:lpstr>Digital</vt:lpstr>
      <vt:lpstr>Byte</vt:lpstr>
      <vt:lpstr>Why an 8-Bit Byte?</vt:lpstr>
      <vt:lpstr>64 bit machine</vt:lpstr>
      <vt:lpstr>How many possible  values can one byte hold?</vt:lpstr>
      <vt:lpstr># of byte values: derivation</vt:lpstr>
      <vt:lpstr>Understanding Bases</vt:lpstr>
      <vt:lpstr>Binary Numbers</vt:lpstr>
      <vt:lpstr>Binary Numbers</vt:lpstr>
      <vt:lpstr>Hexadecimal</vt:lpstr>
      <vt:lpstr>Hex Example:  RGB Values</vt:lpstr>
      <vt:lpstr>Decimal-Binary Fill-In</vt:lpstr>
      <vt:lpstr>Decimal-Binary Fill-In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 Hollinger;Arlen Johnson</dc:creator>
  <cp:lastModifiedBy>Richard Plotka</cp:lastModifiedBy>
  <cp:revision>62</cp:revision>
  <cp:lastPrinted>2009-08-21T01:49:58Z</cp:lastPrinted>
  <dcterms:created xsi:type="dcterms:W3CDTF">2009-08-23T21:56:42Z</dcterms:created>
  <dcterms:modified xsi:type="dcterms:W3CDTF">2013-06-20T20:47:17Z</dcterms:modified>
</cp:coreProperties>
</file>