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306" r:id="rId2"/>
    <p:sldId id="307" r:id="rId3"/>
    <p:sldId id="320" r:id="rId4"/>
    <p:sldId id="318" r:id="rId5"/>
    <p:sldId id="308" r:id="rId6"/>
    <p:sldId id="317" r:id="rId7"/>
    <p:sldId id="310" r:id="rId8"/>
    <p:sldId id="311" r:id="rId9"/>
    <p:sldId id="312" r:id="rId10"/>
    <p:sldId id="313" r:id="rId11"/>
    <p:sldId id="314" r:id="rId12"/>
    <p:sldId id="31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9" d="100"/>
          <a:sy n="169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732" y="102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49FF8-638B-454C-AD5E-1802EAD5D308}" type="datetimeFigureOut">
              <a:rPr lang="en-US" smtClean="0"/>
              <a:t>9/11/13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928C-5F05-44F6-8454-71474E973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11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9/11/13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3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D4CBECD9-8867-4749-882E-F18FBF0F2D46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6</a:t>
            </a:fld>
            <a:endParaRPr lang="en-GB" dirty="0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945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6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Intro to ITWS - Fall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B1E3-8DB0-4270-B6E8-5F6F231475D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byfunc.asp" TargetMode="External"/><Relationship Id="rId4" Type="http://schemas.openxmlformats.org/officeDocument/2006/relationships/hyperlink" Target="http://www.w3schools.com/css/css_reference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tml/html_xhtml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edit.org/" TargetMode="External"/><Relationship Id="rId3" Type="http://schemas.openxmlformats.org/officeDocument/2006/relationships/hyperlink" Target="http://www.sublimetex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w3.org/WhatI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w3.org/TR/2013/CR-html5-20130806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 Markup Language</a:t>
            </a:r>
            <a:br>
              <a:rPr lang="en-US" dirty="0" smtClean="0"/>
            </a:br>
            <a:r>
              <a:rPr lang="en-US" dirty="0" smtClean="0"/>
              <a:t>The Absolute Basics...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 - Fall 2013</a:t>
            </a:r>
          </a:p>
        </p:txBody>
      </p:sp>
    </p:spTree>
    <p:extLst>
      <p:ext uri="{BB962C8B-B14F-4D97-AF65-F5344CB8AC3E}">
        <p14:creationId xmlns:p14="http://schemas.microsoft.com/office/powerpoint/2010/main" val="338145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Display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Tags have three basic display states:</a:t>
            </a:r>
          </a:p>
          <a:p>
            <a:pPr marL="711552" lvl="1" indent="-361639">
              <a:buFont typeface="+mj-lt"/>
              <a:buAutoNum type="arabicPeriod"/>
            </a:pPr>
            <a:r>
              <a:rPr lang="en-US" dirty="0" smtClean="0"/>
              <a:t>block</a:t>
            </a:r>
            <a:endParaRPr lang="en-US" dirty="0"/>
          </a:p>
          <a:p>
            <a:pPr marL="993787" lvl="2" indent="-361639"/>
            <a:r>
              <a:rPr lang="en-US" dirty="0" smtClean="0"/>
              <a:t>block elements can be thought of as </a:t>
            </a:r>
            <a:br>
              <a:rPr lang="en-US" dirty="0" smtClean="0"/>
            </a:br>
            <a:r>
              <a:rPr lang="en-US" dirty="0" smtClean="0"/>
              <a:t>a box with breaks before and after, </a:t>
            </a:r>
            <a:br>
              <a:rPr lang="en-US" dirty="0" smtClean="0"/>
            </a:br>
            <a:r>
              <a:rPr lang="en-US" dirty="0" smtClean="0"/>
              <a:t>e.g. paragraphs </a:t>
            </a:r>
            <a:r>
              <a:rPr lang="en-US" dirty="0"/>
              <a:t> </a:t>
            </a:r>
            <a:r>
              <a:rPr lang="en-US" dirty="0" smtClean="0"/>
              <a:t>&amp; headings</a:t>
            </a:r>
          </a:p>
          <a:p>
            <a:pPr marL="711552" lvl="1" indent="-361639">
              <a:buFont typeface="+mj-lt"/>
              <a:buAutoNum type="arabicPeriod"/>
            </a:pPr>
            <a:r>
              <a:rPr lang="en-US" dirty="0" smtClean="0"/>
              <a:t>inline</a:t>
            </a:r>
          </a:p>
          <a:p>
            <a:pPr marL="993787" lvl="2" indent="-361639"/>
            <a:r>
              <a:rPr lang="en-US" dirty="0" smtClean="0"/>
              <a:t>inline elements flow with the content</a:t>
            </a:r>
            <a:br>
              <a:rPr lang="en-US" dirty="0" smtClean="0"/>
            </a:br>
            <a:r>
              <a:rPr lang="en-US" dirty="0" smtClean="0"/>
              <a:t>around them and do not break before </a:t>
            </a:r>
            <a:br>
              <a:rPr lang="en-US" dirty="0" smtClean="0"/>
            </a:br>
            <a:r>
              <a:rPr lang="en-US" dirty="0" smtClean="0"/>
              <a:t>and after, e.g. </a:t>
            </a:r>
            <a:r>
              <a:rPr lang="en-US" i="1" dirty="0" smtClean="0"/>
              <a:t>emphasized text</a:t>
            </a:r>
          </a:p>
          <a:p>
            <a:pPr marL="711552" lvl="1" indent="-361639">
              <a:buFont typeface="+mj-lt"/>
              <a:buAutoNum type="arabicPeriod"/>
            </a:pPr>
            <a:r>
              <a:rPr lang="en-US" dirty="0" smtClean="0"/>
              <a:t>none</a:t>
            </a:r>
          </a:p>
          <a:p>
            <a:pPr marL="993787" lvl="2" indent="-361639"/>
            <a:r>
              <a:rPr lang="en-US" dirty="0" smtClean="0"/>
              <a:t>elements with display set to none will be hidden in the browser (though their content will still exist in the markup), e.g. scripts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66" y="2089547"/>
            <a:ext cx="2678906" cy="267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2710" y="4661297"/>
            <a:ext cx="1849860" cy="37269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CSS Box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67543" y="4768453"/>
            <a:ext cx="190707" cy="194765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2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Monday...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Look over the XHTML tutorial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http://www.w3schools.com/html/</a:t>
            </a:r>
            <a:r>
              <a:rPr lang="en-US" dirty="0" smtClean="0">
                <a:hlinkClick r:id="rId2"/>
              </a:rPr>
              <a:t>html_xhtml.asp</a:t>
            </a:r>
            <a:endParaRPr lang="en-US" dirty="0" smtClean="0"/>
          </a:p>
          <a:p>
            <a:pPr marL="349925" lvl="1" indent="0">
              <a:buNone/>
            </a:pPr>
            <a:r>
              <a:rPr lang="en-US" dirty="0" smtClean="0"/>
              <a:t>– This covers the basic rules of XHTML which we will be using during Monday's lab.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Visit W3Schools XHTML tag reference, listed by function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www.w3schools.com/tags/ref_byfunc.asp</a:t>
            </a:r>
            <a:endParaRPr lang="en-US" dirty="0" smtClean="0"/>
          </a:p>
          <a:p>
            <a:pPr lvl="2"/>
            <a:r>
              <a:rPr lang="en-US" dirty="0" smtClean="0"/>
              <a:t>look through the tag listing</a:t>
            </a:r>
          </a:p>
          <a:p>
            <a:pPr lvl="2"/>
            <a:r>
              <a:rPr lang="en-US" dirty="0" smtClean="0"/>
              <a:t>ignore elements marked “deprecated” – they are not to be used</a:t>
            </a:r>
          </a:p>
          <a:p>
            <a:pPr lvl="1"/>
            <a:r>
              <a:rPr lang="en-US" dirty="0" smtClean="0"/>
              <a:t>Look also at the W3Schools </a:t>
            </a:r>
            <a:r>
              <a:rPr lang="en-US" dirty="0"/>
              <a:t>CSS reference</a:t>
            </a:r>
            <a:br>
              <a:rPr lang="en-US" dirty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www.w3schools.com/css/css_reference.asp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jEdit</a:t>
            </a:r>
            <a:r>
              <a:rPr lang="en-US" dirty="0" smtClean="0"/>
              <a:t> configuration, (alternative=</a:t>
            </a:r>
            <a:r>
              <a:rPr lang="en-US" dirty="0" smtClean="0">
                <a:hlinkClick r:id="rId3"/>
              </a:rPr>
              <a:t>Sublime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Examine browser tools</a:t>
            </a:r>
          </a:p>
          <a:p>
            <a:pPr lvl="1"/>
            <a:r>
              <a:rPr lang="en-US" dirty="0" smtClean="0"/>
              <a:t>Chrome </a:t>
            </a:r>
          </a:p>
          <a:p>
            <a:pPr lvl="1"/>
            <a:r>
              <a:rPr lang="en-US" dirty="0" smtClean="0"/>
              <a:t>Web Developer's Toolbar</a:t>
            </a:r>
          </a:p>
          <a:p>
            <a:pPr marL="349925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1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mtClean="0"/>
              <a:t>yper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mtClean="0"/>
              <a:t>ext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mtClean="0"/>
              <a:t>arkup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mtClean="0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What is Hypertext?</a:t>
            </a:r>
            <a:endParaRPr lang="en-US" sz="1600" dirty="0" smtClean="0"/>
          </a:p>
          <a:p>
            <a:pPr lvl="1"/>
            <a:r>
              <a:rPr lang="en-US" sz="1600" dirty="0" smtClean="0"/>
              <a:t>Text containing links to more text. (see </a:t>
            </a:r>
            <a:r>
              <a:rPr lang="en-US" sz="1600" dirty="0" smtClean="0">
                <a:hlinkClick r:id="rId3"/>
              </a:rPr>
              <a:t>http://www.w3.org/WhatIs.html</a:t>
            </a:r>
            <a:r>
              <a:rPr lang="en-US" sz="1600" dirty="0" smtClean="0"/>
              <a:t>)</a:t>
            </a:r>
          </a:p>
          <a:p>
            <a:r>
              <a:rPr lang="en-US" sz="2200" dirty="0" smtClean="0"/>
              <a:t>What </a:t>
            </a:r>
            <a:r>
              <a:rPr lang="en-US" sz="2200" dirty="0" smtClean="0"/>
              <a:t>is a markup language?</a:t>
            </a:r>
          </a:p>
          <a:p>
            <a:pPr lvl="1"/>
            <a:r>
              <a:rPr lang="en-US" sz="1600" dirty="0" smtClean="0"/>
              <a:t>A way to embed formatting information within a text file by using tags</a:t>
            </a:r>
          </a:p>
          <a:p>
            <a:pPr lvl="1"/>
            <a:r>
              <a:rPr lang="en-US" sz="1600" dirty="0" smtClean="0"/>
              <a:t>A way to describe the data or information (metadata) contained in a text file</a:t>
            </a:r>
          </a:p>
          <a:p>
            <a:r>
              <a:rPr lang="en-US" sz="2200" dirty="0" smtClean="0"/>
              <a:t>What is a tag?</a:t>
            </a:r>
          </a:p>
          <a:p>
            <a:pPr lvl="1"/>
            <a:r>
              <a:rPr lang="en-US" sz="1600" dirty="0" smtClean="0"/>
              <a:t>Method of identifying metadata within a document</a:t>
            </a:r>
          </a:p>
          <a:p>
            <a:r>
              <a:rPr lang="en-US" sz="2200" dirty="0" smtClean="0"/>
              <a:t>What is metadata?</a:t>
            </a:r>
          </a:p>
          <a:p>
            <a:pPr lvl="1"/>
            <a:r>
              <a:rPr lang="en-US" sz="1600" dirty="0" smtClean="0"/>
              <a:t>Data that describes data (</a:t>
            </a:r>
            <a:r>
              <a:rPr lang="en-US" sz="1600" dirty="0" err="1" smtClean="0"/>
              <a:t>ie</a:t>
            </a:r>
            <a:r>
              <a:rPr lang="en-US" sz="1600" dirty="0" smtClean="0"/>
              <a:t> GPS info in a digital picture)</a:t>
            </a:r>
          </a:p>
          <a:p>
            <a:pPr lvl="1"/>
            <a:r>
              <a:rPr lang="en-US" sz="1600" dirty="0" smtClean="0"/>
              <a:t>Tags are used to describe the information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mtClean="0"/>
              <a:t>yper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mtClean="0"/>
              <a:t>ext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mtClean="0"/>
              <a:t>arkup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mtClean="0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So: What </a:t>
            </a:r>
            <a:r>
              <a:rPr lang="en-US" sz="2200" dirty="0" smtClean="0"/>
              <a:t>is </a:t>
            </a:r>
            <a:r>
              <a:rPr lang="en-US" sz="2200" dirty="0" err="1" smtClean="0"/>
              <a:t>HyperText</a:t>
            </a:r>
            <a:r>
              <a:rPr lang="en-US" sz="2200" dirty="0" smtClean="0"/>
              <a:t> Markup Language?</a:t>
            </a:r>
            <a:endParaRPr lang="en-US" sz="1600" dirty="0" smtClean="0"/>
          </a:p>
          <a:p>
            <a:pPr lvl="1"/>
            <a:r>
              <a:rPr lang="en-US" sz="2000" dirty="0" smtClean="0"/>
              <a:t>A simple way of marking up documents so that they can </a:t>
            </a:r>
            <a:r>
              <a:rPr lang="en-US" sz="2000" dirty="0"/>
              <a:t>shared </a:t>
            </a:r>
            <a:r>
              <a:rPr lang="en-US" sz="2000" dirty="0" smtClean="0"/>
              <a:t>(and understood) over </a:t>
            </a:r>
            <a:r>
              <a:rPr lang="en-US" sz="2000" dirty="0"/>
              <a:t>networks </a:t>
            </a:r>
            <a:r>
              <a:rPr lang="en-US" sz="1100" dirty="0"/>
              <a:t>(using HTTP - which uses TCP)</a:t>
            </a:r>
            <a:endParaRPr lang="en-US" sz="2000" dirty="0"/>
          </a:p>
          <a:p>
            <a:r>
              <a:rPr lang="en-US" sz="2200" dirty="0" smtClean="0"/>
              <a:t>Why use it?</a:t>
            </a:r>
            <a:endParaRPr lang="en-US" sz="2200" dirty="0" smtClean="0"/>
          </a:p>
          <a:p>
            <a:pPr lvl="1"/>
            <a:r>
              <a:rPr lang="en-US" sz="1600" dirty="0" smtClean="0"/>
              <a:t>Simple</a:t>
            </a:r>
          </a:p>
          <a:p>
            <a:pPr lvl="1"/>
            <a:r>
              <a:rPr lang="en-US" sz="1600" dirty="0" smtClean="0"/>
              <a:t>Lightweight (just plain text)</a:t>
            </a:r>
          </a:p>
          <a:p>
            <a:pPr lvl="1"/>
            <a:r>
              <a:rPr lang="en-US" sz="1600" dirty="0" smtClean="0"/>
              <a:t>An easy way to send information both for users to see, and computers to interpret at the same time.</a:t>
            </a:r>
            <a:endParaRPr lang="en-US" sz="1600" dirty="0" smtClean="0"/>
          </a:p>
          <a:p>
            <a:r>
              <a:rPr lang="en-US" sz="2200" dirty="0" smtClean="0"/>
              <a:t>Tags?</a:t>
            </a:r>
            <a:endParaRPr lang="en-US" sz="2200" dirty="0" smtClean="0"/>
          </a:p>
          <a:p>
            <a:pPr lvl="1"/>
            <a:r>
              <a:rPr lang="en-US" sz="1600" dirty="0" smtClean="0"/>
              <a:t>Tags </a:t>
            </a:r>
            <a:r>
              <a:rPr lang="en-US" sz="1600" dirty="0" smtClean="0"/>
              <a:t>for presentation – www – </a:t>
            </a:r>
            <a:r>
              <a:rPr lang="en-US" sz="1600" dirty="0" err="1" smtClean="0"/>
              <a:t>ooooo</a:t>
            </a:r>
            <a:endParaRPr lang="en-US" sz="1600" dirty="0" smtClean="0"/>
          </a:p>
          <a:p>
            <a:pPr lvl="1"/>
            <a:r>
              <a:rPr lang="en-US" sz="1600" dirty="0" smtClean="0"/>
              <a:t>Tags for interpretation – Semantic Web - </a:t>
            </a:r>
            <a:r>
              <a:rPr lang="en-US" sz="1600" dirty="0" err="1" smtClean="0"/>
              <a:t>aaaah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err="1"/>
              <a:t>yper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Why </a:t>
            </a:r>
            <a:r>
              <a:rPr lang="en-US" sz="2200" dirty="0"/>
              <a:t>learn it??  Why not just use some GUI??</a:t>
            </a:r>
          </a:p>
          <a:p>
            <a:pPr lvl="1"/>
            <a:r>
              <a:rPr lang="en-US" sz="2000" dirty="0"/>
              <a:t>HTML is a </a:t>
            </a:r>
            <a:r>
              <a:rPr lang="en-US" sz="2000" i="1" dirty="0"/>
              <a:t>semantic*</a:t>
            </a:r>
            <a:r>
              <a:rPr lang="en-US" sz="2000" dirty="0"/>
              <a:t> markup – understanding the underlying semantics will help you make good decisions about how </a:t>
            </a:r>
            <a:r>
              <a:rPr lang="en-US" sz="2000" i="1" dirty="0"/>
              <a:t>machines</a:t>
            </a:r>
            <a:r>
              <a:rPr lang="en-US" sz="2000" dirty="0"/>
              <a:t> will interpret your documents (e.g. search engines!)</a:t>
            </a:r>
          </a:p>
          <a:p>
            <a:pPr lvl="1"/>
            <a:r>
              <a:rPr lang="en-US" sz="2000" dirty="0"/>
              <a:t>If you do </a:t>
            </a:r>
            <a:r>
              <a:rPr lang="en-US" sz="2000" i="1" dirty="0"/>
              <a:t>any</a:t>
            </a:r>
            <a:r>
              <a:rPr lang="en-US" sz="2000" dirty="0"/>
              <a:t> web coding, you’ll want to know it</a:t>
            </a:r>
          </a:p>
          <a:p>
            <a:pPr lvl="1"/>
            <a:r>
              <a:rPr lang="en-US" sz="2000" dirty="0"/>
              <a:t>If you want to design or develop real-world web applications with a modern user interface, you’ll want to be fluent in it</a:t>
            </a:r>
          </a:p>
          <a:p>
            <a:r>
              <a:rPr lang="en-US" sz="2200" dirty="0" smtClean="0"/>
              <a:t>Use </a:t>
            </a:r>
            <a:r>
              <a:rPr lang="en-US" sz="2200" dirty="0"/>
              <a:t>markup tags to build document structure, e.g. &lt;p&gt;This is a paragraph.&lt;/p&gt;</a:t>
            </a:r>
          </a:p>
          <a:p>
            <a:pPr marL="0" indent="0">
              <a:buNone/>
            </a:pPr>
            <a:r>
              <a:rPr lang="en-US" sz="1700" dirty="0"/>
              <a:t>*</a:t>
            </a:r>
            <a:r>
              <a:rPr lang="en-US" sz="1700" i="1" dirty="0"/>
              <a:t>the tags can say something meaningful about the content they contain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6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Versions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Current “HTML” versions:</a:t>
            </a:r>
          </a:p>
          <a:p>
            <a:pPr lvl="1"/>
            <a:r>
              <a:rPr lang="en-US" sz="2000" dirty="0"/>
              <a:t>XHTML 1.0</a:t>
            </a:r>
          </a:p>
          <a:p>
            <a:pPr lvl="1"/>
            <a:r>
              <a:rPr lang="en-US" sz="2000" dirty="0"/>
              <a:t>HTML 4.01</a:t>
            </a:r>
          </a:p>
          <a:p>
            <a:r>
              <a:rPr lang="en-US" sz="2200" dirty="0"/>
              <a:t>We will focus on </a:t>
            </a:r>
            <a:r>
              <a:rPr lang="en-US" sz="2200" dirty="0" smtClean="0"/>
              <a:t>XHTML </a:t>
            </a:r>
            <a:r>
              <a:rPr lang="en-US" sz="2200" dirty="0"/>
              <a:t>&amp; HTML 5</a:t>
            </a:r>
          </a:p>
          <a:p>
            <a:r>
              <a:rPr lang="en-US" sz="2200" dirty="0"/>
              <a:t>Work on HTML 5 is ongoing</a:t>
            </a:r>
          </a:p>
          <a:p>
            <a:pPr lvl="1"/>
            <a:r>
              <a:rPr lang="en-US" sz="2000" dirty="0"/>
              <a:t>currently a </a:t>
            </a:r>
            <a:r>
              <a:rPr lang="en-US" sz="2000" dirty="0" smtClean="0">
                <a:hlinkClick r:id="rId3"/>
              </a:rPr>
              <a:t>Candidate Recommendation </a:t>
            </a:r>
            <a:r>
              <a:rPr lang="en-US" sz="2000" dirty="0" smtClean="0"/>
              <a:t>– Aug 2013</a:t>
            </a:r>
            <a:endParaRPr lang="en-US" sz="2000" dirty="0"/>
          </a:p>
          <a:p>
            <a:pPr lvl="1"/>
            <a:r>
              <a:rPr lang="en-US" sz="2000" dirty="0"/>
              <a:t>on track to be a full standard by </a:t>
            </a:r>
            <a:r>
              <a:rPr lang="en-US" sz="2000" dirty="0" smtClean="0"/>
              <a:t>2014 – we’ll see</a:t>
            </a:r>
            <a:endParaRPr lang="en-US" sz="2000" dirty="0"/>
          </a:p>
          <a:p>
            <a:pPr lvl="1"/>
            <a:r>
              <a:rPr lang="en-US" sz="2000" dirty="0"/>
              <a:t>browser support for its new features is hit or miss</a:t>
            </a:r>
          </a:p>
          <a:p>
            <a:pPr lvl="1"/>
            <a:r>
              <a:rPr lang="en-US" sz="2000" dirty="0"/>
              <a:t>..</a:t>
            </a:r>
            <a:r>
              <a:rPr lang="en-US" sz="2000" dirty="0" smtClean="0"/>
              <a:t>.but it is much better - we </a:t>
            </a:r>
            <a:r>
              <a:rPr lang="en-US" sz="2000" dirty="0"/>
              <a:t>will talk about as we go</a:t>
            </a:r>
          </a:p>
          <a:p>
            <a:r>
              <a:rPr lang="en-US" sz="2200" dirty="0"/>
              <a:t>XHTML is well supported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9391" y="2250282"/>
            <a:ext cx="1114938" cy="411170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HTML 5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2696766" y="2250281"/>
            <a:ext cx="2152625" cy="20558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96766" y="2518172"/>
            <a:ext cx="1821656" cy="14327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73629"/>
            <a:ext cx="8229600" cy="805044"/>
          </a:xfrm>
        </p:spPr>
        <p:txBody>
          <a:bodyPr/>
          <a:lstStyle/>
          <a:p>
            <a:pPr>
              <a:tabLst>
                <a:tab pos="656480" algn="l"/>
                <a:tab pos="1312958" algn="l"/>
                <a:tab pos="1969440" algn="l"/>
                <a:tab pos="2625920" algn="l"/>
                <a:tab pos="3282398" algn="l"/>
                <a:tab pos="3938880" algn="l"/>
                <a:tab pos="4595360" algn="l"/>
                <a:tab pos="5251839" algn="l"/>
                <a:tab pos="5908319" algn="l"/>
                <a:tab pos="6564800" algn="l"/>
                <a:tab pos="7221279" algn="l"/>
                <a:tab pos="7877760" algn="l"/>
              </a:tabLst>
            </a:pPr>
            <a:r>
              <a:rPr lang="en-GB" dirty="0" smtClean="0"/>
              <a:t>An HTML </a:t>
            </a:r>
            <a:r>
              <a:rPr lang="en-GB" dirty="0"/>
              <a:t>D</a:t>
            </a:r>
            <a:r>
              <a:rPr lang="en-GB" dirty="0" smtClean="0"/>
              <a:t>ocument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464783" y="1222974"/>
            <a:ext cx="6428160" cy="4769781"/>
            <a:chOff x="2275328" y="2123998"/>
            <a:chExt cx="9142272" cy="6783689"/>
          </a:xfrm>
        </p:grpSpPr>
        <p:sp>
          <p:nvSpPr>
            <p:cNvPr id="6" name="Rectangle 5"/>
            <p:cNvSpPr/>
            <p:nvPr/>
          </p:nvSpPr>
          <p:spPr>
            <a:xfrm>
              <a:off x="2275328" y="2123998"/>
              <a:ext cx="9142272" cy="6783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964" tIns="365760" rIns="117964" bIns="58983" rtlCol="0" anchor="t"/>
            <a:lstStyle/>
            <a:p>
              <a:pPr algn="l"/>
              <a:r>
                <a:rPr lang="en-US" sz="4800" baseline="30000" dirty="0" smtClean="0">
                  <a:solidFill>
                    <a:schemeClr val="tx1"/>
                  </a:solidFill>
                </a:rPr>
                <a:t>&lt;html&gt;</a:t>
              </a: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en-US" sz="4800" baseline="30000" dirty="0" smtClean="0">
                  <a:solidFill>
                    <a:schemeClr val="tx1"/>
                  </a:solidFill>
                </a:rPr>
                <a:t>&lt;/html&gt;</a:t>
              </a:r>
              <a:endParaRPr lang="en-US" sz="4800" baseline="300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160064" y="3040799"/>
              <a:ext cx="7471104" cy="4884001"/>
              <a:chOff x="3160064" y="2812199"/>
              <a:chExt cx="7471104" cy="488400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160064" y="2812199"/>
                <a:ext cx="7471104" cy="214080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117964" tIns="182880" rIns="117964" bIns="58983" rtlCol="0" anchor="t"/>
              <a:lstStyle/>
              <a:p>
                <a:pPr algn="l"/>
                <a:r>
                  <a:rPr lang="en-US" sz="4800" baseline="30000" dirty="0" smtClean="0">
                    <a:solidFill>
                      <a:srgbClr val="000000"/>
                    </a:solidFill>
                  </a:rPr>
                  <a:t>&lt;head&gt;</a:t>
                </a:r>
              </a:p>
              <a:p>
                <a:pPr algn="l"/>
                <a:endParaRPr lang="en-US" sz="4800" baseline="30000" dirty="0" smtClean="0">
                  <a:solidFill>
                    <a:srgbClr val="000000"/>
                  </a:solidFill>
                </a:endParaRPr>
              </a:p>
              <a:p>
                <a:pPr algn="l"/>
                <a:r>
                  <a:rPr lang="en-US" sz="4800" baseline="30000" dirty="0" smtClean="0">
                    <a:solidFill>
                      <a:srgbClr val="000000"/>
                    </a:solidFill>
                  </a:rPr>
                  <a:t>&lt;/head&gt;</a:t>
                </a:r>
                <a:endParaRPr lang="en-US" sz="4800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60064" y="4953000"/>
                <a:ext cx="7471104" cy="2743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117964" tIns="182880" rIns="117964" bIns="58983" rtlCol="0" anchor="t"/>
              <a:lstStyle/>
              <a:p>
                <a:pPr algn="l"/>
                <a:r>
                  <a:rPr lang="en-US" sz="4800" baseline="30000" dirty="0" smtClean="0">
                    <a:solidFill>
                      <a:srgbClr val="000000"/>
                    </a:solidFill>
                  </a:rPr>
                  <a:t>&lt;body&gt;</a:t>
                </a:r>
              </a:p>
              <a:p>
                <a:pPr algn="l"/>
                <a:endParaRPr lang="en-US" sz="4800" baseline="30000" dirty="0" smtClean="0">
                  <a:solidFill>
                    <a:srgbClr val="000000"/>
                  </a:solidFill>
                </a:endParaRPr>
              </a:p>
              <a:p>
                <a:pPr algn="l"/>
                <a:endParaRPr lang="en-US" sz="4800" baseline="30000" dirty="0" smtClean="0">
                  <a:solidFill>
                    <a:srgbClr val="000000"/>
                  </a:solidFill>
                </a:endParaRPr>
              </a:p>
              <a:p>
                <a:pPr algn="l"/>
                <a:r>
                  <a:rPr lang="en-US" sz="4800" baseline="30000" dirty="0" smtClean="0">
                    <a:solidFill>
                      <a:srgbClr val="000000"/>
                    </a:solidFill>
                  </a:rPr>
                  <a:t>&lt;/body&gt;</a:t>
                </a:r>
                <a:endParaRPr lang="en-US" sz="4800" baseline="30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00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(HTML 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2500" dirty="0"/>
              <a:t>&lt;!DOCTYPE HTML&gt;</a:t>
            </a:r>
            <a:endParaRPr lang="en-US" dirty="0" smtClean="0"/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&lt;head&gt;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    &lt;</a:t>
            </a:r>
            <a:r>
              <a:rPr lang="en-US" dirty="0" smtClean="0"/>
              <a:t>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</a:t>
            </a:r>
            <a:r>
              <a:rPr lang="en-US" dirty="0" smtClean="0"/>
              <a:t>             a title for the document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</a:t>
            </a:r>
            <a:r>
              <a:rPr lang="en-US" dirty="0" smtClean="0"/>
              <a:t>       &lt;/</a:t>
            </a:r>
            <a:r>
              <a:rPr lang="en-US" dirty="0"/>
              <a:t>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&lt;/head&gt;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&lt;body&gt;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    </a:t>
            </a:r>
            <a:r>
              <a:rPr lang="en-US" dirty="0" smtClean="0"/>
              <a:t>      document content goes </a:t>
            </a:r>
            <a:r>
              <a:rPr lang="en-US" dirty="0"/>
              <a:t>here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&lt;/body&gt;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&lt;/html&gt;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&lt;head&gt;…&lt;/head&gt;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Contains document header information, e.g. the document title, file includes, meta information, page-level scripts and styles ...</a:t>
            </a:r>
          </a:p>
          <a:p>
            <a:r>
              <a:rPr lang="en-US" sz="2000" dirty="0"/>
              <a:t>Examples of markup found in the head:</a:t>
            </a:r>
          </a:p>
          <a:p>
            <a:pPr lvl="1"/>
            <a:r>
              <a:rPr lang="en-US" sz="1700" dirty="0"/>
              <a:t>&lt;title&gt;Document Title&lt;/title</a:t>
            </a:r>
            <a:r>
              <a:rPr lang="en-US" sz="1700" dirty="0" smtClean="0"/>
              <a:t>&gt;</a:t>
            </a:r>
          </a:p>
          <a:p>
            <a:pPr lvl="1"/>
            <a:r>
              <a:rPr lang="en-US" sz="1700" dirty="0" smtClean="0"/>
              <a:t>&lt;style type=“text/</a:t>
            </a:r>
            <a:r>
              <a:rPr lang="en-US" sz="1700" dirty="0" err="1" smtClean="0"/>
              <a:t>css</a:t>
            </a:r>
            <a:r>
              <a:rPr lang="en-US" sz="1700" dirty="0" smtClean="0"/>
              <a:t>”&gt;</a:t>
            </a:r>
            <a:endParaRPr lang="en-US" sz="1700" dirty="0"/>
          </a:p>
          <a:p>
            <a:pPr lvl="1"/>
            <a:r>
              <a:rPr lang="en-US" sz="1700" dirty="0"/>
              <a:t>&lt;link </a:t>
            </a:r>
            <a:r>
              <a:rPr lang="en-US" sz="1700" dirty="0" err="1"/>
              <a:t>href</a:t>
            </a:r>
            <a:r>
              <a:rPr lang="en-US" sz="1700" dirty="0"/>
              <a:t>=“styles.css" </a:t>
            </a:r>
            <a:r>
              <a:rPr lang="en-US" sz="1700" dirty="0" err="1"/>
              <a:t>rel</a:t>
            </a:r>
            <a:r>
              <a:rPr lang="en-US" sz="1700" dirty="0"/>
              <a:t>="</a:t>
            </a:r>
            <a:r>
              <a:rPr lang="en-US" sz="1700" dirty="0" err="1"/>
              <a:t>stylesheet</a:t>
            </a:r>
            <a:r>
              <a:rPr lang="en-US" sz="1700" dirty="0"/>
              <a:t>" type="text/</a:t>
            </a:r>
            <a:r>
              <a:rPr lang="en-US" sz="1700" dirty="0" err="1"/>
              <a:t>css</a:t>
            </a:r>
            <a:r>
              <a:rPr lang="en-US" sz="1700" dirty="0"/>
              <a:t>"/&gt;</a:t>
            </a:r>
          </a:p>
          <a:p>
            <a:pPr lvl="1"/>
            <a:r>
              <a:rPr lang="en-US" sz="1700" dirty="0"/>
              <a:t>&lt;script type=“text/</a:t>
            </a:r>
            <a:r>
              <a:rPr lang="en-US" sz="1700" dirty="0" err="1"/>
              <a:t>javascript</a:t>
            </a:r>
            <a:r>
              <a:rPr lang="en-US" sz="1700" dirty="0"/>
              <a:t>”&gt; some </a:t>
            </a:r>
            <a:r>
              <a:rPr lang="en-US" sz="1700" dirty="0" err="1"/>
              <a:t>javascript</a:t>
            </a:r>
            <a:r>
              <a:rPr lang="en-US" sz="1700" dirty="0"/>
              <a:t> here &lt;/script&gt;</a:t>
            </a:r>
          </a:p>
          <a:p>
            <a:pPr lvl="1"/>
            <a:r>
              <a:rPr lang="en-US" sz="1700" dirty="0"/>
              <a:t>&lt;meta http-</a:t>
            </a:r>
            <a:r>
              <a:rPr lang="en-US" sz="1700" dirty="0" err="1"/>
              <a:t>equiv</a:t>
            </a:r>
            <a:r>
              <a:rPr lang="en-US" sz="1700" dirty="0"/>
              <a:t>="Content-Type" 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            content</a:t>
            </a:r>
            <a:r>
              <a:rPr lang="en-US" sz="1700" dirty="0"/>
              <a:t>="text/html; charset=UTF-8"/&gt;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&lt;body&gt;…&lt;/body&gt;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Contains document content, e.g. paragraphs of text, images, captions, videos, interactive components, inline scripts ...</a:t>
            </a:r>
          </a:p>
          <a:p>
            <a:r>
              <a:rPr lang="en-US" sz="2000" dirty="0"/>
              <a:t>Examples of markup found in the body:</a:t>
            </a:r>
          </a:p>
          <a:p>
            <a:pPr lvl="1"/>
            <a:r>
              <a:rPr lang="en-US" sz="1700" dirty="0"/>
              <a:t>&lt;h1&gt;This is a First-level Heading&lt;/h1&gt;</a:t>
            </a:r>
          </a:p>
          <a:p>
            <a:pPr lvl="1"/>
            <a:r>
              <a:rPr lang="en-US" sz="1700" dirty="0"/>
              <a:t>&lt;h2&gt;This is a Second-level Heading&lt;/h2&gt;</a:t>
            </a:r>
          </a:p>
          <a:p>
            <a:pPr lvl="1"/>
            <a:r>
              <a:rPr lang="en-US" sz="1700" dirty="0"/>
              <a:t>&lt;p&gt;paragraph text&lt;/p&gt;</a:t>
            </a:r>
          </a:p>
          <a:p>
            <a:pPr lvl="1"/>
            <a:r>
              <a:rPr lang="en-US" sz="1700" dirty="0"/>
              <a:t>&lt;</a:t>
            </a:r>
            <a:r>
              <a:rPr lang="en-US" sz="1700" dirty="0" err="1"/>
              <a:t>em</a:t>
            </a:r>
            <a:r>
              <a:rPr lang="en-US" sz="1700" dirty="0"/>
              <a:t>&gt;emphasized text&lt;/</a:t>
            </a:r>
            <a:r>
              <a:rPr lang="en-US" sz="1700" dirty="0" err="1"/>
              <a:t>em</a:t>
            </a:r>
            <a:r>
              <a:rPr lang="en-US" sz="1700" dirty="0"/>
              <a:t>&gt;</a:t>
            </a:r>
          </a:p>
          <a:p>
            <a:pPr lvl="1"/>
            <a:r>
              <a:rPr lang="en-US" sz="1700" dirty="0"/>
              <a:t>&lt;div id=“footer”&gt;An arbitrary block named “footer”&lt;/div&gt;</a:t>
            </a:r>
          </a:p>
          <a:p>
            <a:pPr lvl="1"/>
            <a:r>
              <a:rPr lang="en-US" sz="1700" dirty="0"/>
              <a:t>&lt;</a:t>
            </a:r>
            <a:r>
              <a:rPr lang="en-US" sz="1700" dirty="0" err="1"/>
              <a:t>img</a:t>
            </a:r>
            <a:r>
              <a:rPr lang="en-US" sz="1700" dirty="0"/>
              <a:t> </a:t>
            </a:r>
            <a:r>
              <a:rPr lang="en-US" sz="1700" dirty="0" err="1"/>
              <a:t>src</a:t>
            </a:r>
            <a:r>
              <a:rPr lang="en-US" sz="1700" dirty="0"/>
              <a:t>=“figure1.jpg” width=“500” height=“300” alt=“Figure 1”/&gt;</a:t>
            </a:r>
          </a:p>
          <a:p>
            <a:pPr lvl="1"/>
            <a:r>
              <a:rPr lang="en-US" sz="1700" dirty="0"/>
              <a:t>&lt;</a:t>
            </a:r>
            <a:r>
              <a:rPr lang="en-US" sz="1700" dirty="0" err="1"/>
              <a:t>ul</a:t>
            </a:r>
            <a:r>
              <a:rPr lang="en-US" sz="1700" dirty="0"/>
              <a:t>&gt;</a:t>
            </a:r>
            <a:br>
              <a:rPr lang="en-US" sz="1700" dirty="0"/>
            </a:br>
            <a:r>
              <a:rPr lang="en-US" sz="1700" dirty="0"/>
              <a:t>      &lt;li&gt;bulleted list item 1&lt;/li&gt;</a:t>
            </a:r>
            <a:br>
              <a:rPr lang="en-US" sz="1700" dirty="0"/>
            </a:br>
            <a:r>
              <a:rPr lang="en-US" sz="1700" dirty="0"/>
              <a:t>      &lt;li&gt;bulleted list item 2&lt;/li&gt;</a:t>
            </a:r>
            <a:br>
              <a:rPr lang="en-US" sz="1700" dirty="0"/>
            </a:br>
            <a:r>
              <a:rPr lang="en-US" sz="1700" dirty="0"/>
              <a:t>&lt;/</a:t>
            </a:r>
            <a:r>
              <a:rPr lang="en-US" sz="1700" dirty="0" err="1"/>
              <a:t>ul</a:t>
            </a:r>
            <a:r>
              <a:rPr lang="en-US" sz="1700" dirty="0"/>
              <a:t>&gt;</a:t>
            </a:r>
          </a:p>
          <a:p>
            <a:pPr lvl="1"/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0</TotalTime>
  <Words>933</Words>
  <Application>Microsoft Macintosh PowerPoint</Application>
  <PresentationFormat>On-screen Show (4:3)</PresentationFormat>
  <Paragraphs>152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IntroIT-Theme</vt:lpstr>
      <vt:lpstr>HTML</vt:lpstr>
      <vt:lpstr>HyperText Markup Language</vt:lpstr>
      <vt:lpstr>HyperText Markup Language</vt:lpstr>
      <vt:lpstr>HyperText Markup Language</vt:lpstr>
      <vt:lpstr>HTML Versions</vt:lpstr>
      <vt:lpstr>An HTML Document</vt:lpstr>
      <vt:lpstr>Simple Example (HTML 5)</vt:lpstr>
      <vt:lpstr>&lt;head&gt;…&lt;/head&gt;</vt:lpstr>
      <vt:lpstr>&lt;body&gt;…&lt;/body&gt;</vt:lpstr>
      <vt:lpstr>Markup Display Concepts</vt:lpstr>
      <vt:lpstr>For Monday...</vt:lpstr>
      <vt:lpstr>Software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2012-09-12T21:25:15Z</dcterms:created>
  <dcterms:modified xsi:type="dcterms:W3CDTF">2013-09-12T00:41:10Z</dcterms:modified>
</cp:coreProperties>
</file>