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7" r:id="rId3"/>
    <p:sldId id="286" r:id="rId4"/>
    <p:sldId id="283" r:id="rId5"/>
    <p:sldId id="285" r:id="rId6"/>
    <p:sldId id="291" r:id="rId7"/>
    <p:sldId id="292" r:id="rId8"/>
    <p:sldId id="297" r:id="rId9"/>
    <p:sldId id="303" r:id="rId10"/>
    <p:sldId id="316" r:id="rId11"/>
    <p:sldId id="304" r:id="rId12"/>
    <p:sldId id="317" r:id="rId13"/>
    <p:sldId id="298" r:id="rId14"/>
    <p:sldId id="295" r:id="rId15"/>
    <p:sldId id="302" r:id="rId16"/>
    <p:sldId id="296" r:id="rId17"/>
    <p:sldId id="301" r:id="rId18"/>
    <p:sldId id="305" r:id="rId19"/>
    <p:sldId id="299" r:id="rId20"/>
    <p:sldId id="288" r:id="rId21"/>
    <p:sldId id="289" r:id="rId22"/>
    <p:sldId id="290" r:id="rId23"/>
    <p:sldId id="293" r:id="rId24"/>
    <p:sldId id="294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F9B7-6BF7-B44C-9680-19AFE88D3E0A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F3B1-B58C-E548-8BC1-039336F9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0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 have to be unique, classes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buFont typeface="+mj-lt"/>
              <a:buAutoNum type="arabicPeriod"/>
              <a:defRPr sz="800"/>
            </a:lvl1pPr>
            <a:lvl2pPr marL="711552" indent="-361639">
              <a:buFont typeface="+mj-lt"/>
              <a:buAutoNum type="arabicPeriod"/>
              <a:defRPr sz="800"/>
            </a:lvl2pPr>
            <a:lvl3pPr marL="1047066" indent="-361639">
              <a:buFont typeface="+mj-lt"/>
              <a:buAutoNum type="arabicPeriod"/>
              <a:defRPr sz="800"/>
            </a:lvl3pPr>
            <a:lvl4pPr marL="1329301" indent="-361639">
              <a:buFont typeface="+mj-lt"/>
              <a:buAutoNum type="arabicPeriod"/>
              <a:defRPr sz="800"/>
            </a:lvl4pPr>
            <a:lvl5pPr marL="1624496" indent="-361639">
              <a:buFont typeface="+mj-lt"/>
              <a:buAutoNum type="arabicPeriod"/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HTML &amp; CSS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2011-09-15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rplotka\Documents\AAA%20-%20Work\AAA%20-%20RPI\Teaching\2013%2002-Fall\ITWS1100%20Intro%20ITWS\Presentations\Intro%20ITWS%20-%20Tech%20-%20Pres06%20-%20HTML%20&amp;%20CSS%20-%20ex1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dalatv.net/itp/drivebys/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dalatv.net/itp/drivebys/css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web-developer/bfbameneiokkgbdmiekhjnmfkcnldh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" TargetMode="External"/><Relationship Id="rId2" Type="http://schemas.openxmlformats.org/officeDocument/2006/relationships/hyperlink" Target="http://www.w3.org/TR/CSS2/selecto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selector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 smtClean="0"/>
              <a:t>Hypertext </a:t>
            </a:r>
            <a:r>
              <a:rPr lang="en-GB" sz="3600" dirty="0" err="1" smtClean="0"/>
              <a:t>Markup</a:t>
            </a:r>
            <a:r>
              <a:rPr lang="en-GB" sz="3600" dirty="0" smtClean="0"/>
              <a:t> Language &amp; Cascading </a:t>
            </a:r>
            <a:r>
              <a:rPr lang="en-GB" sz="3600" dirty="0" err="1" smtClean="0"/>
              <a:t>Stylesheets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"id" is a unique identifier for an element</a:t>
            </a:r>
          </a:p>
          <a:p>
            <a:pPr lvl="1"/>
            <a:r>
              <a:rPr lang="en-US" dirty="0" smtClean="0"/>
              <a:t>For example, &lt;div id="footer"&gt;&lt;/div&gt;</a:t>
            </a:r>
          </a:p>
          <a:p>
            <a:pPr lvl="1"/>
            <a:r>
              <a:rPr lang="en-US" dirty="0" smtClean="0"/>
              <a:t>An id of a specific name should only exist once in a document (it must be unique)</a:t>
            </a:r>
          </a:p>
          <a:p>
            <a:pPr lvl="1"/>
            <a:r>
              <a:rPr lang="en-US" dirty="0" smtClean="0"/>
              <a:t>Ids are useful for naming important blocks </a:t>
            </a:r>
          </a:p>
          <a:p>
            <a:pPr lvl="1"/>
            <a:r>
              <a:rPr lang="en-US" sz="1600" i="1" dirty="0" smtClean="0"/>
              <a:t>Aside: </a:t>
            </a:r>
            <a:r>
              <a:rPr lang="en-US" sz="1600" i="1" dirty="0"/>
              <a:t>"</a:t>
            </a:r>
            <a:r>
              <a:rPr lang="en-US" sz="1600" i="1" dirty="0" smtClean="0"/>
              <a:t>footer"  actually has its own element defined in HTML5 </a:t>
            </a:r>
            <a:br>
              <a:rPr lang="en-US" sz="1600" i="1" dirty="0" smtClean="0"/>
            </a:br>
            <a:r>
              <a:rPr lang="en-US" sz="1600" i="1" dirty="0" smtClean="0"/>
              <a:t>&lt;footer&gt;&lt;/footer&gt;</a:t>
            </a:r>
            <a:endParaRPr lang="en-US" i="1" dirty="0" smtClean="0"/>
          </a:p>
          <a:p>
            <a:r>
              <a:rPr lang="en-US" dirty="0" smtClean="0"/>
              <a:t>A "class" is a non-unique identifier for an element</a:t>
            </a:r>
          </a:p>
          <a:p>
            <a:pPr lvl="1"/>
            <a:r>
              <a:rPr lang="en-US" dirty="0" smtClean="0"/>
              <a:t>For example, &lt;div class="</a:t>
            </a:r>
            <a:r>
              <a:rPr lang="en-US" dirty="0" err="1" smtClean="0"/>
              <a:t>rightCallOut</a:t>
            </a:r>
            <a:r>
              <a:rPr lang="en-US" dirty="0" smtClean="0"/>
              <a:t>"&gt;&lt;/div&gt;</a:t>
            </a:r>
          </a:p>
          <a:p>
            <a:pPr lvl="1"/>
            <a:r>
              <a:rPr lang="en-US" dirty="0" smtClean="0"/>
              <a:t>A class can be placed on many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Precedence and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trump </a:t>
            </a:r>
            <a:r>
              <a:rPr lang="en-US" dirty="0" smtClean="0"/>
              <a:t>classes (by a lot)</a:t>
            </a:r>
          </a:p>
          <a:p>
            <a:r>
              <a:rPr lang="en-US" dirty="0" smtClean="0"/>
              <a:t> More </a:t>
            </a:r>
            <a:r>
              <a:rPr lang="en-US" dirty="0"/>
              <a:t>specific trumps less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 smtClean="0"/>
              <a:t>You can set general rules and then override with a class</a:t>
            </a:r>
            <a:endParaRPr lang="en-US" dirty="0"/>
          </a:p>
          <a:p>
            <a:pPr lvl="1"/>
            <a:r>
              <a:rPr lang="en-US" dirty="0"/>
              <a:t>ex:  </a:t>
            </a:r>
            <a:r>
              <a:rPr lang="en-US" dirty="0" err="1"/>
              <a:t>p.someclass</a:t>
            </a:r>
            <a:r>
              <a:rPr lang="en-US" dirty="0"/>
              <a:t> trumps a simple </a:t>
            </a:r>
            <a:r>
              <a:rPr lang="en-US" dirty="0" smtClean="0"/>
              <a:t>p</a:t>
            </a:r>
          </a:p>
          <a:p>
            <a:r>
              <a:rPr lang="en-US" dirty="0" smtClean="0"/>
              <a:t>Style rules are read in order top to bottom.  </a:t>
            </a:r>
            <a:br>
              <a:rPr lang="en-US" dirty="0" smtClean="0"/>
            </a:br>
            <a:r>
              <a:rPr lang="en-US" dirty="0" smtClean="0"/>
              <a:t>If two style rules call the same selector, </a:t>
            </a:r>
          </a:p>
          <a:p>
            <a:pPr lvl="1"/>
            <a:r>
              <a:rPr lang="en-US" dirty="0" smtClean="0"/>
              <a:t>Later styles trump earlier styles</a:t>
            </a:r>
          </a:p>
          <a:p>
            <a:pPr lvl="1"/>
            <a:r>
              <a:rPr lang="en-US" dirty="0" smtClean="0"/>
              <a:t>Inline styles trump embedded styles</a:t>
            </a:r>
          </a:p>
          <a:p>
            <a:pPr lvl="1"/>
            <a:r>
              <a:rPr lang="en-US" dirty="0" smtClean="0"/>
              <a:t>Embedded styles trump externally declared styles</a:t>
            </a:r>
          </a:p>
          <a:p>
            <a:pPr lvl="1"/>
            <a:r>
              <a:rPr lang="en-US" dirty="0" smtClean="0"/>
              <a:t>(So again, more specific trumps </a:t>
            </a:r>
            <a:r>
              <a:rPr lang="en-US" smtClean="0"/>
              <a:t>less specific)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4451" y="1846682"/>
            <a:ext cx="3057445" cy="278096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 id="menu"&gt;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&lt;li&gt;item 1&lt;/li&gt;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2&lt;/</a:t>
            </a:r>
            <a:r>
              <a:rPr lang="en-US" sz="1600" b="1" dirty="0">
                <a:latin typeface="Courier New"/>
                <a:cs typeface="Courier New"/>
              </a:rPr>
              <a:t>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3&lt;/</a:t>
            </a:r>
            <a:r>
              <a:rPr lang="en-US" sz="1600" b="1" dirty="0">
                <a:latin typeface="Courier New"/>
                <a:cs typeface="Courier New"/>
              </a:rPr>
              <a:t>li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&lt;/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6" y="1846682"/>
            <a:ext cx="2413053" cy="278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#menu li {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color: blue;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li {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color: green;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578" y="4842335"/>
            <a:ext cx="606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Will the list elements be rendered in blue or green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  <a:hlinkClick r:id="rId2" action="ppaction://hlinkfile"/>
              </a:rPr>
              <a:t>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Sizes of fonts, margins, borders, and so forth can be declared using the following units: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– ems are the size of an “M” and scale relative to your font.  Very handy. – Why an M?</a:t>
            </a:r>
          </a:p>
          <a:p>
            <a:pPr lvl="1"/>
            <a:r>
              <a:rPr lang="en-US" dirty="0" err="1" smtClean="0"/>
              <a:t>px</a:t>
            </a:r>
            <a:r>
              <a:rPr lang="en-US" dirty="0" smtClean="0"/>
              <a:t> – pixels … for when you need precision (e.g. for a fixed-width layout)</a:t>
            </a:r>
          </a:p>
          <a:p>
            <a:pPr lvl="1"/>
            <a:r>
              <a:rPr lang="en-US" dirty="0" smtClean="0"/>
              <a:t>% </a:t>
            </a:r>
            <a:r>
              <a:rPr lang="en-US" dirty="0"/>
              <a:t>– </a:t>
            </a:r>
            <a:r>
              <a:rPr lang="en-US" dirty="0" smtClean="0"/>
              <a:t>percent (e.g. 90%) 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there are others, but let’s avoid them for now.</a:t>
            </a:r>
          </a:p>
          <a:p>
            <a:r>
              <a:rPr lang="en-US" dirty="0" smtClean="0"/>
              <a:t>Always put units on sizes</a:t>
            </a:r>
          </a:p>
          <a:p>
            <a:pPr lvl="1"/>
            <a:r>
              <a:rPr lang="en-US" sz="2000" dirty="0" smtClean="0"/>
              <a:t>with the exception of zero which does not require a 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values used in additive color are commonly represented by hex values, one byte of information per color: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chemeClr val="accent5"/>
                </a:solidFill>
              </a:rPr>
              <a:t>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 smtClean="0"/>
              <a:t> (black)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chemeClr val="accent5"/>
                </a:solidFill>
              </a:rPr>
              <a:t>FF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 smtClean="0"/>
              <a:t> (white)</a:t>
            </a:r>
          </a:p>
          <a:p>
            <a:pPr marL="0" indent="0" algn="ctr">
              <a:buNone/>
            </a:pPr>
            <a:r>
              <a:rPr lang="en-US" dirty="0" smtClean="0"/>
              <a:t>16</a:t>
            </a:r>
            <a:r>
              <a:rPr lang="en-US" baseline="30000" dirty="0" smtClean="0"/>
              <a:t>6</a:t>
            </a:r>
            <a:r>
              <a:rPr lang="en-US" dirty="0" smtClean="0"/>
              <a:t> = 16 million colors </a:t>
            </a:r>
            <a:r>
              <a:rPr lang="en-US" sz="1300" dirty="0"/>
              <a:t>(16.8 million, really)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800" dirty="0"/>
              <a:t>For example, solid red is:</a:t>
            </a:r>
            <a:br>
              <a:rPr lang="en-US" sz="1800" dirty="0"/>
            </a:br>
            <a:r>
              <a:rPr lang="en-US" sz="1800" dirty="0"/>
              <a:t>Red  Green  Blue</a:t>
            </a:r>
            <a:br>
              <a:rPr lang="en-US" sz="1800" dirty="0"/>
            </a:br>
            <a:r>
              <a:rPr lang="en-US" sz="2900" dirty="0"/>
              <a:t>FF   00   00</a:t>
            </a:r>
          </a:p>
          <a:p>
            <a:pPr marL="0" indent="0" algn="ctr">
              <a:buNone/>
            </a:pPr>
            <a:r>
              <a:rPr lang="en-US" sz="1800" dirty="0"/>
              <a:t>Q: How many values of Red are possible?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87" y="1486859"/>
            <a:ext cx="4391426" cy="43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784" y="5934564"/>
            <a:ext cx="49404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10 from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http://www.mandalatv.net/itp/drivebys/css/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Colors:</a:t>
            </a:r>
          </a:p>
          <a:p>
            <a:pPr lvl="1"/>
            <a:r>
              <a:rPr lang="en-US" dirty="0" smtClean="0"/>
              <a:t>If Red is #FF0000, we can write shorthand as #F00</a:t>
            </a:r>
          </a:p>
          <a:p>
            <a:r>
              <a:rPr lang="en-US" dirty="0" smtClean="0"/>
              <a:t>Margins, padding, borders,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Properties that have top, right, bottom, and left values can be shorthanded with a single value for all or  in various combinations.  For this class, either use a single value or write the whole thing out.  You can also specify specific top, right, bottom, and left properties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margin: 20px;</a:t>
            </a:r>
          </a:p>
          <a:p>
            <a:pPr lvl="2"/>
            <a:r>
              <a:rPr lang="en-US" dirty="0" smtClean="0"/>
              <a:t>margin: 1em 2em 3em 2em;  /* clockwise from top */</a:t>
            </a:r>
          </a:p>
          <a:p>
            <a:pPr lvl="2"/>
            <a:r>
              <a:rPr lang="en-US" dirty="0" smtClean="0"/>
              <a:t>margin-top: 200px;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may be floated left or right</a:t>
            </a:r>
            <a:br>
              <a:rPr lang="en-US" dirty="0" smtClean="0"/>
            </a:br>
            <a:r>
              <a:rPr lang="en-US" dirty="0" smtClean="0"/>
              <a:t>(or not at all, which is default)</a:t>
            </a:r>
          </a:p>
          <a:p>
            <a:r>
              <a:rPr lang="en-US" dirty="0" smtClean="0"/>
              <a:t>Text / elements will flow to the left </a:t>
            </a:r>
            <a:br>
              <a:rPr lang="en-US" dirty="0" smtClean="0"/>
            </a:br>
            <a:r>
              <a:rPr lang="en-US" dirty="0" smtClean="0"/>
              <a:t>around items floated to the right.  Text</a:t>
            </a:r>
            <a:br>
              <a:rPr lang="en-US" dirty="0" smtClean="0"/>
            </a:br>
            <a:r>
              <a:rPr lang="en-US" dirty="0" smtClean="0"/>
              <a:t>will flow to the right around items floated left.</a:t>
            </a:r>
          </a:p>
          <a:p>
            <a:r>
              <a:rPr lang="en-US" dirty="0" smtClean="0"/>
              <a:t>The “clear” property allows you to force the flow to break on the left side, right side, or both.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11840" y="1670348"/>
            <a:ext cx="1774093" cy="1200329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182880" rIns="91440" bIns="18288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“A pull quote is a good example.”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509" y="812587"/>
            <a:ext cx="7660982" cy="5232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4911" y="1344706"/>
            <a:ext cx="1751959" cy="3342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0289" y="3442450"/>
            <a:ext cx="6746581" cy="2090057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0289" y="1344706"/>
            <a:ext cx="4710313" cy="184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 rot="1993874">
            <a:off x="1160290" y="1014295"/>
            <a:ext cx="230521" cy="215153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026289" y="-1659896"/>
            <a:ext cx="312818" cy="5696386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Where to go for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web!  (A search engine is your friend.)</a:t>
            </a:r>
          </a:p>
          <a:p>
            <a:r>
              <a:rPr lang="en-US" dirty="0" smtClean="0"/>
              <a:t>Try W3Schools:</a:t>
            </a:r>
          </a:p>
          <a:p>
            <a:pPr lvl="1"/>
            <a:r>
              <a:rPr lang="en-US" dirty="0" smtClean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other sites too</a:t>
            </a:r>
          </a:p>
          <a:p>
            <a:r>
              <a:rPr lang="en-US" dirty="0" smtClean="0"/>
              <a:t>View page source!  Look at CSS files.  </a:t>
            </a:r>
          </a:p>
          <a:p>
            <a:pPr lvl="1"/>
            <a:r>
              <a:rPr lang="en-US" dirty="0" smtClean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2500" dirty="0"/>
              <a:t>&lt;!DOCTYPE HTML&gt;</a:t>
            </a:r>
            <a:endParaRPr lang="en-US" dirty="0" smtClean="0"/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smtClean="0">
                <a:solidFill>
                  <a:schemeClr val="accent6"/>
                </a:solidFill>
              </a:rPr>
              <a:t>      document content goes </a:t>
            </a:r>
            <a:r>
              <a:rPr lang="en-US" dirty="0">
                <a:solidFill>
                  <a:schemeClr val="accent6"/>
                </a:solidFill>
              </a:rPr>
              <a:t>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1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INDENT YOUR WORK.   Carefully.  Correctly.</a:t>
            </a:r>
          </a:p>
          <a:p>
            <a:pPr lvl="1"/>
            <a:r>
              <a:rPr lang="en-US" sz="2000" dirty="0" smtClean="0"/>
              <a:t>Many IDEs will do this for you.  </a:t>
            </a:r>
            <a:r>
              <a:rPr lang="en-US" sz="2000" dirty="0" err="1" smtClean="0"/>
              <a:t>JEdit</a:t>
            </a:r>
            <a:r>
              <a:rPr lang="en-US" sz="2000" dirty="0" smtClean="0"/>
              <a:t> has plugins that can help ... but many are imperfect, and we won’t be using them (much) in this class.  DO take advantage of the auto-indent features in good text editors.</a:t>
            </a:r>
          </a:p>
          <a:p>
            <a:pPr lvl="1"/>
            <a:r>
              <a:rPr lang="en-US" sz="2000" dirty="0" smtClean="0"/>
              <a:t>Why?  To make your life and the lives of those you work with (or who inherit your work) easier. </a:t>
            </a:r>
          </a:p>
          <a:p>
            <a:r>
              <a:rPr lang="en-US" sz="2000" dirty="0" smtClean="0"/>
              <a:t>Indents should be two </a:t>
            </a:r>
            <a:r>
              <a:rPr lang="en-US" sz="2000" i="1" dirty="0" smtClean="0"/>
              <a:t>spaces</a:t>
            </a:r>
            <a:r>
              <a:rPr lang="en-US" sz="2000" dirty="0" smtClean="0"/>
              <a:t> (not tabs)</a:t>
            </a:r>
          </a:p>
          <a:p>
            <a:r>
              <a:rPr lang="en-US" sz="2000" dirty="0" smtClean="0"/>
              <a:t>Use white space and comments for readability</a:t>
            </a:r>
          </a:p>
          <a:p>
            <a:r>
              <a:rPr lang="en-US" sz="2000" dirty="0" smtClean="0"/>
              <a:t>Don’t allow single lines to get too long (but for the purposes of this class, we will be flexible).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2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example: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3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Incorrect example (though syntactically correct):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&lt;div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id=  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Latest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&gt;&lt;li&gt;Item 1&lt;/li&gt;&lt;li&gt;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Item 2&lt;/li&gt;&lt;/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/>
              <a:t>4</a:t>
            </a:r>
            <a:r>
              <a:rPr lang="en-US" sz="1800" dirty="0" smtClean="0"/>
              <a:t>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CSS example: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background-color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#F0EEE5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#000;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5 of 5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In-page CSS is sometimes written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{width: 500px; padding: 0;}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this class, style all CSS as if it were in an external CSS file, e.g.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500px;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padding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cs typeface="Courier New" pitchFamily="49" charset="0"/>
              </a:rPr>
              <a:t/>
            </a:r>
            <a:br>
              <a:rPr lang="en-US" b="1" dirty="0" smtClean="0">
                <a:cs typeface="Courier New" pitchFamily="49" charset="0"/>
              </a:rPr>
            </a:br>
            <a:r>
              <a:rPr lang="en-US" b="1" dirty="0" smtClean="0">
                <a:cs typeface="Courier New" pitchFamily="49" charset="0"/>
              </a:rPr>
              <a:t>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9 &amp; 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[Untitled graphic of the CSS Box Model, Bitmap].  Retrieved September </a:t>
            </a:r>
            <a:r>
              <a:rPr lang="en-US" dirty="0" smtClean="0"/>
              <a:t>10, 2010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http://www.mandalatv.net/itp/drivebys/css/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79157" y="1393032"/>
            <a:ext cx="3912394" cy="455056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326" y="1521438"/>
            <a:ext cx="8347348" cy="4533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155" y="2428790"/>
            <a:ext cx="7615828" cy="17284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851" y="4151089"/>
            <a:ext cx="7610520" cy="14295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&lt;!DOCTYPE html PUBLIC "-//W3C//DTD XHTML 1.0 Strict//EN" "http://www.w3.org/TR/xhtml1/DTD/xhtml1-strict.dtd"&gt;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&lt;div id=“content”&gt;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document content goes 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&lt;/html&gt;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20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Hypertext Markup Language</a:t>
            </a:r>
          </a:p>
          <a:p>
            <a:r>
              <a:rPr lang="en-US" dirty="0" smtClean="0"/>
              <a:t>Consists of </a:t>
            </a:r>
          </a:p>
          <a:p>
            <a:pPr lvl="1"/>
            <a:r>
              <a:rPr lang="en-US" dirty="0"/>
              <a:t>a DOCTYPE to </a:t>
            </a:r>
            <a:r>
              <a:rPr lang="en-US" dirty="0" smtClean="0"/>
              <a:t>tell us what html version we are using</a:t>
            </a:r>
          </a:p>
          <a:p>
            <a:pPr lvl="1"/>
            <a:r>
              <a:rPr lang="en-US" dirty="0" smtClean="0"/>
              <a:t>A &lt;head&gt;, &lt;title&gt;, and &lt;body&gt;</a:t>
            </a:r>
            <a:endParaRPr lang="en-US" dirty="0"/>
          </a:p>
          <a:p>
            <a:pPr lvl="1"/>
            <a:r>
              <a:rPr lang="en-US" dirty="0" smtClean="0"/>
              <a:t>elements or “tags”: </a:t>
            </a:r>
            <a:r>
              <a:rPr lang="en-US" sz="1800" dirty="0" smtClean="0"/>
              <a:t>&lt;p&gt;A paragraph tag&lt;/p&gt;</a:t>
            </a:r>
          </a:p>
          <a:p>
            <a:pPr lvl="1"/>
            <a:r>
              <a:rPr lang="en-US" dirty="0" smtClean="0"/>
              <a:t>attributes: </a:t>
            </a:r>
            <a:r>
              <a:rPr lang="en-US" sz="1800" dirty="0" smtClean="0"/>
              <a:t>&lt;p class=“golden”&gt;</a:t>
            </a:r>
            <a:r>
              <a:rPr lang="en-US" sz="1800" i="1" dirty="0" smtClean="0"/>
              <a:t>class</a:t>
            </a:r>
            <a:r>
              <a:rPr lang="en-US" sz="1800" dirty="0" smtClean="0"/>
              <a:t> is an attribute on </a:t>
            </a:r>
            <a:r>
              <a:rPr lang="en-US" sz="1800" i="1" dirty="0" smtClean="0"/>
              <a:t>p</a:t>
            </a:r>
            <a:r>
              <a:rPr lang="en-US" sz="1800" dirty="0" smtClean="0"/>
              <a:t>&lt;/p&gt;</a:t>
            </a:r>
          </a:p>
          <a:p>
            <a:pPr lvl="2"/>
            <a:r>
              <a:rPr lang="en-US" sz="1600" dirty="0" smtClean="0"/>
              <a:t>some attributes are mandatory, e.g. the script tag requires a </a:t>
            </a:r>
            <a:r>
              <a:rPr lang="en-US" sz="1600" i="1" dirty="0" smtClean="0"/>
              <a:t>type:</a:t>
            </a:r>
            <a:br>
              <a:rPr lang="en-US" sz="1600" i="1" dirty="0" smtClean="0"/>
            </a:br>
            <a:r>
              <a:rPr lang="en-US" sz="1600" dirty="0" smtClean="0"/>
              <a:t>&lt;script type=“text/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”&gt;&lt;/script&gt;</a:t>
            </a:r>
          </a:p>
          <a:p>
            <a:pPr lvl="1"/>
            <a:r>
              <a:rPr lang="en-US" dirty="0" smtClean="0"/>
              <a:t>Text nodes (e.g. the text we see in a paragraph)</a:t>
            </a:r>
          </a:p>
          <a:p>
            <a:pPr lvl="1"/>
            <a:r>
              <a:rPr lang="en-US" dirty="0" smtClean="0"/>
              <a:t>There may be embedded scripts or styles (within &lt;script&gt; and &lt;style&gt; tags.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the road:</a:t>
            </a:r>
          </a:p>
          <a:p>
            <a:pPr lvl="1"/>
            <a:r>
              <a:rPr lang="en-US" dirty="0" smtClean="0"/>
              <a:t>elements must be closed </a:t>
            </a:r>
            <a:r>
              <a:rPr lang="en-US" sz="1400" dirty="0" smtClean="0"/>
              <a:t>&lt;p&gt; closing tag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&lt;/p&gt;,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 </a:t>
            </a:r>
            <a:r>
              <a:rPr lang="en-US" sz="14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also closed</a:t>
            </a:r>
            <a:endParaRPr lang="en-US" dirty="0" smtClean="0"/>
          </a:p>
          <a:p>
            <a:pPr lvl="1"/>
            <a:r>
              <a:rPr lang="en-US" dirty="0"/>
              <a:t>attributes must be quoted </a:t>
            </a:r>
            <a:r>
              <a:rPr lang="en-US" sz="1400" dirty="0"/>
              <a:t>&lt;p class=“</a:t>
            </a:r>
            <a:r>
              <a:rPr lang="en-US" sz="1400" dirty="0" err="1"/>
              <a:t>shinyGem</a:t>
            </a:r>
            <a:r>
              <a:rPr lang="en-US" sz="1400" dirty="0" smtClean="0"/>
              <a:t>”&gt;is correct&lt;/</a:t>
            </a:r>
            <a:r>
              <a:rPr lang="en-US" sz="1400" dirty="0"/>
              <a:t>p&gt;</a:t>
            </a:r>
          </a:p>
          <a:p>
            <a:pPr lvl="1"/>
            <a:r>
              <a:rPr lang="en-US" dirty="0" smtClean="0"/>
              <a:t>elements and attribute names must be lower case </a:t>
            </a:r>
            <a:br>
              <a:rPr lang="en-US" dirty="0" smtClean="0"/>
            </a:br>
            <a:r>
              <a:rPr lang="en-US" sz="1400" dirty="0" smtClean="0"/>
              <a:t>&lt;p&gt;is correct&lt;/p&gt;, &lt;P&gt; is not, &lt;p class=“LOVELY”&gt;is correct&lt;/p&gt;, &lt;p CLASS=“</a:t>
            </a:r>
            <a:r>
              <a:rPr lang="en-US" sz="1400" dirty="0" err="1" smtClean="0"/>
              <a:t>isnot</a:t>
            </a:r>
            <a:r>
              <a:rPr lang="en-US" sz="1400" dirty="0" smtClean="0"/>
              <a:t>”&gt;...</a:t>
            </a:r>
          </a:p>
          <a:p>
            <a:pPr lvl="1"/>
            <a:r>
              <a:rPr lang="en-US" dirty="0" smtClean="0"/>
              <a:t>nesting must be correct </a:t>
            </a:r>
            <a:r>
              <a:rPr lang="en-US" sz="1400" dirty="0" smtClean="0"/>
              <a:t>&lt;strong&gt;&lt;</a:t>
            </a:r>
            <a:r>
              <a:rPr lang="en-US" sz="1400" dirty="0" err="1" smtClean="0"/>
              <a:t>em</a:t>
            </a:r>
            <a:r>
              <a:rPr lang="en-US" sz="1400" dirty="0" smtClean="0"/>
              <a:t>&gt;is correct&lt;/</a:t>
            </a:r>
            <a:r>
              <a:rPr lang="en-US" sz="1400" dirty="0" err="1" smtClean="0"/>
              <a:t>em</a:t>
            </a:r>
            <a:r>
              <a:rPr lang="en-US" sz="1400" dirty="0" smtClean="0"/>
              <a:t>&gt;&lt;/strong&gt;</a:t>
            </a:r>
            <a:endParaRPr lang="en-US" dirty="0" smtClean="0"/>
          </a:p>
          <a:p>
            <a:pPr lvl="1"/>
            <a:r>
              <a:rPr lang="en-US" dirty="0" smtClean="0"/>
              <a:t>DOCTYPE, head, title, and body are mandatory</a:t>
            </a:r>
          </a:p>
          <a:p>
            <a:pPr lvl="1"/>
            <a:r>
              <a:rPr lang="en-US" dirty="0"/>
              <a:t>extra white space is ignored by the browser </a:t>
            </a:r>
            <a:br>
              <a:rPr lang="en-US" dirty="0"/>
            </a:br>
            <a:r>
              <a:rPr lang="en-US" sz="1400" dirty="0"/>
              <a:t>ten spaces are the same as </a:t>
            </a:r>
            <a:r>
              <a:rPr lang="en-US" sz="1400" dirty="0" smtClean="0"/>
              <a:t>one</a:t>
            </a:r>
          </a:p>
          <a:p>
            <a:r>
              <a:rPr lang="en-US" b="1" u="sng" dirty="0" smtClean="0"/>
              <a:t>Validate your code</a:t>
            </a:r>
            <a:r>
              <a:rPr lang="en-US" b="1" dirty="0" smtClean="0"/>
              <a:t>. </a:t>
            </a:r>
            <a:r>
              <a:rPr lang="en-US" sz="1800" b="1" dirty="0" smtClean="0"/>
              <a:t>(Gear icon in </a:t>
            </a:r>
            <a:r>
              <a:rPr lang="en-US" sz="1800" b="1" dirty="0" smtClean="0">
                <a:hlinkClick r:id="rId3"/>
              </a:rPr>
              <a:t>Developer Tools Extension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Cascading Style Sheets – we will focus on CSS 2 (and some CSS 3)</a:t>
            </a:r>
          </a:p>
          <a:p>
            <a:r>
              <a:rPr lang="en-US" sz="1800" dirty="0" smtClean="0"/>
              <a:t>A CSS document is a list of rules that apply styles to HTML elements</a:t>
            </a:r>
          </a:p>
          <a:p>
            <a:r>
              <a:rPr lang="en-US" sz="1800" dirty="0" smtClean="0"/>
              <a:t>Consists of </a:t>
            </a:r>
          </a:p>
          <a:p>
            <a:pPr lvl="1"/>
            <a:r>
              <a:rPr lang="en-US" sz="1800" dirty="0" smtClean="0"/>
              <a:t>Selectors</a:t>
            </a:r>
          </a:p>
          <a:p>
            <a:pPr lvl="2"/>
            <a:r>
              <a:rPr lang="en-US" sz="1600" dirty="0" smtClean="0"/>
              <a:t>quite literally, things we select for styling</a:t>
            </a:r>
          </a:p>
          <a:p>
            <a:pPr lvl="2"/>
            <a:r>
              <a:rPr lang="en-US" sz="1600" dirty="0" smtClean="0"/>
              <a:t>can select on tags, IDs, classes, pseudo-classes, and combinations thereof</a:t>
            </a:r>
          </a:p>
          <a:p>
            <a:pPr lvl="2"/>
            <a:r>
              <a:rPr lang="en-US" sz="1600" dirty="0" smtClean="0"/>
              <a:t>can select children, descendants, parents, ancestors, etc. of an element</a:t>
            </a:r>
          </a:p>
          <a:p>
            <a:pPr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www.w3.org/TR/CSS2/selector.html</a:t>
            </a:r>
            <a:r>
              <a:rPr lang="en-US" sz="1600" dirty="0" smtClean="0"/>
              <a:t> </a:t>
            </a:r>
            <a:endParaRPr lang="en-US" sz="1600" dirty="0"/>
          </a:p>
          <a:p>
            <a:pPr lvl="2"/>
            <a:r>
              <a:rPr lang="en-US" sz="1600" dirty="0" smtClean="0"/>
              <a:t>See </a:t>
            </a:r>
            <a:r>
              <a:rPr lang="en-US" sz="1600" dirty="0">
                <a:hlinkClick r:id="rId3"/>
              </a:rPr>
              <a:t>http://css.maxdesign.com.au/selectutorial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r>
              <a:rPr lang="en-US" sz="1800" dirty="0" smtClean="0"/>
              <a:t>Property/value pairs in declaration blocks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margin: 0 0 1em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 a:hover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843" y="3596760"/>
            <a:ext cx="4011064" cy="2585323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id=“footer”&gt;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&lt;p&gt;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=“somepage.html”&gt;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This link will be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styled on a mouse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hover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&lt;/a&gt;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Declaring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Where to put them?  Three ways to do it: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external </a:t>
            </a:r>
            <a:r>
              <a:rPr lang="en-US" sz="2000" dirty="0" err="1" smtClean="0"/>
              <a:t>stylesheets</a:t>
            </a:r>
            <a:endParaRPr lang="en-US" sz="2000" dirty="0" smtClean="0"/>
          </a:p>
          <a:p>
            <a:pPr lvl="2"/>
            <a:r>
              <a:rPr lang="en-US" sz="1800" dirty="0" smtClean="0"/>
              <a:t>this is best – your </a:t>
            </a:r>
            <a:r>
              <a:rPr lang="en-US" sz="1800" dirty="0" err="1" smtClean="0"/>
              <a:t>stylesheets</a:t>
            </a:r>
            <a:r>
              <a:rPr lang="en-US" sz="1800" dirty="0" smtClean="0"/>
              <a:t> will be cached by the browser and can be referenced by all your pages</a:t>
            </a:r>
          </a:p>
          <a:p>
            <a:pPr lvl="2"/>
            <a:r>
              <a:rPr lang="en-US" sz="1800" dirty="0"/>
              <a:t>ex: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=“mystyle.css"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"/&gt;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 smtClean="0"/>
              <a:t>embedded (in-page) styles</a:t>
            </a:r>
          </a:p>
          <a:p>
            <a:pPr lvl="2"/>
            <a:r>
              <a:rPr lang="en-US" sz="1800" dirty="0" smtClean="0"/>
              <a:t>useful for a one-off style on a specific page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&lt;head&gt;&lt;style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"&gt;…styles go here…&lt;/style&gt;&lt;/head&gt;</a:t>
            </a:r>
            <a:endParaRPr lang="en-US" sz="18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inline </a:t>
            </a:r>
            <a:r>
              <a:rPr lang="en-US" sz="2000" dirty="0" smtClean="0"/>
              <a:t>styles</a:t>
            </a:r>
          </a:p>
          <a:p>
            <a:pPr lvl="2"/>
            <a:r>
              <a:rPr lang="en-US" sz="1800" dirty="0"/>
              <a:t>G</a:t>
            </a:r>
            <a:r>
              <a:rPr lang="en-US" sz="1800" dirty="0" smtClean="0"/>
              <a:t>ood for testing, and </a:t>
            </a:r>
            <a:r>
              <a:rPr lang="en-US" sz="1800" i="1" dirty="0" smtClean="0"/>
              <a:t>sometimes</a:t>
            </a:r>
            <a:r>
              <a:rPr lang="en-US" sz="1800" dirty="0" smtClean="0"/>
              <a:t> helpful when generating sites</a:t>
            </a:r>
          </a:p>
          <a:p>
            <a:pPr lvl="2"/>
            <a:r>
              <a:rPr lang="en-US" sz="1800" dirty="0" smtClean="0"/>
              <a:t>Generally avoid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 style="font-weight: bold;"&gt;…&lt;/p&gt;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57437"/>
              </p:ext>
            </p:extLst>
          </p:nvPr>
        </p:nvGraphicFramePr>
        <p:xfrm>
          <a:off x="718457" y="1650575"/>
          <a:ext cx="77070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3"/>
                <a:gridCol w="3853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like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might</a:t>
                      </a:r>
                      <a:r>
                        <a:rPr lang="en-US" dirty="0" smtClean="0"/>
                        <a:t> be selected like</a:t>
                      </a:r>
                      <a:r>
                        <a:rPr lang="en-US" baseline="0" dirty="0" smtClean="0"/>
                        <a:t> 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&lt;div id=“header”&gt;&lt;/div&gt;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&lt;h2 id=“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”&gt;&lt;/h2&gt;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&lt;li class=“selected”&gt;&lt;/li&gt;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b="1" baseline="0" dirty="0" smtClean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b="1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457" y="5899868"/>
            <a:ext cx="441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http://www.w3.org/TR/CSS2/selector.html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2087</TotalTime>
  <Words>1430</Words>
  <Application>Microsoft Office PowerPoint</Application>
  <PresentationFormat>On-screen Show (4:3)</PresentationFormat>
  <Paragraphs>267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Bitstream Vera Sans</vt:lpstr>
      <vt:lpstr>Calibri</vt:lpstr>
      <vt:lpstr>Courier New</vt:lpstr>
      <vt:lpstr>Kozuka Gothic Pro M</vt:lpstr>
      <vt:lpstr>News Gothic MT</vt:lpstr>
      <vt:lpstr>Times New Roman</vt:lpstr>
      <vt:lpstr>Wingdings</vt:lpstr>
      <vt:lpstr>Wingdings 2</vt:lpstr>
      <vt:lpstr>IntroIT-Theme</vt:lpstr>
      <vt:lpstr>HTML &amp; CSS</vt:lpstr>
      <vt:lpstr>Basic HTML Structure</vt:lpstr>
      <vt:lpstr>XHTML Document</vt:lpstr>
      <vt:lpstr>XHTML 1 of 2</vt:lpstr>
      <vt:lpstr>XHTML 2 of 2</vt:lpstr>
      <vt:lpstr>CSS</vt:lpstr>
      <vt:lpstr>CSS Example</vt:lpstr>
      <vt:lpstr>Declaring Styles</vt:lpstr>
      <vt:lpstr>Selectors</vt:lpstr>
      <vt:lpstr>IDs and Classes</vt:lpstr>
      <vt:lpstr>Precedence and the Cascade</vt:lpstr>
      <vt:lpstr>Precedence Example</vt:lpstr>
      <vt:lpstr>CSS Sizes</vt:lpstr>
      <vt:lpstr>CSS Colors</vt:lpstr>
      <vt:lpstr>CSS Box Model</vt:lpstr>
      <vt:lpstr>CSS Shorthand</vt:lpstr>
      <vt:lpstr>Floating Elements</vt:lpstr>
      <vt:lpstr>PowerPoint Presentation</vt:lpstr>
      <vt:lpstr>Where to go for help...</vt:lpstr>
      <vt:lpstr>Code Style 1 of 5</vt:lpstr>
      <vt:lpstr>Code Style 2 of 5</vt:lpstr>
      <vt:lpstr>Code Style 3 of 5</vt:lpstr>
      <vt:lpstr>Code Style 4 of 5</vt:lpstr>
      <vt:lpstr>Code Style 5 of 5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Matt Hamlin</cp:lastModifiedBy>
  <cp:revision>102</cp:revision>
  <dcterms:created xsi:type="dcterms:W3CDTF">2009-09-17T04:14:33Z</dcterms:created>
  <dcterms:modified xsi:type="dcterms:W3CDTF">2013-09-12T17:41:37Z</dcterms:modified>
</cp:coreProperties>
</file>