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5"/>
  </p:notesMasterIdLst>
  <p:handoutMasterIdLst>
    <p:handoutMasterId r:id="rId16"/>
  </p:handoutMasterIdLst>
  <p:sldIdLst>
    <p:sldId id="257" r:id="rId2"/>
    <p:sldId id="306" r:id="rId3"/>
    <p:sldId id="307" r:id="rId4"/>
    <p:sldId id="315" r:id="rId5"/>
    <p:sldId id="308" r:id="rId6"/>
    <p:sldId id="309" r:id="rId7"/>
    <p:sldId id="310" r:id="rId8"/>
    <p:sldId id="311" r:id="rId9"/>
    <p:sldId id="316" r:id="rId10"/>
    <p:sldId id="312" r:id="rId11"/>
    <p:sldId id="313" r:id="rId12"/>
    <p:sldId id="314" r:id="rId13"/>
    <p:sldId id="31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D2EC-6B73-E244-95BB-DFA571EF99E9}" type="datetimeFigureOut">
              <a:rPr lang="en-US" smtClean="0"/>
              <a:t>9/21/13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A18FE-542D-AF40-AFB1-8C7E509B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67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9/21/13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356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1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05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81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5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/>
          <a:lstStyle/>
          <a:p>
            <a:fld id="{466BE941-911B-4100-985A-5BFC5B88D9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79284" y="6332346"/>
            <a:ext cx="4838400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0" marR="0" indent="0" algn="l" defTabSz="4147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 smtClean="0">
                <a:solidFill>
                  <a:schemeClr val="bg1"/>
                </a:solidFill>
              </a:rPr>
              <a:t>Intro to ITWS – Building a Website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6396" y="6325069"/>
            <a:ext cx="1375124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0" marR="0" indent="0" algn="r" defTabSz="4147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 smtClean="0">
                <a:solidFill>
                  <a:schemeClr val="bg1"/>
                </a:solidFill>
              </a:rPr>
              <a:t>2013-</a:t>
            </a:r>
            <a:r>
              <a:rPr lang="en-GB" sz="1100" dirty="0" smtClean="0">
                <a:solidFill>
                  <a:schemeClr val="bg1"/>
                </a:solidFill>
              </a:rPr>
              <a:t>09</a:t>
            </a:r>
            <a:r>
              <a:rPr lang="en-GB" sz="1100" dirty="0" smtClean="0">
                <a:solidFill>
                  <a:schemeClr val="bg1"/>
                </a:solidFill>
              </a:rPr>
              <a:t>-21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9760" y="6328460"/>
            <a:ext cx="967680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0" marR="0" indent="0" algn="r" defTabSz="4147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18C7E6-C3BD-49B5-A2FD-A3D0A1B3F1A5}" type="slidenum">
              <a:rPr lang="en-US" sz="1100" smtClean="0">
                <a:solidFill>
                  <a:schemeClr val="bg1"/>
                </a:solidFill>
              </a:rPr>
              <a:pPr marL="0" marR="0" indent="0" algn="r" defTabSz="4147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rplotka/Dropbox/Documents/Documents/AAA%20-%20Work/AAA%20-%20RPI/Teaching/2013%2002-Fall/ITWS1100%20Intro%20ITWS/Presentations/Week%205%20-%20Sept23%20-%20not%20done/IIT-Tech-20120916-Lab2-Example%20with%20localref.html" TargetMode="External"/><Relationship Id="rId3" Type="http://schemas.openxmlformats.org/officeDocument/2006/relationships/hyperlink" Target="http://homepages.rpi.edu/~plotkr2/iit/Lab3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w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pi.edu" TargetMode="External"/><Relationship Id="rId3" Type="http://schemas.openxmlformats.org/officeDocument/2006/relationships/hyperlink" Target="file://localhost/Users/rplotka/Dropbox/Documents/Documents/AAA%20-%20Work/AAA%20-%20RPI/Teaching/2013%2002-Fall/ITWS1100%20Intro%20ITWS/Presentations/Week%205%20-%20Sept23%20-%20not%20done/IIT-Tech-20120916-Lab2-Example%20with%20localref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 Website</a:t>
            </a:r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sz="3600" dirty="0" smtClean="0"/>
              <a:t>Hypertext </a:t>
            </a:r>
            <a:r>
              <a:rPr lang="en-GB" sz="3600" dirty="0" err="1" smtClean="0"/>
              <a:t>Markup</a:t>
            </a:r>
            <a:r>
              <a:rPr lang="en-GB" sz="3600" dirty="0" smtClean="0"/>
              <a:t> Language &amp; Cascading </a:t>
            </a:r>
            <a:r>
              <a:rPr lang="en-GB" sz="3600" dirty="0" err="1" smtClean="0"/>
              <a:t>Stylesheets</a:t>
            </a:r>
            <a:endParaRPr lang="en-GB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E941-911B-4100-985A-5BFC5B88D99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4" y="1600201"/>
            <a:ext cx="4867969" cy="4343400"/>
          </a:xfrm>
        </p:spPr>
        <p:txBody>
          <a:bodyPr>
            <a:noAutofit/>
          </a:bodyPr>
          <a:lstStyle/>
          <a:p>
            <a:r>
              <a:rPr lang="en-US" dirty="0" smtClean="0"/>
              <a:t>Relative URLs can be </a:t>
            </a:r>
          </a:p>
          <a:p>
            <a:pPr lvl="1"/>
            <a:r>
              <a:rPr lang="en-US" dirty="0" smtClean="0"/>
              <a:t>relative to the current page</a:t>
            </a:r>
          </a:p>
          <a:p>
            <a:pPr lvl="2"/>
            <a:r>
              <a:rPr lang="en-US" dirty="0" smtClean="0"/>
              <a:t>from index.html: </a:t>
            </a:r>
            <a:r>
              <a:rPr lang="en-US" dirty="0" err="1" smtClean="0"/>
              <a:t>href</a:t>
            </a:r>
            <a:r>
              <a:rPr lang="en-US" dirty="0" smtClean="0"/>
              <a:t>="flora/families/rosaceae.html"</a:t>
            </a:r>
          </a:p>
          <a:p>
            <a:pPr lvl="2"/>
            <a:r>
              <a:rPr lang="en-US" dirty="0" smtClean="0"/>
              <a:t>from rosaceae.html: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href</a:t>
            </a:r>
            <a:r>
              <a:rPr lang="en-US" dirty="0"/>
              <a:t>="lamiaceae.html</a:t>
            </a:r>
            <a:r>
              <a:rPr lang="en-US" dirty="0" smtClean="0"/>
              <a:t>"</a:t>
            </a:r>
            <a:br>
              <a:rPr lang="en-US" dirty="0" smtClean="0"/>
            </a:br>
            <a:r>
              <a:rPr lang="en-US" dirty="0" err="1" smtClean="0"/>
              <a:t>href</a:t>
            </a:r>
            <a:r>
              <a:rPr lang="en-US" dirty="0" smtClean="0"/>
              <a:t>="../</a:t>
            </a:r>
            <a:r>
              <a:rPr lang="en-US" dirty="0"/>
              <a:t>index.html"</a:t>
            </a:r>
            <a:br>
              <a:rPr lang="en-US" dirty="0"/>
            </a:br>
            <a:r>
              <a:rPr lang="en-US" dirty="0" err="1"/>
              <a:t>href</a:t>
            </a:r>
            <a:r>
              <a:rPr lang="en-US" dirty="0"/>
              <a:t>="../../index.html"</a:t>
            </a:r>
            <a:endParaRPr lang="en-US" dirty="0" smtClean="0"/>
          </a:p>
          <a:p>
            <a:pPr lvl="1"/>
            <a:r>
              <a:rPr lang="en-US" dirty="0" smtClean="0"/>
              <a:t>server-relative </a:t>
            </a:r>
          </a:p>
          <a:p>
            <a:pPr lvl="2"/>
            <a:r>
              <a:rPr lang="en-US" dirty="0" smtClean="0"/>
              <a:t>assuming "flora" is at the document root of the web server, any page on the same server can make server relative calls like so:</a:t>
            </a:r>
            <a:br>
              <a:rPr lang="en-US" dirty="0" smtClean="0"/>
            </a:br>
            <a:r>
              <a:rPr lang="en-US" dirty="0" err="1" smtClean="0"/>
              <a:t>href</a:t>
            </a:r>
            <a:r>
              <a:rPr lang="en-US" dirty="0" smtClean="0"/>
              <a:t>="/flora/index.html"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42170" y="1659030"/>
            <a:ext cx="3136232" cy="4123002"/>
            <a:chOff x="5330856" y="1229676"/>
            <a:chExt cx="3136232" cy="4123002"/>
          </a:xfrm>
        </p:grpSpPr>
        <p:grpSp>
          <p:nvGrpSpPr>
            <p:cNvPr id="6" name="Group 5"/>
            <p:cNvGrpSpPr/>
            <p:nvPr/>
          </p:nvGrpSpPr>
          <p:grpSpPr>
            <a:xfrm>
              <a:off x="5330856" y="1229676"/>
              <a:ext cx="3136232" cy="4123002"/>
              <a:chOff x="2197748" y="1939642"/>
              <a:chExt cx="3136232" cy="4123002"/>
            </a:xfrm>
          </p:grpSpPr>
          <p:pic>
            <p:nvPicPr>
              <p:cNvPr id="10" name="Picture 2" descr="C:\Users\johnsa.WIN\AppData\Local\Microsoft\Windows\Temporary Internet Files\Content.IE5\VI3XNAB9\MC900431588[1]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7748" y="2604887"/>
                <a:ext cx="608846" cy="60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2745122" y="2724644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flora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pic>
            <p:nvPicPr>
              <p:cNvPr id="12" name="Picture 2" descr="C:\Users\johnsa.WIN\AppData\Local\Microsoft\Windows\Temporary Internet Files\Content.IE5\VI3XNAB9\MC900431588[1]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56" y="4005185"/>
                <a:ext cx="608846" cy="60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3188996" y="4124942"/>
                <a:ext cx="1000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families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pic>
            <p:nvPicPr>
              <p:cNvPr id="14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8175" y="3305941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095507" y="3420895"/>
                <a:ext cx="1319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index.html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pic>
            <p:nvPicPr>
              <p:cNvPr id="18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7251" y="4771025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539899" y="4885979"/>
                <a:ext cx="1794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lamiaceae.html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cxnSp>
            <p:nvCxnSpPr>
              <p:cNvPr id="20" name="Elbow Connector 19"/>
              <p:cNvCxnSpPr>
                <a:stCxn id="10" idx="2"/>
                <a:endCxn id="14" idx="1"/>
              </p:cNvCxnSpPr>
              <p:nvPr/>
            </p:nvCxnSpPr>
            <p:spPr>
              <a:xfrm rot="16200000" flipH="1">
                <a:off x="2369259" y="3346645"/>
                <a:ext cx="391829" cy="126004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stCxn id="10" idx="2"/>
                <a:endCxn id="12" idx="1"/>
              </p:cNvCxnSpPr>
              <p:nvPr/>
            </p:nvCxnSpPr>
            <p:spPr>
              <a:xfrm rot="16200000" flipH="1">
                <a:off x="2018676" y="3697227"/>
                <a:ext cx="1095875" cy="128885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Elbow Connector 22"/>
              <p:cNvCxnSpPr>
                <a:stCxn id="12" idx="2"/>
                <a:endCxn id="18" idx="1"/>
              </p:cNvCxnSpPr>
              <p:nvPr/>
            </p:nvCxnSpPr>
            <p:spPr>
              <a:xfrm rot="16200000" flipH="1">
                <a:off x="2778058" y="4771452"/>
                <a:ext cx="456615" cy="141772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7251" y="5463403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7748" y="1939642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665080" y="2054596"/>
                <a:ext cx="1319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index.html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671269" y="4860958"/>
              <a:ext cx="1661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rPr>
                <a:t>rosaceae.html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  <p:cxnSp>
          <p:nvCxnSpPr>
            <p:cNvPr id="9" name="Elbow Connector 8"/>
            <p:cNvCxnSpPr>
              <a:stCxn id="12" idx="2"/>
              <a:endCxn id="24" idx="1"/>
            </p:cNvCxnSpPr>
            <p:nvPr/>
          </p:nvCxnSpPr>
          <p:spPr>
            <a:xfrm rot="16200000" flipH="1">
              <a:off x="5564977" y="4407675"/>
              <a:ext cx="1148993" cy="141772"/>
            </a:xfrm>
            <a:prstGeom prst="bentConnector2">
              <a:avLst/>
            </a:prstGeom>
            <a:ln w="349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E941-911B-4100-985A-5BFC5B88D9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2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&amp; Menus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 (of some form) links together the various pages that make up a website. </a:t>
            </a:r>
          </a:p>
          <a:p>
            <a:r>
              <a:rPr lang="en-US" dirty="0" smtClean="0"/>
              <a:t>Examples include</a:t>
            </a:r>
          </a:p>
          <a:p>
            <a:pPr lvl="1"/>
            <a:r>
              <a:rPr lang="en-US" dirty="0" smtClean="0"/>
              <a:t>Vertical and horizontal menus (</a:t>
            </a:r>
            <a:r>
              <a:rPr lang="en-US" dirty="0" smtClean="0">
                <a:hlinkClick r:id="rId2" action="ppaction://hlinksldjump"/>
              </a:rPr>
              <a:t>www.rpinfo.edu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Breadcrumbs</a:t>
            </a:r>
          </a:p>
          <a:p>
            <a:pPr lvl="1"/>
            <a:r>
              <a:rPr lang="en-US" dirty="0" smtClean="0"/>
              <a:t>Persistent links in headers and footers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 will discuss web site (and information) architecture next.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E941-911B-4100-985A-5BFC5B88D9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5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3: Build a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You are to build a personal Intro to IT website. </a:t>
            </a:r>
          </a:p>
          <a:p>
            <a:r>
              <a:rPr lang="en-US" sz="1800" dirty="0" smtClean="0"/>
              <a:t>Guidelines:</a:t>
            </a:r>
          </a:p>
          <a:p>
            <a:pPr lvl="1"/>
            <a:r>
              <a:rPr lang="en-US" sz="1800" dirty="0" smtClean="0"/>
              <a:t>You must have (at least) two pages:  </a:t>
            </a:r>
            <a:r>
              <a:rPr lang="en-US" sz="1800" b="1" dirty="0" smtClean="0"/>
              <a:t>home</a:t>
            </a:r>
            <a:r>
              <a:rPr lang="en-US" sz="1800" dirty="0" smtClean="0"/>
              <a:t>  and </a:t>
            </a:r>
            <a:r>
              <a:rPr lang="en-US" sz="1800" b="1" dirty="0" smtClean="0"/>
              <a:t>projects</a:t>
            </a:r>
          </a:p>
          <a:p>
            <a:pPr lvl="1"/>
            <a:r>
              <a:rPr lang="en-US" sz="1800" dirty="0" smtClean="0"/>
              <a:t>You should have a header, a menu (for navigating between pages), content, and a footer.   The header, menu, and footer should be consistent across the main </a:t>
            </a:r>
            <a:r>
              <a:rPr lang="en-US" sz="1800" dirty="0"/>
              <a:t>pages.</a:t>
            </a:r>
          </a:p>
          <a:p>
            <a:pPr lvl="1"/>
            <a:r>
              <a:rPr lang="en-US" sz="1800" dirty="0"/>
              <a:t>Populate your projects page with links to the Lab </a:t>
            </a:r>
            <a:r>
              <a:rPr lang="en-US" sz="1800" dirty="0" smtClean="0"/>
              <a:t>homework, beginning with your resume (continue this as we move forward)</a:t>
            </a:r>
          </a:p>
          <a:p>
            <a:pPr lvl="1"/>
            <a:r>
              <a:rPr lang="en-US" sz="1800" dirty="0" smtClean="0"/>
              <a:t>All resources (e.g. CSS files) should be kept in a resources directory</a:t>
            </a:r>
          </a:p>
          <a:p>
            <a:pPr lvl="1"/>
            <a:r>
              <a:rPr lang="en-US" sz="1800" dirty="0" smtClean="0"/>
              <a:t>The web site will be RCS password protected: you will give rights to me, Jeff, and Prof. Hughes. The website should be posted to your RCS </a:t>
            </a:r>
            <a:r>
              <a:rPr lang="en-US" sz="1800" dirty="0" err="1" smtClean="0"/>
              <a:t>iit</a:t>
            </a:r>
            <a:r>
              <a:rPr lang="en-US" sz="1800" dirty="0" smtClean="0"/>
              <a:t> directory by the evening of Thursday, September </a:t>
            </a:r>
            <a:r>
              <a:rPr lang="en-US" sz="1800" dirty="0" smtClean="0"/>
              <a:t>26</a:t>
            </a:r>
            <a:r>
              <a:rPr lang="en-US" sz="1800" dirty="0" smtClean="0"/>
              <a:t>, 2013</a:t>
            </a:r>
            <a:endParaRPr lang="en-US" sz="1800" dirty="0" smtClean="0"/>
          </a:p>
          <a:p>
            <a:pPr lvl="1"/>
            <a:r>
              <a:rPr lang="en-US" sz="1800" dirty="0" smtClean="0"/>
              <a:t>Look to the lab description (in the LMS) for more details.</a:t>
            </a:r>
          </a:p>
          <a:p>
            <a:pPr lvl="1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E941-911B-4100-985A-5BFC5B88D9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9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Rpinfo.edu</a:t>
            </a:r>
            <a:endParaRPr lang="en-US" dirty="0"/>
          </a:p>
        </p:txBody>
      </p:sp>
      <p:pic>
        <p:nvPicPr>
          <p:cNvPr id="7" name="Content Placeholder 6" descr="Snapshot 9:22:12 4:5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97" b="-921044"/>
          <a:stretch/>
        </p:blipFill>
        <p:spPr>
          <a:xfrm>
            <a:off x="549275" y="1600200"/>
            <a:ext cx="8042275" cy="4343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E941-911B-4100-985A-5BFC5B88D995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 descr="Snapshot 9:22:12 4: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2658543"/>
            <a:ext cx="7900458" cy="2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31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explored what it means to build a simple web </a:t>
            </a:r>
            <a:r>
              <a:rPr lang="en-US" i="1" dirty="0" smtClean="0">
                <a:hlinkClick r:id="rId2" action="ppaction://hlinkfile"/>
              </a:rPr>
              <a:t>page</a:t>
            </a:r>
            <a:r>
              <a:rPr lang="en-US" dirty="0" smtClean="0"/>
              <a:t> using: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HTML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&lt;h1&gt;heading&lt;/h1&gt;</a:t>
            </a:r>
          </a:p>
          <a:p>
            <a:pPr lvl="1"/>
            <a:r>
              <a:rPr lang="en-US" dirty="0" smtClean="0"/>
              <a:t>CSS  </a:t>
            </a:r>
            <a:r>
              <a:rPr lang="en-US" dirty="0" smtClean="0">
                <a:sym typeface="Wingdings" pitchFamily="2" charset="2"/>
              </a:rPr>
              <a:t>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h1 { font-weight: normal; }</a:t>
            </a:r>
          </a:p>
          <a:p>
            <a:pPr lvl="1"/>
            <a:endParaRPr lang="en-US" dirty="0"/>
          </a:p>
          <a:p>
            <a:r>
              <a:rPr lang="en-US" dirty="0" smtClean="0"/>
              <a:t>Now we will look at what it means to build a simple static web </a:t>
            </a:r>
            <a:r>
              <a:rPr lang="en-US" i="1" dirty="0" smtClean="0">
                <a:hlinkClick r:id="rId3"/>
              </a:rPr>
              <a:t>site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E941-911B-4100-985A-5BFC5B88D9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06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web sites consist of a file and folder hierarchy (Tree Structure) just like those you find on your laptops.</a:t>
            </a:r>
          </a:p>
          <a:p>
            <a:r>
              <a:rPr lang="en-US" dirty="0" smtClean="0"/>
              <a:t>Each html page links to or includes other pages and resources.</a:t>
            </a:r>
          </a:p>
          <a:p>
            <a:r>
              <a:rPr lang="en-US" dirty="0" smtClean="0"/>
              <a:t>Common resources:</a:t>
            </a:r>
          </a:p>
          <a:p>
            <a:pPr lvl="1"/>
            <a:r>
              <a:rPr lang="en-US" dirty="0" smtClean="0"/>
              <a:t>CSS files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Image files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5330856" y="1894921"/>
            <a:ext cx="3216805" cy="3944756"/>
            <a:chOff x="5330856" y="1894921"/>
            <a:chExt cx="3216805" cy="3944756"/>
          </a:xfrm>
        </p:grpSpPr>
        <p:grpSp>
          <p:nvGrpSpPr>
            <p:cNvPr id="26" name="Group 25"/>
            <p:cNvGrpSpPr/>
            <p:nvPr/>
          </p:nvGrpSpPr>
          <p:grpSpPr>
            <a:xfrm>
              <a:off x="5330856" y="1894921"/>
              <a:ext cx="2739599" cy="3310943"/>
              <a:chOff x="2197748" y="2604887"/>
              <a:chExt cx="2739599" cy="3310943"/>
            </a:xfrm>
          </p:grpSpPr>
          <p:pic>
            <p:nvPicPr>
              <p:cNvPr id="27" name="Picture 2" descr="C:\Users\johnsa.WIN\AppData\Local\Microsoft\Windows\Temporary Internet Files\Content.IE5\VI3XNAB9\MC900431588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7748" y="2604887"/>
                <a:ext cx="608846" cy="60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2745122" y="2724644"/>
                <a:ext cx="883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mysite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pic>
            <p:nvPicPr>
              <p:cNvPr id="29" name="Picture 2" descr="C:\Users\johnsa.WIN\AppData\Local\Microsoft\Windows\Temporary Internet Files\Content.IE5\VI3XNAB9\MC900431588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56" y="4635273"/>
                <a:ext cx="608846" cy="60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3188996" y="4755030"/>
                <a:ext cx="11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resources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pic>
            <p:nvPicPr>
              <p:cNvPr id="31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8175" y="3305941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8175" y="3957801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3095507" y="3420895"/>
                <a:ext cx="1319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index.html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03191" y="4072755"/>
                <a:ext cx="1834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otherpage.html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pic>
            <p:nvPicPr>
              <p:cNvPr id="35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2567" y="5316589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3539899" y="5431543"/>
                <a:ext cx="1247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mysite.css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cxnSp>
            <p:nvCxnSpPr>
              <p:cNvPr id="37" name="Elbow Connector 36"/>
              <p:cNvCxnSpPr>
                <a:stCxn id="27" idx="2"/>
                <a:endCxn id="31" idx="1"/>
              </p:cNvCxnSpPr>
              <p:nvPr/>
            </p:nvCxnSpPr>
            <p:spPr>
              <a:xfrm rot="16200000" flipH="1">
                <a:off x="2369259" y="3346645"/>
                <a:ext cx="391829" cy="126004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>
                <a:stCxn id="27" idx="2"/>
                <a:endCxn id="32" idx="1"/>
              </p:cNvCxnSpPr>
              <p:nvPr/>
            </p:nvCxnSpPr>
            <p:spPr>
              <a:xfrm rot="16200000" flipH="1">
                <a:off x="2043329" y="3672575"/>
                <a:ext cx="1043689" cy="126004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>
                <a:stCxn id="27" idx="2"/>
                <a:endCxn id="29" idx="1"/>
              </p:cNvCxnSpPr>
              <p:nvPr/>
            </p:nvCxnSpPr>
            <p:spPr>
              <a:xfrm rot="16200000" flipH="1">
                <a:off x="1703632" y="4012271"/>
                <a:ext cx="1725963" cy="128885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29" idx="2"/>
                <a:endCxn id="35" idx="1"/>
              </p:cNvCxnSpPr>
              <p:nvPr/>
            </p:nvCxnSpPr>
            <p:spPr>
              <a:xfrm rot="16200000" flipH="1">
                <a:off x="2817978" y="5361620"/>
                <a:ext cx="372091" cy="137088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6732741" y="5406522"/>
              <a:ext cx="1814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rPr>
                <a:t>someImage.jpg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  <p:pic>
          <p:nvPicPr>
            <p:cNvPr id="1029" name="Picture 5" descr="C:\Users\johnsa.WIN\AppData\Local\Microsoft\Windows\Temporary Internet Files\Content.IE5\RFGGNH51\MC900312566[1].wm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1685" y="5342700"/>
              <a:ext cx="527533" cy="496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Elbow Connector 43"/>
            <p:cNvCxnSpPr>
              <a:stCxn id="29" idx="2"/>
              <a:endCxn id="1029" idx="1"/>
            </p:cNvCxnSpPr>
            <p:nvPr/>
          </p:nvCxnSpPr>
          <p:spPr>
            <a:xfrm rot="16200000" flipH="1">
              <a:off x="5641618" y="4961122"/>
              <a:ext cx="1057036" cy="203098"/>
            </a:xfrm>
            <a:prstGeom prst="bentConnector2">
              <a:avLst/>
            </a:prstGeom>
            <a:ln w="349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E941-911B-4100-985A-5BFC5B88D9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4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topmost folder of a website is called the "document root"* </a:t>
            </a:r>
            <a:endParaRPr lang="en-US" dirty="0" smtClean="0"/>
          </a:p>
          <a:p>
            <a:r>
              <a:rPr lang="en-US" dirty="0" smtClean="0"/>
              <a:t>This is the location of the “</a:t>
            </a:r>
            <a:r>
              <a:rPr lang="en-US" dirty="0" smtClean="0"/>
              <a:t>home page” or “index page”</a:t>
            </a:r>
          </a:p>
          <a:p>
            <a:r>
              <a:rPr lang="en-US" dirty="0" smtClean="0"/>
              <a:t>A server-defined "index page" will be returned when a directory is requested ...index.html, index.htm, etc.</a:t>
            </a:r>
          </a:p>
          <a:p>
            <a:r>
              <a:rPr lang="en-US" dirty="0" smtClean="0"/>
              <a:t>Domain names are mapped to document roots in web server configuration files.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sz="1600" dirty="0" err="1" smtClean="0"/>
              <a:t>Myweb.com</a:t>
            </a:r>
            <a:r>
              <a:rPr lang="en-US" sz="1600" dirty="0" smtClean="0"/>
              <a:t> -&gt; </a:t>
            </a:r>
            <a:r>
              <a:rPr lang="en-US" sz="1600" dirty="0" err="1" smtClean="0"/>
              <a:t>mysite</a:t>
            </a:r>
            <a:r>
              <a:rPr lang="en-US" sz="1600" dirty="0" smtClean="0"/>
              <a:t>/</a:t>
            </a:r>
            <a:r>
              <a:rPr lang="en-US" sz="1600" dirty="0" err="1" smtClean="0"/>
              <a:t>index.html</a:t>
            </a:r>
            <a:endParaRPr lang="en-US" sz="1600" dirty="0" smtClean="0"/>
          </a:p>
          <a:p>
            <a:pPr marL="0" indent="0">
              <a:buNone/>
            </a:pPr>
            <a:r>
              <a:rPr lang="en-US" sz="1200" dirty="0" smtClean="0"/>
              <a:t>*in Apache and </a:t>
            </a:r>
            <a:r>
              <a:rPr lang="en-US" sz="1200" dirty="0" smtClean="0"/>
              <a:t>many others</a:t>
            </a:r>
            <a:r>
              <a:rPr lang="en-US" sz="1200" dirty="0" smtClean="0"/>
              <a:t>... </a:t>
            </a:r>
            <a:r>
              <a:rPr lang="en-US" sz="1200" dirty="0" smtClean="0"/>
              <a:t>Some servers </a:t>
            </a:r>
            <a:r>
              <a:rPr lang="en-US" sz="1200" dirty="0" smtClean="0"/>
              <a:t>use other names; for example, in IIS it's called the "IIS </a:t>
            </a:r>
            <a:r>
              <a:rPr lang="en-US" sz="1200" dirty="0"/>
              <a:t>Web Site Home </a:t>
            </a:r>
            <a:r>
              <a:rPr lang="en-US" sz="1200" dirty="0" smtClean="0"/>
              <a:t>Directory"</a:t>
            </a:r>
            <a:endParaRPr lang="en-US" sz="12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5330856" y="1894921"/>
            <a:ext cx="3216805" cy="3944756"/>
            <a:chOff x="5330856" y="1894921"/>
            <a:chExt cx="3216805" cy="3944756"/>
          </a:xfrm>
        </p:grpSpPr>
        <p:grpSp>
          <p:nvGrpSpPr>
            <p:cNvPr id="26" name="Group 25"/>
            <p:cNvGrpSpPr/>
            <p:nvPr/>
          </p:nvGrpSpPr>
          <p:grpSpPr>
            <a:xfrm>
              <a:off x="5330856" y="1894921"/>
              <a:ext cx="2739599" cy="3310943"/>
              <a:chOff x="2197748" y="2604887"/>
              <a:chExt cx="2739599" cy="3310943"/>
            </a:xfrm>
          </p:grpSpPr>
          <p:pic>
            <p:nvPicPr>
              <p:cNvPr id="27" name="Picture 2" descr="C:\Users\johnsa.WIN\AppData\Local\Microsoft\Windows\Temporary Internet Files\Content.IE5\VI3XNAB9\MC900431588[1]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7748" y="2604887"/>
                <a:ext cx="608846" cy="60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2745122" y="2724644"/>
                <a:ext cx="883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mysite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pic>
            <p:nvPicPr>
              <p:cNvPr id="29" name="Picture 2" descr="C:\Users\johnsa.WIN\AppData\Local\Microsoft\Windows\Temporary Internet Files\Content.IE5\VI3XNAB9\MC900431588[1]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56" y="4635273"/>
                <a:ext cx="608846" cy="60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3188996" y="4755030"/>
                <a:ext cx="11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resources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pic>
            <p:nvPicPr>
              <p:cNvPr id="31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8175" y="3305941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8175" y="3957801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3095507" y="3420895"/>
                <a:ext cx="1319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index.html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03191" y="4072755"/>
                <a:ext cx="1834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otherpage.html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pic>
            <p:nvPicPr>
              <p:cNvPr id="35" name="Picture 3" descr="C:\Users\johnsa.WIN\AppData\Local\Microsoft\Windows\Temporary Internet Files\Content.IE5\VI3XNAB9\MC900432605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2567" y="5316589"/>
                <a:ext cx="599241" cy="59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3539899" y="5431543"/>
                <a:ext cx="1247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zuka Gothic Pro M" pitchFamily="34" charset="-128"/>
                    <a:ea typeface="Kozuka Gothic Pro M" pitchFamily="34" charset="-128"/>
                  </a:rPr>
                  <a:t>mysite.css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endParaRPr>
              </a:p>
            </p:txBody>
          </p:sp>
          <p:cxnSp>
            <p:nvCxnSpPr>
              <p:cNvPr id="37" name="Elbow Connector 36"/>
              <p:cNvCxnSpPr>
                <a:stCxn id="27" idx="2"/>
                <a:endCxn id="31" idx="1"/>
              </p:cNvCxnSpPr>
              <p:nvPr/>
            </p:nvCxnSpPr>
            <p:spPr>
              <a:xfrm rot="16200000" flipH="1">
                <a:off x="2369259" y="3346645"/>
                <a:ext cx="391829" cy="126004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>
                <a:stCxn id="27" idx="2"/>
                <a:endCxn id="32" idx="1"/>
              </p:cNvCxnSpPr>
              <p:nvPr/>
            </p:nvCxnSpPr>
            <p:spPr>
              <a:xfrm rot="16200000" flipH="1">
                <a:off x="2043329" y="3672575"/>
                <a:ext cx="1043689" cy="126004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>
                <a:stCxn id="27" idx="2"/>
                <a:endCxn id="29" idx="1"/>
              </p:cNvCxnSpPr>
              <p:nvPr/>
            </p:nvCxnSpPr>
            <p:spPr>
              <a:xfrm rot="16200000" flipH="1">
                <a:off x="1703632" y="4012271"/>
                <a:ext cx="1725963" cy="128885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29" idx="2"/>
                <a:endCxn id="35" idx="1"/>
              </p:cNvCxnSpPr>
              <p:nvPr/>
            </p:nvCxnSpPr>
            <p:spPr>
              <a:xfrm rot="16200000" flipH="1">
                <a:off x="2817978" y="5361620"/>
                <a:ext cx="372091" cy="137088"/>
              </a:xfrm>
              <a:prstGeom prst="bentConnector2">
                <a:avLst/>
              </a:prstGeom>
              <a:ln w="3492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6732741" y="5406522"/>
              <a:ext cx="1814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zuka Gothic Pro M" pitchFamily="34" charset="-128"/>
                  <a:ea typeface="Kozuka Gothic Pro M" pitchFamily="34" charset="-128"/>
                </a:rPr>
                <a:t>someImage.jpg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M" pitchFamily="34" charset="-128"/>
                <a:ea typeface="Kozuka Gothic Pro M" pitchFamily="34" charset="-128"/>
              </a:endParaRPr>
            </a:p>
          </p:txBody>
        </p:sp>
        <p:pic>
          <p:nvPicPr>
            <p:cNvPr id="1029" name="Picture 5" descr="C:\Users\johnsa.WIN\AppData\Local\Microsoft\Windows\Temporary Internet Files\Content.IE5\RFGGNH51\MC900312566[1].wm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1685" y="5342700"/>
              <a:ext cx="527533" cy="496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Elbow Connector 43"/>
            <p:cNvCxnSpPr>
              <a:stCxn id="29" idx="2"/>
              <a:endCxn id="1029" idx="1"/>
            </p:cNvCxnSpPr>
            <p:nvPr/>
          </p:nvCxnSpPr>
          <p:spPr>
            <a:xfrm rot="16200000" flipH="1">
              <a:off x="5641618" y="4961122"/>
              <a:ext cx="1057036" cy="203098"/>
            </a:xfrm>
            <a:prstGeom prst="bentConnector2">
              <a:avLst/>
            </a:prstGeom>
            <a:ln w="3492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/>
          <p:cNvCxnSpPr/>
          <p:nvPr/>
        </p:nvCxnSpPr>
        <p:spPr>
          <a:xfrm>
            <a:off x="4253948" y="2767054"/>
            <a:ext cx="1624282" cy="0"/>
          </a:xfrm>
          <a:prstGeom prst="straightConnector1">
            <a:avLst/>
          </a:prstGeom>
          <a:ln w="34925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E941-911B-4100-985A-5BFC5B88D995}" type="slidenum">
              <a:rPr lang="en-US" smtClean="0"/>
              <a:t>4</a:t>
            </a:fld>
            <a:endParaRPr lang="en-US"/>
          </a:p>
        </p:txBody>
      </p:sp>
      <p:cxnSp>
        <p:nvCxnSpPr>
          <p:cNvPr id="41" name="Straight Arrow Connector 40"/>
          <p:cNvCxnSpPr>
            <a:endCxn id="27" idx="1"/>
          </p:cNvCxnSpPr>
          <p:nvPr/>
        </p:nvCxnSpPr>
        <p:spPr>
          <a:xfrm flipV="1">
            <a:off x="4253948" y="2199344"/>
            <a:ext cx="1076908" cy="1903"/>
          </a:xfrm>
          <a:prstGeom prst="straightConnector1">
            <a:avLst/>
          </a:prstGeom>
          <a:ln w="34925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941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CSS &amp;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and Javascript files can be included in the &lt;head&gt; section of an html document using the following tags: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link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="resources/mysite.css" 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type="text/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"/&gt;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="resources/mysite.js"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="text/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"&gt;&lt;/script&gt;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cs typeface="Courier New" pitchFamily="49" charset="0"/>
              </a:rPr>
              <a:t>note the closing tag on &lt;script&gt;...</a:t>
            </a:r>
            <a:endParaRPr lang="en-US" sz="1400" dirty="0"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E941-911B-4100-985A-5BFC5B88D9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68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can be included in the &lt;body&gt; of a document using the &lt;</a:t>
            </a:r>
            <a:r>
              <a:rPr lang="en-US" dirty="0" err="1" smtClean="0"/>
              <a:t>img</a:t>
            </a:r>
            <a:r>
              <a:rPr lang="en-US" dirty="0" smtClean="0"/>
              <a:t>/&gt; tag: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="resources/someImage.jpg"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width="500"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height="200"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alt="a description of the image"/&gt;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E941-911B-4100-985A-5BFC5B88D9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5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Hyperlinks make the web.  They are clickable links to documents and other resources.  </a:t>
            </a:r>
            <a:r>
              <a:rPr lang="en-US" sz="1400" dirty="0" smtClean="0"/>
              <a:t>(They can also link to places within the same document.)</a:t>
            </a:r>
            <a:endParaRPr lang="en-US" dirty="0" smtClean="0"/>
          </a:p>
          <a:p>
            <a:r>
              <a:rPr lang="en-US" dirty="0" smtClean="0"/>
              <a:t>Hyperlinks can be created using the anchor tag &lt;a&gt;.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="URI"&gt;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click me&lt;/a&gt;</a:t>
            </a:r>
          </a:p>
          <a:p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 err="1" smtClean="0"/>
              <a:t>href</a:t>
            </a:r>
            <a:r>
              <a:rPr lang="en-US" dirty="0" smtClean="0"/>
              <a:t>" stands for "hyperlink reference"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E941-911B-4100-985A-5BFC5B88D9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 </a:t>
            </a:r>
            <a:r>
              <a:rPr lang="en-US" dirty="0" err="1" smtClean="0"/>
              <a:t>hrefs</a:t>
            </a:r>
            <a:r>
              <a:rPr lang="en-US" dirty="0" smtClean="0"/>
              <a:t> and 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value of a hypertext reference (or a </a:t>
            </a:r>
            <a:r>
              <a:rPr lang="en-US" dirty="0" err="1" smtClean="0"/>
              <a:t>src</a:t>
            </a:r>
            <a:r>
              <a:rPr lang="en-US" dirty="0" smtClean="0"/>
              <a:t> attribute) is a uniform resource identifier (URI).  </a:t>
            </a:r>
          </a:p>
          <a:p>
            <a:r>
              <a:rPr lang="en-US" dirty="0" smtClean="0"/>
              <a:t>In a website, this will most commonly be a uniform resource locator (URL).</a:t>
            </a:r>
          </a:p>
          <a:p>
            <a:r>
              <a:rPr lang="en-US" sz="2500" dirty="0"/>
              <a:t>URL: Uniform Resource Locator</a:t>
            </a:r>
          </a:p>
          <a:p>
            <a:pPr lvl="2"/>
            <a:r>
              <a:rPr lang="en-US" dirty="0"/>
              <a:t>where a thing is</a:t>
            </a:r>
          </a:p>
          <a:p>
            <a:pPr lvl="3"/>
            <a:r>
              <a:rPr lang="en-US" dirty="0"/>
              <a:t>format 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scheme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://domain:port/path?query_string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(scheme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://username:password@domain:port/path?query_string#anchor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/>
              <a:t>example: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www.example.com:8080/details.do?artkey=21</a:t>
            </a:r>
            <a:endParaRPr lang="en-US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E941-911B-4100-985A-5BFC5B88D9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URLs come in three common flavors:</a:t>
            </a:r>
          </a:p>
          <a:p>
            <a:pPr marL="807125" lvl="1" indent="-457200">
              <a:buFont typeface="+mj-lt"/>
              <a:buAutoNum type="arabicPeriod"/>
            </a:pPr>
            <a:r>
              <a:rPr lang="en-US" b="1" dirty="0" smtClean="0">
                <a:hlinkClick r:id="rId2"/>
              </a:rPr>
              <a:t>Absolute</a:t>
            </a:r>
            <a:r>
              <a:rPr lang="en-US" dirty="0" smtClean="0"/>
              <a:t>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href</a:t>
            </a:r>
            <a:r>
              <a:rPr lang="en-US" dirty="0" smtClean="0">
                <a:sym typeface="Wingdings" pitchFamily="2" charset="2"/>
              </a:rPr>
              <a:t>=http://www.rpi.edu</a:t>
            </a:r>
          </a:p>
          <a:p>
            <a:pPr marL="1089369" lvl="2" indent="-457200"/>
            <a:r>
              <a:rPr lang="en-US" sz="1800" dirty="0" smtClean="0"/>
              <a:t>includes </a:t>
            </a:r>
            <a:r>
              <a:rPr lang="en-US" sz="1800" dirty="0" smtClean="0"/>
              <a:t>the scheme and host in the URL</a:t>
            </a:r>
          </a:p>
          <a:p>
            <a:pPr marL="807125" lvl="1" indent="-457200">
              <a:buFont typeface="+mj-lt"/>
              <a:buAutoNum type="arabicPeriod"/>
            </a:pPr>
            <a:r>
              <a:rPr lang="en-US" b="1" dirty="0" smtClean="0">
                <a:hlinkClick r:id="rId3" action="ppaction://hlinkfile"/>
              </a:rPr>
              <a:t>Relative</a:t>
            </a:r>
            <a:r>
              <a:rPr lang="en-US" dirty="0" smtClean="0">
                <a:hlinkClick r:id="rId3" action="ppaction://hlinkfile"/>
              </a:rPr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href</a:t>
            </a:r>
            <a:r>
              <a:rPr lang="en-US" dirty="0" smtClean="0">
                <a:sym typeface="Wingdings" pitchFamily="2" charset="2"/>
              </a:rPr>
              <a:t>="aFileInTheSameDirectory.html"</a:t>
            </a:r>
          </a:p>
          <a:p>
            <a:pPr marL="1089369" lvl="2" indent="-457200"/>
            <a:r>
              <a:rPr lang="en-US" sz="1800" dirty="0" smtClean="0">
                <a:sym typeface="Wingdings" pitchFamily="2" charset="2"/>
              </a:rPr>
              <a:t>a reference relative to the calling document</a:t>
            </a:r>
            <a:endParaRPr lang="en-US" sz="1800" dirty="0" smtClean="0"/>
          </a:p>
          <a:p>
            <a:pPr marL="807125" lvl="1" indent="-457200">
              <a:buFont typeface="+mj-lt"/>
              <a:buAutoNum type="arabicPeriod"/>
            </a:pPr>
            <a:r>
              <a:rPr lang="en-US" b="1" dirty="0" smtClean="0">
                <a:hlinkClick r:id="rId3" action="ppaction://hlinkfile"/>
              </a:rPr>
              <a:t>In-page Anchor</a:t>
            </a:r>
            <a:r>
              <a:rPr lang="en-US" dirty="0" smtClean="0">
                <a:hlinkClick r:id="rId3" action="ppaction://hlinkfile"/>
              </a:rPr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href</a:t>
            </a:r>
            <a:r>
              <a:rPr lang="en-US" dirty="0" smtClean="0">
                <a:sym typeface="Wingdings" pitchFamily="2" charset="2"/>
              </a:rPr>
              <a:t>="#</a:t>
            </a:r>
            <a:r>
              <a:rPr lang="en-US" dirty="0" err="1" smtClean="0">
                <a:sym typeface="Wingdings" pitchFamily="2" charset="2"/>
              </a:rPr>
              <a:t>anInPageAnchor</a:t>
            </a:r>
            <a:r>
              <a:rPr lang="en-US" dirty="0" smtClean="0">
                <a:sym typeface="Wingdings" pitchFamily="2" charset="2"/>
              </a:rPr>
              <a:t>"</a:t>
            </a:r>
          </a:p>
          <a:p>
            <a:pPr marL="1089369" lvl="2" indent="-457200"/>
            <a:r>
              <a:rPr lang="en-US" sz="1800" dirty="0" smtClean="0">
                <a:sym typeface="Wingdings" pitchFamily="2" charset="2"/>
              </a:rPr>
              <a:t>a link to a specific, marked location inside a document</a:t>
            </a:r>
          </a:p>
          <a:p>
            <a:pPr marL="470160" indent="-457200"/>
            <a:endParaRPr lang="en-US" dirty="0" smtClean="0"/>
          </a:p>
          <a:p>
            <a:pPr marL="470160" indent="-457200"/>
            <a:r>
              <a:rPr lang="en-US" dirty="0" smtClean="0"/>
              <a:t>Always treat URIs as case-sensitive </a:t>
            </a:r>
            <a:r>
              <a:rPr lang="en-US" sz="1800" dirty="0" smtClean="0"/>
              <a:t>(even when they aren’t)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 - Building a Website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E941-911B-4100-985A-5BFC5B88D9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95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4925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5081</TotalTime>
  <Words>759</Words>
  <Application>Microsoft Macintosh PowerPoint</Application>
  <PresentationFormat>On-screen Show (4:3)</PresentationFormat>
  <Paragraphs>131</Paragraphs>
  <Slides>13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IntroIT-Theme</vt:lpstr>
      <vt:lpstr>Building a Website</vt:lpstr>
      <vt:lpstr>Web Pages</vt:lpstr>
      <vt:lpstr>Web Site Structure</vt:lpstr>
      <vt:lpstr>Web Site Structure</vt:lpstr>
      <vt:lpstr>Including CSS &amp; Javascript</vt:lpstr>
      <vt:lpstr>Including Images</vt:lpstr>
      <vt:lpstr>Hyperlinks</vt:lpstr>
      <vt:lpstr>Of hrefs and URIs</vt:lpstr>
      <vt:lpstr>URLs</vt:lpstr>
      <vt:lpstr>Relative URLs</vt:lpstr>
      <vt:lpstr>Navigation &amp; Menus</vt:lpstr>
      <vt:lpstr>Lab 3: Build a Website</vt:lpstr>
      <vt:lpstr>Rpinfo.edu</vt:lpstr>
    </vt:vector>
  </TitlesOfParts>
  <Company>Rensselaer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128</cp:revision>
  <dcterms:created xsi:type="dcterms:W3CDTF">2009-09-17T04:14:33Z</dcterms:created>
  <dcterms:modified xsi:type="dcterms:W3CDTF">2013-09-22T01:12:58Z</dcterms:modified>
</cp:coreProperties>
</file>