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64"/>
  </p:notesMasterIdLst>
  <p:handoutMasterIdLst>
    <p:handoutMasterId r:id="rId65"/>
  </p:handoutMasterIdLst>
  <p:sldIdLst>
    <p:sldId id="257" r:id="rId2"/>
    <p:sldId id="464" r:id="rId3"/>
    <p:sldId id="460" r:id="rId4"/>
    <p:sldId id="461" r:id="rId5"/>
    <p:sldId id="462" r:id="rId6"/>
    <p:sldId id="463" r:id="rId7"/>
    <p:sldId id="465" r:id="rId8"/>
    <p:sldId id="387" r:id="rId9"/>
    <p:sldId id="388" r:id="rId10"/>
    <p:sldId id="389" r:id="rId11"/>
    <p:sldId id="432" r:id="rId12"/>
    <p:sldId id="392" r:id="rId13"/>
    <p:sldId id="428" r:id="rId14"/>
    <p:sldId id="395" r:id="rId15"/>
    <p:sldId id="396" r:id="rId16"/>
    <p:sldId id="401" r:id="rId17"/>
    <p:sldId id="403" r:id="rId18"/>
    <p:sldId id="442" r:id="rId19"/>
    <p:sldId id="458" r:id="rId20"/>
    <p:sldId id="404" r:id="rId21"/>
    <p:sldId id="405" r:id="rId22"/>
    <p:sldId id="429" r:id="rId23"/>
    <p:sldId id="407" r:id="rId24"/>
    <p:sldId id="408" r:id="rId25"/>
    <p:sldId id="433" r:id="rId26"/>
    <p:sldId id="434" r:id="rId27"/>
    <p:sldId id="409" r:id="rId28"/>
    <p:sldId id="443" r:id="rId29"/>
    <p:sldId id="444" r:id="rId30"/>
    <p:sldId id="412" r:id="rId31"/>
    <p:sldId id="435" r:id="rId32"/>
    <p:sldId id="413" r:id="rId33"/>
    <p:sldId id="438" r:id="rId34"/>
    <p:sldId id="414" r:id="rId35"/>
    <p:sldId id="452" r:id="rId36"/>
    <p:sldId id="453" r:id="rId37"/>
    <p:sldId id="415" r:id="rId38"/>
    <p:sldId id="457" r:id="rId39"/>
    <p:sldId id="416" r:id="rId40"/>
    <p:sldId id="454" r:id="rId41"/>
    <p:sldId id="455" r:id="rId42"/>
    <p:sldId id="418" r:id="rId43"/>
    <p:sldId id="456" r:id="rId44"/>
    <p:sldId id="450" r:id="rId45"/>
    <p:sldId id="449" r:id="rId46"/>
    <p:sldId id="447" r:id="rId47"/>
    <p:sldId id="446" r:id="rId48"/>
    <p:sldId id="448" r:id="rId49"/>
    <p:sldId id="419" r:id="rId50"/>
    <p:sldId id="459" r:id="rId51"/>
    <p:sldId id="397" r:id="rId52"/>
    <p:sldId id="420" r:id="rId53"/>
    <p:sldId id="451" r:id="rId54"/>
    <p:sldId id="421" r:id="rId55"/>
    <p:sldId id="437" r:id="rId56"/>
    <p:sldId id="439" r:id="rId57"/>
    <p:sldId id="422" r:id="rId58"/>
    <p:sldId id="423" r:id="rId59"/>
    <p:sldId id="430" r:id="rId60"/>
    <p:sldId id="431" r:id="rId61"/>
    <p:sldId id="466" r:id="rId62"/>
    <p:sldId id="427"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6" d="100"/>
          <a:sy n="106" d="100"/>
        </p:scale>
        <p:origin x="-3152" y="-95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FBAA9A-8903-AD4B-8A2C-5A74682B500A}" type="datetimeFigureOut">
              <a:rPr lang="en-US" smtClean="0"/>
              <a:t>9/21/13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E40EBE-9C95-4C4B-A60B-BAF73B75AB44}" type="slidenum">
              <a:rPr lang="en-US" smtClean="0"/>
              <a:t>‹#›</a:t>
            </a:fld>
            <a:endParaRPr lang="en-US"/>
          </a:p>
        </p:txBody>
      </p:sp>
    </p:spTree>
    <p:extLst>
      <p:ext uri="{BB962C8B-B14F-4D97-AF65-F5344CB8AC3E}">
        <p14:creationId xmlns:p14="http://schemas.microsoft.com/office/powerpoint/2010/main" val="30457468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E720B-BE6A-FB4B-9CD8-77D912E0FF05}" type="datetimeFigureOut">
              <a:rPr lang="en-US" smtClean="0"/>
              <a:pPr/>
              <a:t>9/21/13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348FD-417E-BC4B-85B9-A87AE63942A8}" type="slidenum">
              <a:rPr lang="en-US" smtClean="0"/>
              <a:pPr/>
              <a:t>‹#›</a:t>
            </a:fld>
            <a:endParaRPr lang="en-US"/>
          </a:p>
        </p:txBody>
      </p:sp>
    </p:spTree>
    <p:extLst>
      <p:ext uri="{BB962C8B-B14F-4D97-AF65-F5344CB8AC3E}">
        <p14:creationId xmlns:p14="http://schemas.microsoft.com/office/powerpoint/2010/main" val="30915424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p:spPr>
        <p:txBody>
          <a:bodyPr/>
          <a:lstStyle/>
          <a:p>
            <a:pPr>
              <a:buFont typeface="Wingdings" pitchFamily="-109" charset="2"/>
              <a:buNone/>
            </a:pPr>
            <a:fld id="{311C75D7-F00C-D942-A740-04C5BD4F3BC7}" type="slidenum">
              <a:rPr lang="en-GB">
                <a:latin typeface="Times New Roman" pitchFamily="-109" charset="0"/>
                <a:ea typeface="Bitstream Vera Sans" pitchFamily="-109" charset="0"/>
                <a:cs typeface="Bitstream Vera Sans" pitchFamily="-109" charset="0"/>
              </a:rPr>
              <a:pPr>
                <a:buFont typeface="Wingdings" pitchFamily="-109" charset="2"/>
                <a:buNone/>
              </a:pPr>
              <a:t>1</a:t>
            </a:fld>
            <a:endParaRPr lang="en-GB">
              <a:latin typeface="Times New Roman" pitchFamily="-109" charset="0"/>
              <a:ea typeface="Bitstream Vera Sans" pitchFamily="-109" charset="0"/>
              <a:cs typeface="Bitstream Vera Sans" pitchFamily="-109" charset="0"/>
            </a:endParaRPr>
          </a:p>
        </p:txBody>
      </p:sp>
      <p:sp>
        <p:nvSpPr>
          <p:cNvPr id="17411"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17412" name="Text Box 2"/>
          <p:cNvSpPr>
            <a:spLocks noGrp="1" noChangeArrowheads="1"/>
          </p:cNvSpPr>
          <p:nvPr>
            <p:ph type="body" idx="1"/>
          </p:nvPr>
        </p:nvSpPr>
        <p:spPr>
          <a:xfrm>
            <a:off x="686360" y="4342535"/>
            <a:ext cx="5486681" cy="4114511"/>
          </a:xfrm>
          <a:noFill/>
          <a:ln/>
        </p:spPr>
        <p:txBody>
          <a:bodyPr wrap="none" anchor="ctr"/>
          <a:lstStyle/>
          <a:p>
            <a:endParaRPr lang="en-US">
              <a:latin typeface="Times New Roman" pitchFamily="-109"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14</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15</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16</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17</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18</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19</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20</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21</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23</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24</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pitchFamily="34" charset="-128"/>
              </a:defRPr>
            </a:lvl1pPr>
            <a:lvl2pPr marL="666723" indent="-256432" eaLnBrk="0">
              <a:tabLst>
                <a:tab pos="649628" algn="l"/>
                <a:tab pos="1299256" algn="l"/>
                <a:tab pos="1948884" algn="l"/>
                <a:tab pos="2598511" algn="l"/>
              </a:tabLst>
              <a:defRPr>
                <a:solidFill>
                  <a:schemeClr val="tx1"/>
                </a:solidFill>
                <a:latin typeface="Arial" charset="0"/>
                <a:ea typeface="ＭＳ Ｐゴシック" pitchFamily="34" charset="-128"/>
              </a:defRPr>
            </a:lvl2pPr>
            <a:lvl3pPr marL="1025728" indent="-205146" eaLnBrk="0">
              <a:tabLst>
                <a:tab pos="649628" algn="l"/>
                <a:tab pos="1299256" algn="l"/>
                <a:tab pos="1948884" algn="l"/>
                <a:tab pos="2598511" algn="l"/>
              </a:tabLst>
              <a:defRPr>
                <a:solidFill>
                  <a:schemeClr val="tx1"/>
                </a:solidFill>
                <a:latin typeface="Arial" charset="0"/>
                <a:ea typeface="ＭＳ Ｐゴシック" pitchFamily="34" charset="-128"/>
              </a:defRPr>
            </a:lvl3pPr>
            <a:lvl4pPr marL="1436019" indent="-205146" eaLnBrk="0">
              <a:tabLst>
                <a:tab pos="649628" algn="l"/>
                <a:tab pos="1299256" algn="l"/>
                <a:tab pos="1948884" algn="l"/>
                <a:tab pos="2598511" algn="l"/>
              </a:tabLst>
              <a:defRPr>
                <a:solidFill>
                  <a:schemeClr val="tx1"/>
                </a:solidFill>
                <a:latin typeface="Arial" charset="0"/>
                <a:ea typeface="ＭＳ Ｐゴシック" pitchFamily="34" charset="-128"/>
              </a:defRPr>
            </a:lvl4pPr>
            <a:lvl5pPr marL="1846311" indent="-205146" eaLnBrk="0">
              <a:tabLst>
                <a:tab pos="649628" algn="l"/>
                <a:tab pos="1299256" algn="l"/>
                <a:tab pos="1948884" algn="l"/>
                <a:tab pos="2598511" algn="l"/>
              </a:tabLst>
              <a:defRPr>
                <a:solidFill>
                  <a:schemeClr val="tx1"/>
                </a:solidFill>
                <a:latin typeface="Arial" charset="0"/>
                <a:ea typeface="ＭＳ Ｐゴシック" pitchFamily="34" charset="-128"/>
              </a:defRPr>
            </a:lvl5pPr>
            <a:lvl6pPr marL="2256602"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6pPr>
            <a:lvl7pPr marL="2666893"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7pPr>
            <a:lvl8pPr marL="3077185"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8pPr>
            <a:lvl9pPr marL="3487476"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9pPr>
          </a:lstStyle>
          <a:p>
            <a:pPr eaLnBrk="1">
              <a:buFont typeface="Wingdings" pitchFamily="2" charset="2"/>
              <a:buNone/>
            </a:pPr>
            <a:fld id="{B7CF01B9-6BB3-4A83-9ACC-DBA99EACDEDD}" type="slidenum">
              <a:rPr lang="en-GB" smtClean="0">
                <a:solidFill>
                  <a:srgbClr val="000000"/>
                </a:solidFill>
                <a:latin typeface="Times New Roman" pitchFamily="18" charset="0"/>
              </a:rPr>
              <a:pPr eaLnBrk="1">
                <a:buFont typeface="Wingdings" pitchFamily="2" charset="2"/>
                <a:buNone/>
              </a:pPr>
              <a:t>3</a:t>
            </a:fld>
            <a:endParaRPr lang="en-GB" smtClean="0">
              <a:solidFill>
                <a:srgbClr val="000000"/>
              </a:solidFill>
              <a:latin typeface="Times New Roman" pitchFamily="18" charset="0"/>
            </a:endParaRPr>
          </a:p>
        </p:txBody>
      </p:sp>
      <p:sp>
        <p:nvSpPr>
          <p:cNvPr id="37891"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37892"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25</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26</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27</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28</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29</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30</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31</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32</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34</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37</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pitchFamily="34" charset="-128"/>
              </a:defRPr>
            </a:lvl1pPr>
            <a:lvl2pPr marL="666723" indent="-256432" eaLnBrk="0">
              <a:tabLst>
                <a:tab pos="649628" algn="l"/>
                <a:tab pos="1299256" algn="l"/>
                <a:tab pos="1948884" algn="l"/>
                <a:tab pos="2598511" algn="l"/>
              </a:tabLst>
              <a:defRPr>
                <a:solidFill>
                  <a:schemeClr val="tx1"/>
                </a:solidFill>
                <a:latin typeface="Arial" charset="0"/>
                <a:ea typeface="ＭＳ Ｐゴシック" pitchFamily="34" charset="-128"/>
              </a:defRPr>
            </a:lvl2pPr>
            <a:lvl3pPr marL="1025728" indent="-205146" eaLnBrk="0">
              <a:tabLst>
                <a:tab pos="649628" algn="l"/>
                <a:tab pos="1299256" algn="l"/>
                <a:tab pos="1948884" algn="l"/>
                <a:tab pos="2598511" algn="l"/>
              </a:tabLst>
              <a:defRPr>
                <a:solidFill>
                  <a:schemeClr val="tx1"/>
                </a:solidFill>
                <a:latin typeface="Arial" charset="0"/>
                <a:ea typeface="ＭＳ Ｐゴシック" pitchFamily="34" charset="-128"/>
              </a:defRPr>
            </a:lvl3pPr>
            <a:lvl4pPr marL="1436019" indent="-205146" eaLnBrk="0">
              <a:tabLst>
                <a:tab pos="649628" algn="l"/>
                <a:tab pos="1299256" algn="l"/>
                <a:tab pos="1948884" algn="l"/>
                <a:tab pos="2598511" algn="l"/>
              </a:tabLst>
              <a:defRPr>
                <a:solidFill>
                  <a:schemeClr val="tx1"/>
                </a:solidFill>
                <a:latin typeface="Arial" charset="0"/>
                <a:ea typeface="ＭＳ Ｐゴシック" pitchFamily="34" charset="-128"/>
              </a:defRPr>
            </a:lvl4pPr>
            <a:lvl5pPr marL="1846311" indent="-205146" eaLnBrk="0">
              <a:tabLst>
                <a:tab pos="649628" algn="l"/>
                <a:tab pos="1299256" algn="l"/>
                <a:tab pos="1948884" algn="l"/>
                <a:tab pos="2598511" algn="l"/>
              </a:tabLst>
              <a:defRPr>
                <a:solidFill>
                  <a:schemeClr val="tx1"/>
                </a:solidFill>
                <a:latin typeface="Arial" charset="0"/>
                <a:ea typeface="ＭＳ Ｐゴシック" pitchFamily="34" charset="-128"/>
              </a:defRPr>
            </a:lvl5pPr>
            <a:lvl6pPr marL="2256602"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6pPr>
            <a:lvl7pPr marL="2666893"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7pPr>
            <a:lvl8pPr marL="3077185"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8pPr>
            <a:lvl9pPr marL="3487476"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9pPr>
          </a:lstStyle>
          <a:p>
            <a:pPr eaLnBrk="1">
              <a:buFont typeface="Wingdings" pitchFamily="2" charset="2"/>
              <a:buNone/>
            </a:pPr>
            <a:fld id="{54906A13-0D2F-46C7-863A-E179BF61FE88}" type="slidenum">
              <a:rPr lang="en-GB" smtClean="0">
                <a:solidFill>
                  <a:srgbClr val="000000"/>
                </a:solidFill>
                <a:latin typeface="Times New Roman" pitchFamily="18" charset="0"/>
              </a:rPr>
              <a:pPr eaLnBrk="1">
                <a:buFont typeface="Wingdings" pitchFamily="2" charset="2"/>
                <a:buNone/>
              </a:pPr>
              <a:t>4</a:t>
            </a:fld>
            <a:endParaRPr lang="en-GB" smtClean="0">
              <a:solidFill>
                <a:srgbClr val="000000"/>
              </a:solidFill>
              <a:latin typeface="Times New Roman" pitchFamily="18" charset="0"/>
            </a:endParaRPr>
          </a:p>
        </p:txBody>
      </p:sp>
      <p:sp>
        <p:nvSpPr>
          <p:cNvPr id="3891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3891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39</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42</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49</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50</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51</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52</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54</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55</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57</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58</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61</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pitchFamily="34" charset="-128"/>
              </a:defRPr>
            </a:lvl1pPr>
            <a:lvl2pPr marL="666723" indent="-256432" eaLnBrk="0">
              <a:tabLst>
                <a:tab pos="649628" algn="l"/>
                <a:tab pos="1299256" algn="l"/>
                <a:tab pos="1948884" algn="l"/>
                <a:tab pos="2598511" algn="l"/>
              </a:tabLst>
              <a:defRPr>
                <a:solidFill>
                  <a:schemeClr val="tx1"/>
                </a:solidFill>
                <a:latin typeface="Arial" charset="0"/>
                <a:ea typeface="ＭＳ Ｐゴシック" pitchFamily="34" charset="-128"/>
              </a:defRPr>
            </a:lvl2pPr>
            <a:lvl3pPr marL="1025728" indent="-205146" eaLnBrk="0">
              <a:tabLst>
                <a:tab pos="649628" algn="l"/>
                <a:tab pos="1299256" algn="l"/>
                <a:tab pos="1948884" algn="l"/>
                <a:tab pos="2598511" algn="l"/>
              </a:tabLst>
              <a:defRPr>
                <a:solidFill>
                  <a:schemeClr val="tx1"/>
                </a:solidFill>
                <a:latin typeface="Arial" charset="0"/>
                <a:ea typeface="ＭＳ Ｐゴシック" pitchFamily="34" charset="-128"/>
              </a:defRPr>
            </a:lvl3pPr>
            <a:lvl4pPr marL="1436019" indent="-205146" eaLnBrk="0">
              <a:tabLst>
                <a:tab pos="649628" algn="l"/>
                <a:tab pos="1299256" algn="l"/>
                <a:tab pos="1948884" algn="l"/>
                <a:tab pos="2598511" algn="l"/>
              </a:tabLst>
              <a:defRPr>
                <a:solidFill>
                  <a:schemeClr val="tx1"/>
                </a:solidFill>
                <a:latin typeface="Arial" charset="0"/>
                <a:ea typeface="ＭＳ Ｐゴシック" pitchFamily="34" charset="-128"/>
              </a:defRPr>
            </a:lvl4pPr>
            <a:lvl5pPr marL="1846311" indent="-205146" eaLnBrk="0">
              <a:tabLst>
                <a:tab pos="649628" algn="l"/>
                <a:tab pos="1299256" algn="l"/>
                <a:tab pos="1948884" algn="l"/>
                <a:tab pos="2598511" algn="l"/>
              </a:tabLst>
              <a:defRPr>
                <a:solidFill>
                  <a:schemeClr val="tx1"/>
                </a:solidFill>
                <a:latin typeface="Arial" charset="0"/>
                <a:ea typeface="ＭＳ Ｐゴシック" pitchFamily="34" charset="-128"/>
              </a:defRPr>
            </a:lvl5pPr>
            <a:lvl6pPr marL="2256602"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6pPr>
            <a:lvl7pPr marL="2666893"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7pPr>
            <a:lvl8pPr marL="3077185"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8pPr>
            <a:lvl9pPr marL="3487476"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9pPr>
          </a:lstStyle>
          <a:p>
            <a:pPr eaLnBrk="1">
              <a:buFont typeface="Wingdings" pitchFamily="2" charset="2"/>
              <a:buNone/>
            </a:pPr>
            <a:fld id="{54906A13-0D2F-46C7-863A-E179BF61FE88}" type="slidenum">
              <a:rPr lang="en-GB" smtClean="0">
                <a:solidFill>
                  <a:srgbClr val="000000"/>
                </a:solidFill>
                <a:latin typeface="Times New Roman" pitchFamily="18" charset="0"/>
              </a:rPr>
              <a:pPr eaLnBrk="1">
                <a:buFont typeface="Wingdings" pitchFamily="2" charset="2"/>
                <a:buNone/>
              </a:pPr>
              <a:t>6</a:t>
            </a:fld>
            <a:endParaRPr lang="en-GB" smtClean="0">
              <a:solidFill>
                <a:srgbClr val="000000"/>
              </a:solidFill>
              <a:latin typeface="Times New Roman" pitchFamily="18" charset="0"/>
            </a:endParaRPr>
          </a:p>
        </p:txBody>
      </p:sp>
      <p:sp>
        <p:nvSpPr>
          <p:cNvPr id="3891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3891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8</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9</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10</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12</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1327680" y="1294697"/>
            <a:ext cx="6488640" cy="3153931"/>
          </a:xfrm>
          <a:prstGeom prst="rect">
            <a:avLst/>
          </a:prstGeom>
          <a:ln w="3175">
            <a:solidFill>
              <a:schemeClr val="bg1"/>
            </a:solidFill>
          </a:ln>
          <a:effectLst>
            <a:outerShdw blurRad="63500" sx="100500" sy="100500" algn="ctr" rotWithShape="0">
              <a:prstClr val="black">
                <a:alpha val="50000"/>
              </a:prstClr>
            </a:outerShdw>
          </a:effectLst>
        </p:spPr>
        <p:txBody>
          <a:bodyPr lIns="91430" tIns="45715" rIns="91430" bIns="45715">
            <a:normAutofit/>
          </a:bodyPr>
          <a:lstStyle/>
          <a:p>
            <a:pPr defTabSz="912973">
              <a:lnSpc>
                <a:spcPct val="96000"/>
              </a:lnSpc>
              <a:spcBef>
                <a:spcPts val="1996"/>
              </a:spcBef>
              <a:buClr>
                <a:srgbClr val="6FB7D7"/>
              </a:buClr>
              <a:buSzPct val="110000"/>
              <a:buFont typeface="Wingdings 2" pitchFamily="-109" charset="2"/>
              <a:buNone/>
              <a:defRPr/>
            </a:pPr>
            <a:endParaRPr lang="en-US" sz="3200">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323360" y="1286054"/>
            <a:ext cx="6498158" cy="3179854"/>
          </a:xfrm>
        </p:spPr>
        <p:txBody>
          <a:bodyPr rtlCol="0" anchor="ctr" anchorCtr="0">
            <a:noAutofit/>
          </a:bodyPr>
          <a:lstStyle>
            <a:lvl1pPr marL="0" indent="0" algn="ctr" defTabSz="914305"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Kozuka Gothic Pro M" pitchFamily="34" charset="-128"/>
                <a:ea typeface="Kozuka Gothic Pro M" pitchFamily="34" charset="-128"/>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2" y="4517049"/>
            <a:ext cx="6498159" cy="916641"/>
          </a:xfrm>
        </p:spPr>
        <p:txBody>
          <a:bodyPr rtlCol="0">
            <a:normAutofit/>
          </a:bodyPr>
          <a:lstStyle>
            <a:lvl1pPr marL="0" indent="0" algn="ctr" defTabSz="914305"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Kozuka Gothic Pro M" pitchFamily="34" charset="-128"/>
                <a:ea typeface="Kozuka Gothic Pro M" pitchFamily="34" charset="-128"/>
                <a:cs typeface="+mn-cs"/>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5" name="Date Placeholder 4"/>
          <p:cNvSpPr>
            <a:spLocks noGrp="1"/>
          </p:cNvSpPr>
          <p:nvPr>
            <p:ph type="dt" sz="half" idx="10"/>
          </p:nvPr>
        </p:nvSpPr>
        <p:spPr/>
        <p:txBody>
          <a:bodyPr/>
          <a:lstStyle/>
          <a:p>
            <a:r>
              <a:rPr lang="en-US" smtClean="0"/>
              <a:t>9/26/13</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4079545" cy="1162050"/>
          </a:xfrm>
        </p:spPr>
        <p:txBody>
          <a:bodyPr/>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9" y="1787856"/>
            <a:ext cx="4079545"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5090617" y="359393"/>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305"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Click icon to add picture</a:t>
            </a:r>
            <a:endParaRPr noProof="0"/>
          </a:p>
        </p:txBody>
      </p:sp>
      <p:sp>
        <p:nvSpPr>
          <p:cNvPr id="3" name="Date Placeholder 2"/>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29"/>
            <a:ext cx="8416925" cy="972671"/>
          </a:xfrm>
        </p:spPr>
        <p:txBody>
          <a:bodyPr>
            <a:normAutofit/>
          </a:bodyPr>
          <a:lstStyle>
            <a:lvl1pPr marL="0" indent="0" algn="ctr">
              <a:spcBef>
                <a:spcPts val="300"/>
              </a:spcBef>
              <a:buNone/>
              <a:defRPr sz="1800">
                <a:solidFill>
                  <a:schemeClr val="tx1">
                    <a:tint val="75000"/>
                  </a:schemeClr>
                </a:solidFill>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Click icon to add picture</a:t>
            </a:r>
            <a:endParaRPr noProof="0"/>
          </a:p>
        </p:txBody>
      </p:sp>
      <p:sp>
        <p:nvSpPr>
          <p:cNvPr id="4" name="Date Placeholder 3"/>
          <p:cNvSpPr>
            <a:spLocks noGrp="1"/>
          </p:cNvSpPr>
          <p:nvPr>
            <p:ph type="dt" sz="half" idx="14"/>
          </p:nvPr>
        </p:nvSpPr>
        <p:spPr/>
        <p:txBody>
          <a:bodyPr/>
          <a:lstStyle/>
          <a:p>
            <a:r>
              <a:rPr lang="en-US" smtClean="0"/>
              <a:t>9/26/13</a:t>
            </a:r>
            <a:endParaRPr lang="en-US"/>
          </a:p>
        </p:txBody>
      </p:sp>
      <p:sp>
        <p:nvSpPr>
          <p:cNvPr id="5" name="Footer Placeholder 4"/>
          <p:cNvSpPr>
            <a:spLocks noGrp="1"/>
          </p:cNvSpPr>
          <p:nvPr>
            <p:ph type="ftr" sz="quarter" idx="15"/>
          </p:nvPr>
        </p:nvSpPr>
        <p:spPr/>
        <p:txBody>
          <a:bodyPr/>
          <a:lstStyle/>
          <a:p>
            <a:r>
              <a:rPr lang="en-US" smtClean="0"/>
              <a:t>Intro ITWS</a:t>
            </a:r>
            <a:endParaRPr lang="en-US"/>
          </a:p>
        </p:txBody>
      </p:sp>
      <p:sp>
        <p:nvSpPr>
          <p:cNvPr id="6" name="Slide Number Placeholder 5"/>
          <p:cNvSpPr>
            <a:spLocks noGrp="1"/>
          </p:cNvSpPr>
          <p:nvPr>
            <p:ph type="sldNum" sz="quarter" idx="16"/>
          </p:nvPr>
        </p:nvSpPr>
        <p:spPr/>
        <p:txBody>
          <a:bodyPr/>
          <a:lstStyle/>
          <a:p>
            <a:fld id="{C32E19D7-95A8-634A-A68B-7DB11938E97E}"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2403145"/>
            <a:ext cx="8056563" cy="1362075"/>
          </a:xfrm>
        </p:spPr>
        <p:txBody>
          <a:bodyPr/>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6" y="3736005"/>
            <a:ext cx="8056563" cy="1500187"/>
          </a:xfrm>
        </p:spPr>
        <p:txBody>
          <a:bodyPr>
            <a:normAutofit/>
          </a:bodyPr>
          <a:lstStyle>
            <a:lvl1pPr marL="0" indent="0" algn="ctr">
              <a:spcBef>
                <a:spcPts val="300"/>
              </a:spcBef>
              <a:buNone/>
              <a:defRPr sz="1800">
                <a:solidFill>
                  <a:schemeClr val="tx1">
                    <a:tint val="75000"/>
                  </a:schemeClr>
                </a:solidFill>
              </a:defRPr>
            </a:lvl1pPr>
            <a:lvl2pPr marL="457153" indent="0">
              <a:buNone/>
              <a:defRPr sz="1800">
                <a:solidFill>
                  <a:schemeClr val="tx1">
                    <a:tint val="75000"/>
                  </a:schemeClr>
                </a:solidFill>
              </a:defRPr>
            </a:lvl2pPr>
            <a:lvl3pPr marL="914305" indent="0">
              <a:buNone/>
              <a:defRPr sz="1600">
                <a:solidFill>
                  <a:schemeClr val="tx1">
                    <a:tint val="75000"/>
                  </a:schemeClr>
                </a:solidFill>
              </a:defRPr>
            </a:lvl3pPr>
            <a:lvl4pPr marL="1371458" indent="0">
              <a:buNone/>
              <a:defRPr sz="1400">
                <a:solidFill>
                  <a:schemeClr val="tx1">
                    <a:tint val="75000"/>
                  </a:schemeClr>
                </a:solidFill>
              </a:defRPr>
            </a:lvl4pPr>
            <a:lvl5pPr marL="1828610" indent="0">
              <a:buNone/>
              <a:defRPr sz="1400">
                <a:solidFill>
                  <a:schemeClr val="tx1">
                    <a:tint val="75000"/>
                  </a:schemeClr>
                </a:solidFill>
              </a:defRPr>
            </a:lvl5pPr>
            <a:lvl6pPr marL="2285763" indent="0">
              <a:buNone/>
              <a:defRPr sz="1400">
                <a:solidFill>
                  <a:schemeClr val="tx1">
                    <a:tint val="75000"/>
                  </a:schemeClr>
                </a:solidFill>
              </a:defRPr>
            </a:lvl6pPr>
            <a:lvl7pPr marL="2742915" indent="0">
              <a:buNone/>
              <a:defRPr sz="1400">
                <a:solidFill>
                  <a:schemeClr val="tx1">
                    <a:tint val="75000"/>
                  </a:schemeClr>
                </a:solidFill>
              </a:defRPr>
            </a:lvl7pPr>
            <a:lvl8pPr marL="3200068" indent="0">
              <a:buNone/>
              <a:defRPr sz="1400">
                <a:solidFill>
                  <a:schemeClr val="tx1">
                    <a:tint val="75000"/>
                  </a:schemeClr>
                </a:solidFill>
              </a:defRPr>
            </a:lvl8pPr>
            <a:lvl9pPr marL="365722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2"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r>
              <a:rPr lang="en-US" smtClean="0"/>
              <a:t>9/26/13</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r>
              <a:rPr lang="en-US" smtClean="0"/>
              <a:t>9/26/13</a:t>
            </a:r>
            <a:endParaRPr lang="en-US"/>
          </a:p>
        </p:txBody>
      </p:sp>
      <p:sp>
        <p:nvSpPr>
          <p:cNvPr id="8" name="Footer Placeholder 7"/>
          <p:cNvSpPr>
            <a:spLocks noGrp="1"/>
          </p:cNvSpPr>
          <p:nvPr>
            <p:ph type="ftr" sz="quarter" idx="11"/>
          </p:nvPr>
        </p:nvSpPr>
        <p:spPr/>
        <p:txBody>
          <a:bodyPr/>
          <a:lstStyle/>
          <a:p>
            <a:r>
              <a:rPr lang="en-US" smtClean="0"/>
              <a:t>Intro ITWS</a:t>
            </a:r>
            <a:endParaRPr lang="en-US"/>
          </a:p>
        </p:txBody>
      </p:sp>
      <p:sp>
        <p:nvSpPr>
          <p:cNvPr id="9" name="Slide Number Placeholder 8"/>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5"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9/26/13</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548641" y="108012"/>
            <a:ext cx="8042400" cy="1336460"/>
          </a:xfrm>
          <a:prstGeom prst="rect">
            <a:avLst/>
          </a:prstGeom>
          <a:noFill/>
          <a:ln w="9525">
            <a:noFill/>
            <a:miter lim="800000"/>
            <a:headEnd/>
            <a:tailEnd/>
          </a:ln>
        </p:spPr>
        <p:txBody>
          <a:bodyPr vert="horz" wrap="square" lIns="91430" tIns="45715" rIns="91430" bIns="45715" numCol="1" anchor="b"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548641" y="1600008"/>
            <a:ext cx="8042400" cy="4343496"/>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Box 6"/>
          <p:cNvSpPr txBox="1"/>
          <p:nvPr/>
        </p:nvSpPr>
        <p:spPr>
          <a:xfrm>
            <a:off x="279284" y="6332346"/>
            <a:ext cx="4838400" cy="251288"/>
          </a:xfrm>
          <a:prstGeom prst="rect">
            <a:avLst/>
          </a:prstGeom>
          <a:noFill/>
        </p:spPr>
        <p:txBody>
          <a:bodyPr wrap="square" lIns="82945" tIns="41473" rIns="82945" bIns="41473" rtlCol="0">
            <a:spAutoFit/>
          </a:bodyPr>
          <a:lstStyle/>
          <a:p>
            <a:pPr marL="0" marR="0" indent="0" algn="l" defTabSz="414726" rtl="0" eaLnBrk="1" fontAlgn="base" latinLnBrk="0" hangingPunct="1">
              <a:lnSpc>
                <a:spcPct val="100000"/>
              </a:lnSpc>
              <a:spcBef>
                <a:spcPct val="0"/>
              </a:spcBef>
              <a:spcAft>
                <a:spcPct val="0"/>
              </a:spcAft>
              <a:buClrTx/>
              <a:buSzTx/>
              <a:buFontTx/>
              <a:buNone/>
              <a:tabLst/>
              <a:defRPr/>
            </a:pPr>
            <a:r>
              <a:rPr lang="en-GB" sz="1100" dirty="0" smtClean="0">
                <a:solidFill>
                  <a:schemeClr val="bg1"/>
                </a:solidFill>
              </a:rPr>
              <a:t>Intro to IT – HCI &amp; Usability</a:t>
            </a:r>
            <a:endParaRPr lang="en-US" sz="1100" dirty="0">
              <a:solidFill>
                <a:schemeClr val="bg1"/>
              </a:solidFill>
            </a:endParaRPr>
          </a:p>
        </p:txBody>
      </p:sp>
      <p:sp>
        <p:nvSpPr>
          <p:cNvPr id="8" name="TextBox 7"/>
          <p:cNvSpPr txBox="1"/>
          <p:nvPr/>
        </p:nvSpPr>
        <p:spPr>
          <a:xfrm>
            <a:off x="6376396" y="6325069"/>
            <a:ext cx="1375124" cy="253033"/>
          </a:xfrm>
          <a:prstGeom prst="rect">
            <a:avLst/>
          </a:prstGeom>
          <a:noFill/>
        </p:spPr>
        <p:txBody>
          <a:bodyPr wrap="square" lIns="82945" tIns="41473" rIns="82945" bIns="41473" rtlCol="0">
            <a:spAutoFit/>
          </a:bodyPr>
          <a:lstStyle/>
          <a:p>
            <a:pPr marL="0" marR="0" indent="0" algn="r" defTabSz="414726" rtl="0" eaLnBrk="1" fontAlgn="base" latinLnBrk="0" hangingPunct="1">
              <a:lnSpc>
                <a:spcPct val="100000"/>
              </a:lnSpc>
              <a:spcBef>
                <a:spcPct val="0"/>
              </a:spcBef>
              <a:spcAft>
                <a:spcPct val="0"/>
              </a:spcAft>
              <a:buClrTx/>
              <a:buSzTx/>
              <a:buFontTx/>
              <a:buNone/>
              <a:tabLst/>
              <a:defRPr/>
            </a:pPr>
            <a:r>
              <a:rPr lang="en-GB" sz="1100" dirty="0" smtClean="0">
                <a:solidFill>
                  <a:schemeClr val="bg1"/>
                </a:solidFill>
              </a:rPr>
              <a:t>2011-09-29</a:t>
            </a:r>
          </a:p>
        </p:txBody>
      </p:sp>
      <p:sp>
        <p:nvSpPr>
          <p:cNvPr id="9" name="TextBox 8"/>
          <p:cNvSpPr txBox="1"/>
          <p:nvPr/>
        </p:nvSpPr>
        <p:spPr>
          <a:xfrm>
            <a:off x="7889760" y="6328460"/>
            <a:ext cx="967680" cy="251288"/>
          </a:xfrm>
          <a:prstGeom prst="rect">
            <a:avLst/>
          </a:prstGeom>
          <a:noFill/>
        </p:spPr>
        <p:txBody>
          <a:bodyPr wrap="square" lIns="82945" tIns="41473" rIns="82945" bIns="41473" rtlCol="0">
            <a:spAutoFit/>
          </a:bodyPr>
          <a:lstStyle/>
          <a:p>
            <a:pPr marL="0" marR="0" indent="0" algn="r" defTabSz="414726" rtl="0" eaLnBrk="1" fontAlgn="base" latinLnBrk="0" hangingPunct="1">
              <a:lnSpc>
                <a:spcPct val="100000"/>
              </a:lnSpc>
              <a:spcBef>
                <a:spcPct val="0"/>
              </a:spcBef>
              <a:spcAft>
                <a:spcPct val="0"/>
              </a:spcAft>
              <a:buClrTx/>
              <a:buSzTx/>
              <a:buFontTx/>
              <a:buNone/>
              <a:tabLst/>
              <a:defRPr/>
            </a:pPr>
            <a:fld id="{9B18C7E6-C3BD-49B5-A2FD-A3D0A1B3F1A5}" type="slidenum">
              <a:rPr lang="en-US" sz="1100" smtClean="0">
                <a:solidFill>
                  <a:schemeClr val="bg1"/>
                </a:solidFill>
              </a:rPr>
              <a:pPr marL="0" marR="0" indent="0" algn="r" defTabSz="414726" rtl="0" eaLnBrk="1" fontAlgn="base" latinLnBrk="0" hangingPunct="1">
                <a:lnSpc>
                  <a:spcPct val="100000"/>
                </a:lnSpc>
                <a:spcBef>
                  <a:spcPct val="0"/>
                </a:spcBef>
                <a:spcAft>
                  <a:spcPct val="0"/>
                </a:spcAft>
                <a:buClrTx/>
                <a:buSzTx/>
                <a:buFontTx/>
                <a:buNone/>
                <a:tabLst/>
                <a:defRPr/>
              </a:pPr>
              <a:t>‹#›</a:t>
            </a:fld>
            <a:endParaRPr lang="en-US" sz="1100" dirty="0">
              <a:solidFill>
                <a:schemeClr val="bg1"/>
              </a:solidFill>
            </a:endParaRP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9/26/13</a:t>
            </a:r>
            <a:endParaRPr lang="en-US"/>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Intro ITWS</a:t>
            </a:r>
            <a:endParaRPr lang="en-US"/>
          </a:p>
        </p:txBody>
      </p:sp>
      <p:sp>
        <p:nvSpPr>
          <p:cNvPr id="4"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E19D7-95A8-634A-A68B-7DB11938E9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iming>
    <p:tnLst>
      <p:par>
        <p:cTn xmlns:p14="http://schemas.microsoft.com/office/powerpoint/2010/main" id="1" dur="indefinite" restart="never" nodeType="tmRoot"/>
      </p:par>
    </p:tnLst>
  </p:timing>
  <p:hf hdr="0"/>
  <p:txStyles>
    <p:titleStyle>
      <a:lvl1pPr algn="ctr" defTabSz="912973" rtl="0" eaLnBrk="1" fontAlgn="base" hangingPunct="1">
        <a:spcBef>
          <a:spcPct val="0"/>
        </a:spcBef>
        <a:spcAft>
          <a:spcPct val="0"/>
        </a:spcAft>
        <a:defRPr sz="4600" kern="1200">
          <a:solidFill>
            <a:schemeClr val="accent1"/>
          </a:solidFill>
          <a:latin typeface="Kozuka Gothic Pro M" pitchFamily="34" charset="-128"/>
          <a:ea typeface="Kozuka Gothic Pro M" pitchFamily="34" charset="-128"/>
          <a:cs typeface="Kozuka Gothic Pro M" pitchFamily="34" charset="-128"/>
        </a:defRPr>
      </a:lvl1pPr>
      <a:lvl2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2pPr>
      <a:lvl3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3pPr>
      <a:lvl4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4pPr>
      <a:lvl5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5pPr>
      <a:lvl6pPr marL="414726"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6pPr>
      <a:lvl7pPr marL="829452"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7pPr>
      <a:lvl8pPr marL="1244178"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8pPr>
      <a:lvl9pPr marL="1658904"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9pPr>
    </p:titleStyle>
    <p:bodyStyle>
      <a:lvl1pPr marL="348485" indent="-348485" algn="l" defTabSz="912973" rtl="0" eaLnBrk="1" fontAlgn="base" hangingPunct="1">
        <a:spcBef>
          <a:spcPts val="1996"/>
        </a:spcBef>
        <a:spcAft>
          <a:spcPct val="0"/>
        </a:spcAft>
        <a:buClr>
          <a:srgbClr val="6FB7D7"/>
        </a:buClr>
        <a:buSzPct val="110000"/>
        <a:buFont typeface="Wingdings 2" pitchFamily="18" charset="2"/>
        <a:buChar char=""/>
        <a:defRPr sz="2400" kern="1200">
          <a:solidFill>
            <a:srgbClr val="595959"/>
          </a:solidFill>
          <a:latin typeface="Kozuka Gothic Pro M" pitchFamily="34" charset="-128"/>
          <a:ea typeface="Kozuka Gothic Pro M" pitchFamily="34" charset="-128"/>
          <a:cs typeface="Kozuka Gothic Pro M" pitchFamily="34" charset="-128"/>
        </a:defRPr>
      </a:lvl1pPr>
      <a:lvl2pPr marL="685450" indent="-335525" algn="l" defTabSz="912973" rtl="0" eaLnBrk="1" fontAlgn="base" hangingPunct="1">
        <a:spcBef>
          <a:spcPts val="601"/>
        </a:spcBef>
        <a:spcAft>
          <a:spcPct val="0"/>
        </a:spcAft>
        <a:buClr>
          <a:srgbClr val="215D77"/>
        </a:buClr>
        <a:buSzPct val="110000"/>
        <a:buFont typeface="Wingdings 2" pitchFamily="18" charset="2"/>
        <a:buChar char=""/>
        <a:defRPr sz="2200" kern="1200">
          <a:solidFill>
            <a:srgbClr val="595959"/>
          </a:solidFill>
          <a:latin typeface="Kozuka Gothic Pro M" pitchFamily="34" charset="-128"/>
          <a:ea typeface="Kozuka Gothic Pro M" pitchFamily="34" charset="-128"/>
          <a:cs typeface="+mn-cs"/>
        </a:defRPr>
      </a:lvl2pPr>
      <a:lvl3pPr marL="967694" indent="-282244" algn="l" defTabSz="912973" rtl="0" eaLnBrk="1" fontAlgn="base" hangingPunct="1">
        <a:spcBef>
          <a:spcPts val="601"/>
        </a:spcBef>
        <a:spcAft>
          <a:spcPct val="0"/>
        </a:spcAft>
        <a:buClr>
          <a:srgbClr val="6FB7D7"/>
        </a:buClr>
        <a:buSzPct val="110000"/>
        <a:buFont typeface="Wingdings 2" pitchFamily="18" charset="2"/>
        <a:buChar char=""/>
        <a:defRPr sz="2000" kern="1200">
          <a:solidFill>
            <a:srgbClr val="595959"/>
          </a:solidFill>
          <a:latin typeface="Kozuka Gothic Pro M" pitchFamily="34" charset="-128"/>
          <a:ea typeface="Kozuka Gothic Pro M" pitchFamily="34" charset="-128"/>
          <a:cs typeface="+mn-cs"/>
        </a:defRPr>
      </a:lvl3pPr>
      <a:lvl4pPr marL="1262899" indent="-295205" algn="l" defTabSz="912973" rtl="0" eaLnBrk="1" fontAlgn="base" hangingPunct="1">
        <a:spcBef>
          <a:spcPts val="601"/>
        </a:spcBef>
        <a:spcAft>
          <a:spcPct val="0"/>
        </a:spcAft>
        <a:buClr>
          <a:srgbClr val="215D7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4pPr>
      <a:lvl5pPr marL="1545143" indent="-282244" algn="l" defTabSz="912973" rtl="0" eaLnBrk="1" fontAlgn="base" hangingPunct="1">
        <a:spcBef>
          <a:spcPts val="601"/>
        </a:spcBef>
        <a:spcAft>
          <a:spcPct val="0"/>
        </a:spcAft>
        <a:buClr>
          <a:srgbClr val="6FB7D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5pPr>
      <a:lvl6pPr marL="2514340"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2"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5"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97"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05" rtl="0" eaLnBrk="1" latinLnBrk="0" hangingPunct="1">
        <a:defRPr sz="1800" kern="1200">
          <a:solidFill>
            <a:schemeClr val="tx1"/>
          </a:solidFill>
          <a:latin typeface="+mn-lt"/>
          <a:ea typeface="+mn-ea"/>
          <a:cs typeface="+mn-cs"/>
        </a:defRPr>
      </a:lvl1pPr>
      <a:lvl2pPr marL="457153"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8"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5"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0"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ynthiasays.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iki.fluidproject.org/display/fluid/Persona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hyperlink" Target="http://webstyleguide.com/wsg3/3-information-architecture/4-presenting-information.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www.useit.com/papers/heuristic/heuristic_list.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2.xml.rels><?xml version="1.0" encoding="UTF-8" standalone="yes"?>
<Relationships xmlns="http://schemas.openxmlformats.org/package/2006/relationships"><Relationship Id="rId3" Type="http://schemas.openxmlformats.org/officeDocument/2006/relationships/hyperlink" Target="http://wiki.fluidproject.org/display/fluid/Ashley+Myles+(Undergraduate+Student+-+Archeology)" TargetMode="External"/><Relationship Id="rId4" Type="http://schemas.openxmlformats.org/officeDocument/2006/relationships/hyperlink" Target="http://webstyleguide.com/index.html" TargetMode="External"/><Relationship Id="rId1" Type="http://schemas.openxmlformats.org/officeDocument/2006/relationships/slideLayout" Target="../slideLayouts/slideLayout2.xml"/><Relationship Id="rId2" Type="http://schemas.openxmlformats.org/officeDocument/2006/relationships/hyperlink" Target="http://www.useit.com/alertbox/20030825.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a:t>HCI in a </a:t>
            </a:r>
            <a:r>
              <a:rPr lang="en-GB" sz="4800" dirty="0" smtClean="0"/>
              <a:t>Nutshell</a:t>
            </a:r>
            <a:endParaRPr lang="en-US" dirty="0"/>
          </a:p>
        </p:txBody>
      </p:sp>
      <p:sp>
        <p:nvSpPr>
          <p:cNvPr id="16388" name="Rectangle 2"/>
          <p:cNvSpPr>
            <a:spLocks noGrp="1" noChangeArrowheads="1"/>
          </p:cNvSpPr>
          <p:nvPr>
            <p:ph type="subTitle" idx="1"/>
          </p:nvPr>
        </p:nvSpPr>
        <p:spPr/>
        <p:txBody>
          <a:bodyPr>
            <a:normAutofit/>
          </a:bodyPr>
          <a:lstStyle/>
          <a:p>
            <a:r>
              <a:rPr lang="en-US" sz="3200" dirty="0"/>
              <a:t>Usability &amp; Accessibility</a:t>
            </a:r>
            <a:endParaRPr lang="en-GB" sz="3200" dirty="0" smtClean="0"/>
          </a:p>
        </p:txBody>
      </p:sp>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C32E19D7-95A8-634A-A68B-7DB11938E97E}" type="slidenum">
              <a:rPr lang="en-US" smtClean="0"/>
              <a:t>1</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smtClean="0"/>
              <a:t>Dimensions of Usability</a:t>
            </a:r>
            <a:endParaRPr lang="en-GB" dirty="0" smtClean="0"/>
          </a:p>
        </p:txBody>
      </p:sp>
      <p:sp>
        <p:nvSpPr>
          <p:cNvPr id="45059" name="Rectangle 2"/>
          <p:cNvSpPr>
            <a:spLocks noGrp="1" noChangeArrowheads="1"/>
          </p:cNvSpPr>
          <p:nvPr>
            <p:ph idx="1"/>
          </p:nvPr>
        </p:nvSpPr>
        <p:spPr/>
        <p:txBody>
          <a:bodyPr/>
          <a:lstStyle/>
          <a:p>
            <a:pPr marL="457200" indent="-457200">
              <a:buFont typeface="+mj-lt"/>
              <a:buAutoNum type="arabicPeriod"/>
            </a:pPr>
            <a:r>
              <a:rPr lang="en-US" sz="2000" b="1" dirty="0" smtClean="0"/>
              <a:t>Learnability </a:t>
            </a:r>
          </a:p>
          <a:p>
            <a:pPr marL="1076409" lvl="2" indent="-457200"/>
            <a:r>
              <a:rPr lang="en-US" sz="1800" dirty="0" smtClean="0"/>
              <a:t>How quickly can a user learn to perform tasks the first time?</a:t>
            </a:r>
          </a:p>
          <a:p>
            <a:pPr marL="457200" indent="-457200">
              <a:buFont typeface="+mj-lt"/>
              <a:buAutoNum type="arabicPeriod"/>
            </a:pPr>
            <a:r>
              <a:rPr lang="en-US" sz="2000" b="1" dirty="0" smtClean="0"/>
              <a:t>Efficiency</a:t>
            </a:r>
          </a:p>
          <a:p>
            <a:pPr marL="1076409" lvl="2" indent="-457200"/>
            <a:r>
              <a:rPr lang="en-US" sz="1800" dirty="0" smtClean="0"/>
              <a:t>Once learned, how quickly can a user perform tasks?</a:t>
            </a:r>
          </a:p>
          <a:p>
            <a:pPr marL="457200" indent="-457200">
              <a:buFont typeface="+mj-lt"/>
              <a:buAutoNum type="arabicPeriod"/>
            </a:pPr>
            <a:r>
              <a:rPr lang="en-US" sz="2000" b="1" dirty="0" smtClean="0"/>
              <a:t>Memorability</a:t>
            </a:r>
            <a:endParaRPr lang="en-US" sz="2000" dirty="0" smtClean="0"/>
          </a:p>
          <a:p>
            <a:pPr marL="1076409" lvl="2" indent="-457200"/>
            <a:r>
              <a:rPr lang="en-US" sz="1800" dirty="0" smtClean="0"/>
              <a:t>How well can a user remember how to perform tasks?</a:t>
            </a:r>
          </a:p>
          <a:p>
            <a:pPr marL="457200" indent="-457200">
              <a:buFont typeface="+mj-lt"/>
              <a:buAutoNum type="arabicPeriod"/>
            </a:pPr>
            <a:r>
              <a:rPr lang="en-US" sz="2000" b="1" dirty="0" smtClean="0"/>
              <a:t>Errors</a:t>
            </a:r>
          </a:p>
          <a:p>
            <a:pPr marL="1076409" lvl="2" indent="-457200"/>
            <a:r>
              <a:rPr lang="en-US" sz="1800" dirty="0" smtClean="0"/>
              <a:t>How many errors do users make? Can they recover quickly?</a:t>
            </a:r>
          </a:p>
          <a:p>
            <a:pPr marL="457200" indent="-457200">
              <a:buFont typeface="+mj-lt"/>
              <a:buAutoNum type="arabicPeriod"/>
            </a:pPr>
            <a:r>
              <a:rPr lang="en-US" sz="2000" b="1" dirty="0" smtClean="0"/>
              <a:t>Satisfaction</a:t>
            </a:r>
            <a:r>
              <a:rPr lang="en-US" sz="2000" dirty="0" smtClean="0"/>
              <a:t> </a:t>
            </a:r>
          </a:p>
          <a:p>
            <a:pPr marL="1076409" lvl="2" indent="-457200"/>
            <a:r>
              <a:rPr lang="en-US" sz="1800" dirty="0" smtClean="0"/>
              <a:t>How pleasant is the user interface to use?</a:t>
            </a:r>
          </a:p>
          <a:p>
            <a:pPr marL="457200" indent="-457200">
              <a:buFont typeface="+mj-lt"/>
              <a:buAutoNum type="arabicPeriod"/>
            </a:pPr>
            <a:endParaRPr lang="en-US" sz="2000" dirty="0" smtClean="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10</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Accessibility?</a:t>
            </a:r>
            <a:endParaRPr lang="en-US" dirty="0"/>
          </a:p>
        </p:txBody>
      </p:sp>
      <p:sp>
        <p:nvSpPr>
          <p:cNvPr id="3" name="Content Placeholder 2"/>
          <p:cNvSpPr>
            <a:spLocks noGrp="1"/>
          </p:cNvSpPr>
          <p:nvPr>
            <p:ph idx="1"/>
          </p:nvPr>
        </p:nvSpPr>
        <p:spPr/>
        <p:txBody>
          <a:bodyPr/>
          <a:lstStyle/>
          <a:p>
            <a:r>
              <a:rPr lang="en-US" dirty="0" smtClean="0"/>
              <a:t>Accessibility allows people with disabilities to “perceive, understand, navigate, and interact” with your web site or application</a:t>
            </a:r>
            <a:br>
              <a:rPr lang="en-US" dirty="0" smtClean="0"/>
            </a:br>
            <a:r>
              <a:rPr lang="en-US" sz="1100" dirty="0">
                <a:solidFill>
                  <a:schemeClr val="tx1">
                    <a:lumMod val="65000"/>
                    <a:lumOff val="35000"/>
                  </a:schemeClr>
                </a:solidFill>
              </a:rPr>
              <a:t>Henry, Shawn Lawton, Ed. (2005). Introduction to Web Accessibility. </a:t>
            </a:r>
            <a:r>
              <a:rPr lang="en-US" sz="1100" dirty="0" smtClean="0">
                <a:solidFill>
                  <a:schemeClr val="tx1">
                    <a:lumMod val="65000"/>
                    <a:lumOff val="35000"/>
                  </a:schemeClr>
                </a:solidFill>
              </a:rPr>
              <a:t/>
            </a:r>
            <a:br>
              <a:rPr lang="en-US" sz="1100" dirty="0" smtClean="0">
                <a:solidFill>
                  <a:schemeClr val="tx1">
                    <a:lumMod val="65000"/>
                    <a:lumOff val="35000"/>
                  </a:schemeClr>
                </a:solidFill>
              </a:rPr>
            </a:br>
            <a:r>
              <a:rPr lang="en-US" sz="1100" dirty="0" smtClean="0">
                <a:solidFill>
                  <a:schemeClr val="tx1">
                    <a:lumMod val="65000"/>
                    <a:lumOff val="35000"/>
                  </a:schemeClr>
                </a:solidFill>
              </a:rPr>
              <a:t>In </a:t>
            </a:r>
            <a:r>
              <a:rPr lang="en-US" sz="1100" i="1" dirty="0">
                <a:solidFill>
                  <a:schemeClr val="tx1">
                    <a:lumMod val="65000"/>
                    <a:lumOff val="35000"/>
                  </a:schemeClr>
                </a:solidFill>
              </a:rPr>
              <a:t>W3C’s Web Accessibility Initiative</a:t>
            </a:r>
            <a:r>
              <a:rPr lang="en-US" sz="1100" dirty="0">
                <a:solidFill>
                  <a:schemeClr val="tx1">
                    <a:lumMod val="65000"/>
                    <a:lumOff val="35000"/>
                  </a:schemeClr>
                </a:solidFill>
              </a:rPr>
              <a:t>. Retrieved from http://</a:t>
            </a:r>
            <a:r>
              <a:rPr lang="en-US" sz="1100" dirty="0" smtClean="0">
                <a:solidFill>
                  <a:schemeClr val="tx1">
                    <a:lumMod val="65000"/>
                    <a:lumOff val="35000"/>
                  </a:schemeClr>
                </a:solidFill>
              </a:rPr>
              <a:t>www.w3.org/WAI/intro/accessibility</a:t>
            </a:r>
            <a:endParaRPr lang="en-US" dirty="0" smtClean="0"/>
          </a:p>
          <a:p>
            <a:r>
              <a:rPr lang="en-US" dirty="0" smtClean="0"/>
              <a:t>Public web sites / applications can be tested:</a:t>
            </a:r>
          </a:p>
          <a:p>
            <a:pPr lvl="1"/>
            <a:r>
              <a:rPr lang="en-US" dirty="0" smtClean="0"/>
              <a:t>Section 508 compliance </a:t>
            </a:r>
            <a:r>
              <a:rPr lang="en-US" sz="1400" dirty="0" smtClean="0"/>
              <a:t>(Amendment to the Rehabilitation act of 1973)</a:t>
            </a:r>
            <a:endParaRPr lang="en-US" dirty="0" smtClean="0"/>
          </a:p>
          <a:p>
            <a:pPr lvl="1"/>
            <a:r>
              <a:rPr lang="en-US" dirty="0" smtClean="0"/>
              <a:t>WCAG compliance </a:t>
            </a:r>
            <a:r>
              <a:rPr lang="en-US" sz="1400" dirty="0" smtClean="0"/>
              <a:t>(Web Content Accessibility Guidelines by the W3C)</a:t>
            </a:r>
            <a:endParaRPr lang="en-US" dirty="0" smtClean="0"/>
          </a:p>
          <a:p>
            <a:pPr lvl="2"/>
            <a:r>
              <a:rPr lang="en-US" dirty="0" smtClean="0"/>
              <a:t>The web developer toolbar has links for both </a:t>
            </a:r>
          </a:p>
          <a:p>
            <a:pPr lvl="2"/>
            <a:r>
              <a:rPr lang="en-US" dirty="0" smtClean="0"/>
              <a:t>Uses the  “Cynthia Says</a:t>
            </a:r>
            <a:r>
              <a:rPr lang="en-US" dirty="0"/>
              <a:t>” website</a:t>
            </a:r>
            <a:br>
              <a:rPr lang="en-US" dirty="0"/>
            </a:br>
            <a:r>
              <a:rPr lang="en-US" dirty="0">
                <a:hlinkClick r:id="rId2"/>
              </a:rPr>
              <a:t>http://www.cynthiasays.com</a:t>
            </a:r>
            <a:r>
              <a:rPr lang="en-US" dirty="0" smtClean="0">
                <a:hlinkClick r:id="rId2"/>
              </a:rPr>
              <a:t>/</a:t>
            </a:r>
            <a:r>
              <a:rPr lang="en-US" dirty="0" smtClean="0"/>
              <a:t> </a:t>
            </a:r>
          </a:p>
          <a:p>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11</a:t>
            </a:fld>
            <a:endParaRPr lang="en-US"/>
          </a:p>
        </p:txBody>
      </p:sp>
    </p:spTree>
    <p:extLst>
      <p:ext uri="{BB962C8B-B14F-4D97-AF65-F5344CB8AC3E}">
        <p14:creationId xmlns:p14="http://schemas.microsoft.com/office/powerpoint/2010/main" val="10776780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smtClean="0"/>
              <a:t>Why do we care?</a:t>
            </a:r>
            <a:endParaRPr lang="en-GB" dirty="0" smtClean="0"/>
          </a:p>
        </p:txBody>
      </p:sp>
      <p:sp>
        <p:nvSpPr>
          <p:cNvPr id="45059" name="Rectangle 2"/>
          <p:cNvSpPr>
            <a:spLocks noGrp="1" noChangeArrowheads="1"/>
          </p:cNvSpPr>
          <p:nvPr>
            <p:ph idx="1"/>
          </p:nvPr>
        </p:nvSpPr>
        <p:spPr/>
        <p:txBody>
          <a:bodyPr/>
          <a:lstStyle/>
          <a:p>
            <a:r>
              <a:rPr lang="en-US" dirty="0" smtClean="0"/>
              <a:t>Improve the overall experience for end users</a:t>
            </a:r>
          </a:p>
          <a:p>
            <a:pPr lvl="1"/>
            <a:r>
              <a:rPr lang="en-US" dirty="0" smtClean="0"/>
              <a:t>Users can work more efficiently with less frustration</a:t>
            </a:r>
          </a:p>
          <a:p>
            <a:pPr lvl="1"/>
            <a:r>
              <a:rPr lang="en-US" dirty="0"/>
              <a:t>S</a:t>
            </a:r>
            <a:r>
              <a:rPr lang="en-US" dirty="0" smtClean="0"/>
              <a:t>ystem can communicate clearly to users</a:t>
            </a:r>
          </a:p>
          <a:p>
            <a:r>
              <a:rPr lang="en-US" dirty="0" smtClean="0"/>
              <a:t>Advantages</a:t>
            </a:r>
          </a:p>
          <a:p>
            <a:pPr lvl="1">
              <a:buFont typeface="Kozuka Gothic Pro B" pitchFamily="34" charset="-128"/>
              <a:buChar char="$"/>
            </a:pPr>
            <a:r>
              <a:rPr lang="en-US" dirty="0" smtClean="0"/>
              <a:t>Save money </a:t>
            </a:r>
            <a:r>
              <a:rPr lang="en-US" i="1" dirty="0" smtClean="0"/>
              <a:t>during</a:t>
            </a:r>
            <a:r>
              <a:rPr lang="en-US" dirty="0" smtClean="0"/>
              <a:t> development</a:t>
            </a:r>
          </a:p>
          <a:p>
            <a:pPr lvl="2"/>
            <a:r>
              <a:rPr lang="en-US" dirty="0" smtClean="0"/>
              <a:t>Encourages us to correct mistakes early on</a:t>
            </a:r>
          </a:p>
          <a:p>
            <a:pPr lvl="1">
              <a:buFont typeface="Kozuka Gothic Pro B" pitchFamily="34" charset="-128"/>
              <a:buChar char="$"/>
            </a:pPr>
            <a:r>
              <a:rPr lang="en-US" dirty="0" smtClean="0"/>
              <a:t>Save money </a:t>
            </a:r>
            <a:r>
              <a:rPr lang="en-US" i="1" dirty="0"/>
              <a:t>after</a:t>
            </a:r>
            <a:r>
              <a:rPr lang="en-US" dirty="0"/>
              <a:t> </a:t>
            </a:r>
            <a:r>
              <a:rPr lang="en-US" dirty="0" smtClean="0"/>
              <a:t>development</a:t>
            </a:r>
            <a:endParaRPr lang="en-US" dirty="0"/>
          </a:p>
          <a:p>
            <a:pPr lvl="2"/>
            <a:r>
              <a:rPr lang="en-US" dirty="0"/>
              <a:t>Fewer calls for technical </a:t>
            </a:r>
            <a:r>
              <a:rPr lang="en-US" dirty="0" smtClean="0"/>
              <a:t>support</a:t>
            </a:r>
            <a:endParaRPr lang="en-US" dirty="0"/>
          </a:p>
          <a:p>
            <a:pPr lvl="1">
              <a:buFont typeface="Kozuka Gothic Pro B" pitchFamily="34" charset="-128"/>
              <a:buChar char="$"/>
            </a:pPr>
            <a:r>
              <a:rPr lang="en-US" dirty="0"/>
              <a:t>A more </a:t>
            </a:r>
            <a:r>
              <a:rPr lang="en-US" b="1" dirty="0"/>
              <a:t>satisfying </a:t>
            </a:r>
            <a:r>
              <a:rPr lang="en-US" b="1" dirty="0" smtClean="0"/>
              <a:t>user experience</a:t>
            </a:r>
            <a:r>
              <a:rPr lang="en-US" dirty="0" smtClean="0"/>
              <a:t> </a:t>
            </a:r>
            <a:r>
              <a:rPr lang="en-US" dirty="0"/>
              <a:t>leads to stronger </a:t>
            </a:r>
            <a:r>
              <a:rPr lang="en-US" b="1" i="1" dirty="0"/>
              <a:t>customer loyalty</a:t>
            </a:r>
          </a:p>
          <a:p>
            <a:pPr lvl="1"/>
            <a:endParaRPr lang="en-US" b="1" dirty="0" smtClean="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12</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is Necessary</a:t>
            </a:r>
            <a:endParaRPr lang="en-US" dirty="0"/>
          </a:p>
        </p:txBody>
      </p:sp>
      <p:sp>
        <p:nvSpPr>
          <p:cNvPr id="3" name="Content Placeholder 2"/>
          <p:cNvSpPr>
            <a:spLocks noGrp="1"/>
          </p:cNvSpPr>
          <p:nvPr>
            <p:ph idx="1"/>
          </p:nvPr>
        </p:nvSpPr>
        <p:spPr/>
        <p:txBody>
          <a:bodyPr/>
          <a:lstStyle/>
          <a:p>
            <a:r>
              <a:rPr lang="en-US" dirty="0" smtClean="0"/>
              <a:t>Take the web (or an application):</a:t>
            </a:r>
          </a:p>
          <a:p>
            <a:pPr marL="349925" lvl="1" indent="0">
              <a:buNone/>
            </a:pPr>
            <a:r>
              <a:rPr lang="en-US" dirty="0" smtClean="0"/>
              <a:t/>
            </a:r>
            <a:br>
              <a:rPr lang="en-US" dirty="0" smtClean="0"/>
            </a:br>
            <a:r>
              <a:rPr lang="en-US" dirty="0" smtClean="0"/>
              <a:t>“If a website is difficult to use, people </a:t>
            </a:r>
            <a:r>
              <a:rPr lang="en-US" b="1" dirty="0" smtClean="0"/>
              <a:t>leave</a:t>
            </a:r>
            <a:r>
              <a:rPr lang="en-US" dirty="0" smtClean="0"/>
              <a:t>.  If the homepage fails to clearly state what a company offers and what users can do on the site, people </a:t>
            </a:r>
            <a:r>
              <a:rPr lang="en-US" b="1" dirty="0" smtClean="0"/>
              <a:t>leave</a:t>
            </a:r>
            <a:r>
              <a:rPr lang="en-US" dirty="0" smtClean="0"/>
              <a:t>.  If users get lost on a website, they </a:t>
            </a:r>
            <a:r>
              <a:rPr lang="en-US" b="1" dirty="0" smtClean="0"/>
              <a:t>leave</a:t>
            </a:r>
            <a:r>
              <a:rPr lang="en-US" dirty="0" smtClean="0"/>
              <a:t>.  If a website's information is hard to read or doesn't answer users' key questions, they </a:t>
            </a:r>
            <a:r>
              <a:rPr lang="en-US" b="1" dirty="0" smtClean="0"/>
              <a:t>leave</a:t>
            </a:r>
            <a:r>
              <a:rPr lang="en-US" dirty="0" smtClean="0"/>
              <a:t>. Note a pattern here?”</a:t>
            </a:r>
            <a:endParaRPr lang="en-US" dirty="0"/>
          </a:p>
        </p:txBody>
      </p:sp>
      <p:sp>
        <p:nvSpPr>
          <p:cNvPr id="4" name="TextBox 3"/>
          <p:cNvSpPr txBox="1"/>
          <p:nvPr/>
        </p:nvSpPr>
        <p:spPr>
          <a:xfrm>
            <a:off x="868397" y="4718061"/>
            <a:ext cx="6364756" cy="646331"/>
          </a:xfrm>
          <a:prstGeom prst="rect">
            <a:avLst/>
          </a:prstGeom>
          <a:noFill/>
        </p:spPr>
        <p:txBody>
          <a:bodyPr wrap="none" rtlCol="0">
            <a:spAutoFit/>
          </a:bodyPr>
          <a:lstStyle/>
          <a:p>
            <a:r>
              <a:rPr lang="en-US" sz="1200" dirty="0">
                <a:solidFill>
                  <a:schemeClr val="tx1">
                    <a:lumMod val="65000"/>
                    <a:lumOff val="35000"/>
                  </a:schemeClr>
                </a:solidFill>
              </a:rPr>
              <a:t>Nielsen, </a:t>
            </a:r>
            <a:r>
              <a:rPr lang="en-US" sz="1200" dirty="0" err="1">
                <a:solidFill>
                  <a:schemeClr val="tx1">
                    <a:lumMod val="65000"/>
                    <a:lumOff val="35000"/>
                  </a:schemeClr>
                </a:solidFill>
              </a:rPr>
              <a:t>Jakob</a:t>
            </a:r>
            <a:r>
              <a:rPr lang="en-US" sz="1200" dirty="0">
                <a:solidFill>
                  <a:schemeClr val="tx1">
                    <a:lumMod val="65000"/>
                    <a:lumOff val="35000"/>
                  </a:schemeClr>
                </a:solidFill>
              </a:rPr>
              <a:t>. (2010). Usability 101: Introduction to </a:t>
            </a:r>
            <a:r>
              <a:rPr lang="en-US" sz="1200" dirty="0" smtClean="0">
                <a:solidFill>
                  <a:schemeClr val="tx1">
                    <a:lumMod val="65000"/>
                    <a:lumOff val="35000"/>
                  </a:schemeClr>
                </a:solidFill>
              </a:rPr>
              <a:t>Usability. In </a:t>
            </a:r>
            <a:r>
              <a:rPr lang="en-US" sz="1200" i="1" dirty="0" err="1">
                <a:solidFill>
                  <a:schemeClr val="tx1">
                    <a:lumMod val="65000"/>
                    <a:lumOff val="35000"/>
                  </a:schemeClr>
                </a:solidFill>
              </a:rPr>
              <a:t>Jakob</a:t>
            </a:r>
            <a:r>
              <a:rPr lang="en-US" sz="1200" i="1" dirty="0">
                <a:solidFill>
                  <a:schemeClr val="tx1">
                    <a:lumMod val="65000"/>
                    <a:lumOff val="35000"/>
                  </a:schemeClr>
                </a:solidFill>
              </a:rPr>
              <a:t> Nielsen's </a:t>
            </a:r>
            <a:r>
              <a:rPr lang="en-US" sz="1200" i="1" dirty="0" err="1">
                <a:solidFill>
                  <a:schemeClr val="tx1">
                    <a:lumMod val="65000"/>
                    <a:lumOff val="35000"/>
                  </a:schemeClr>
                </a:solidFill>
              </a:rPr>
              <a:t>Alertbox</a:t>
            </a:r>
            <a:r>
              <a:rPr lang="en-US" sz="1200" dirty="0">
                <a:solidFill>
                  <a:schemeClr val="tx1">
                    <a:lumMod val="65000"/>
                    <a:lumOff val="35000"/>
                  </a:schemeClr>
                </a:solidFill>
              </a:rPr>
              <a:t>. </a:t>
            </a:r>
            <a:endParaRPr lang="en-US" sz="1200" dirty="0" smtClean="0">
              <a:solidFill>
                <a:schemeClr val="tx1">
                  <a:lumMod val="65000"/>
                  <a:lumOff val="35000"/>
                </a:schemeClr>
              </a:solidFill>
            </a:endParaRPr>
          </a:p>
          <a:p>
            <a:r>
              <a:rPr lang="en-US" sz="1200" dirty="0" smtClean="0">
                <a:solidFill>
                  <a:schemeClr val="tx1">
                    <a:lumMod val="65000"/>
                    <a:lumOff val="35000"/>
                  </a:schemeClr>
                </a:solidFill>
              </a:rPr>
              <a:t>Retrieved </a:t>
            </a:r>
            <a:r>
              <a:rPr lang="en-US" sz="1200" dirty="0">
                <a:solidFill>
                  <a:schemeClr val="tx1">
                    <a:lumMod val="65000"/>
                    <a:lumOff val="35000"/>
                  </a:schemeClr>
                </a:solidFill>
              </a:rPr>
              <a:t>from </a:t>
            </a:r>
            <a:r>
              <a:rPr lang="en-US" sz="1200" dirty="0" smtClean="0">
                <a:solidFill>
                  <a:schemeClr val="tx1">
                    <a:lumMod val="65000"/>
                    <a:lumOff val="35000"/>
                  </a:schemeClr>
                </a:solidFill>
              </a:rPr>
              <a:t> http</a:t>
            </a:r>
            <a:r>
              <a:rPr lang="en-US" sz="1200" dirty="0">
                <a:solidFill>
                  <a:schemeClr val="tx1">
                    <a:lumMod val="65000"/>
                    <a:lumOff val="35000"/>
                  </a:schemeClr>
                </a:solidFill>
              </a:rPr>
              <a:t>://www.useit.com/alertbox/20030825.html</a:t>
            </a:r>
          </a:p>
          <a:p>
            <a:endParaRPr lang="en-US" sz="1200" dirty="0">
              <a:solidFill>
                <a:schemeClr val="tx1">
                  <a:lumMod val="65000"/>
                  <a:lumOff val="35000"/>
                </a:schemeClr>
              </a:solidFill>
            </a:endParaRPr>
          </a:p>
        </p:txBody>
      </p:sp>
      <p:sp>
        <p:nvSpPr>
          <p:cNvPr id="5" name="Date Placeholder 4"/>
          <p:cNvSpPr>
            <a:spLocks noGrp="1"/>
          </p:cNvSpPr>
          <p:nvPr>
            <p:ph type="dt" sz="half" idx="10"/>
          </p:nvPr>
        </p:nvSpPr>
        <p:spPr/>
        <p:txBody>
          <a:bodyPr/>
          <a:lstStyle/>
          <a:p>
            <a:r>
              <a:rPr lang="en-US" smtClean="0"/>
              <a:t>9/26/13</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C32E19D7-95A8-634A-A68B-7DB11938E97E}" type="slidenum">
              <a:rPr lang="en-US" smtClean="0"/>
              <a:t>13</a:t>
            </a:fld>
            <a:endParaRPr lang="en-US"/>
          </a:p>
        </p:txBody>
      </p:sp>
    </p:spTree>
    <p:extLst>
      <p:ext uri="{BB962C8B-B14F-4D97-AF65-F5344CB8AC3E}">
        <p14:creationId xmlns:p14="http://schemas.microsoft.com/office/powerpoint/2010/main" val="37426197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HCI is multidisciplinary</a:t>
            </a:r>
            <a:endParaRPr lang="en-GB" dirty="0" smtClean="0"/>
          </a:p>
        </p:txBody>
      </p:sp>
      <p:sp>
        <p:nvSpPr>
          <p:cNvPr id="45059" name="Rectangle 2"/>
          <p:cNvSpPr>
            <a:spLocks noGrp="1" noChangeArrowheads="1"/>
          </p:cNvSpPr>
          <p:nvPr>
            <p:ph idx="1"/>
          </p:nvPr>
        </p:nvSpPr>
        <p:spPr/>
        <p:txBody>
          <a:bodyPr/>
          <a:lstStyle/>
          <a:p>
            <a:r>
              <a:rPr lang="en-US" dirty="0" smtClean="0"/>
              <a:t>Computer Science, “Hard” IT Disciplines</a:t>
            </a:r>
          </a:p>
          <a:p>
            <a:pPr lvl="1"/>
            <a:r>
              <a:rPr lang="en-US" dirty="0" smtClean="0"/>
              <a:t>How do we construct the interface?</a:t>
            </a:r>
          </a:p>
          <a:p>
            <a:pPr lvl="1"/>
            <a:r>
              <a:rPr lang="en-US" dirty="0" smtClean="0"/>
              <a:t>What are the technical limitations?</a:t>
            </a:r>
          </a:p>
          <a:p>
            <a:r>
              <a:rPr lang="en-US" dirty="0" smtClean="0"/>
              <a:t>Psychology/Sociology</a:t>
            </a:r>
          </a:p>
          <a:p>
            <a:pPr lvl="1"/>
            <a:r>
              <a:rPr lang="en-US" dirty="0" smtClean="0"/>
              <a:t>What is the user thinking?</a:t>
            </a:r>
          </a:p>
          <a:p>
            <a:pPr lvl="1"/>
            <a:r>
              <a:rPr lang="en-US" dirty="0" smtClean="0"/>
              <a:t>How do we make the interaction intuitive?</a:t>
            </a:r>
          </a:p>
          <a:p>
            <a:r>
              <a:rPr lang="en-US" dirty="0"/>
              <a:t>Visual </a:t>
            </a:r>
            <a:r>
              <a:rPr lang="en-US" dirty="0" smtClean="0"/>
              <a:t>Design</a:t>
            </a:r>
            <a:endParaRPr lang="en-US" dirty="0"/>
          </a:p>
          <a:p>
            <a:pPr lvl="1"/>
            <a:r>
              <a:rPr lang="en-US" dirty="0"/>
              <a:t>How do I best communicate important information</a:t>
            </a:r>
            <a:r>
              <a:rPr lang="en-US" dirty="0" smtClean="0"/>
              <a:t>?</a:t>
            </a:r>
          </a:p>
          <a:p>
            <a:pPr lvl="1"/>
            <a:r>
              <a:rPr lang="en-US" dirty="0" smtClean="0"/>
              <a:t>How do I make the interface easy-to-use?</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14</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User-centered design (UCD)</a:t>
            </a:r>
            <a:endParaRPr lang="en-GB" dirty="0" smtClean="0"/>
          </a:p>
        </p:txBody>
      </p:sp>
      <p:sp>
        <p:nvSpPr>
          <p:cNvPr id="45059" name="Rectangle 2"/>
          <p:cNvSpPr>
            <a:spLocks noGrp="1" noChangeArrowheads="1"/>
          </p:cNvSpPr>
          <p:nvPr>
            <p:ph idx="1"/>
          </p:nvPr>
        </p:nvSpPr>
        <p:spPr/>
        <p:txBody>
          <a:bodyPr/>
          <a:lstStyle/>
          <a:p>
            <a:r>
              <a:rPr lang="en-US" dirty="0" smtClean="0"/>
              <a:t>Who are your primary users?</a:t>
            </a:r>
          </a:p>
          <a:p>
            <a:r>
              <a:rPr lang="en-US" dirty="0" smtClean="0"/>
              <a:t>Is your design centered on them?</a:t>
            </a:r>
          </a:p>
          <a:p>
            <a:pPr lvl="1"/>
            <a:r>
              <a:rPr lang="en-US" dirty="0"/>
              <a:t>E</a:t>
            </a:r>
            <a:r>
              <a:rPr lang="en-US" dirty="0" smtClean="0"/>
              <a:t>.g. if you design a site for kids, then you need to consider a kid’s point of view (and probably their parent’s).</a:t>
            </a:r>
          </a:p>
          <a:p>
            <a:r>
              <a:rPr lang="en-US" dirty="0" smtClean="0"/>
              <a:t>Practice empathy.  Put yourself in the user’s shoes.</a:t>
            </a:r>
          </a:p>
          <a:p>
            <a:r>
              <a:rPr lang="en-US" dirty="0" smtClean="0"/>
              <a:t>Don’t rely on your smarts alone: </a:t>
            </a:r>
            <a:br>
              <a:rPr lang="en-US" dirty="0" smtClean="0"/>
            </a:br>
            <a:r>
              <a:rPr lang="en-US" dirty="0" smtClean="0"/>
              <a:t>You are a sample size of </a:t>
            </a:r>
            <a:r>
              <a:rPr lang="en-US" b="1" u="sng" dirty="0" smtClean="0"/>
              <a:t>one</a:t>
            </a:r>
            <a:r>
              <a:rPr lang="en-US" b="1" dirty="0" smtClean="0"/>
              <a:t>.  </a:t>
            </a:r>
            <a:br>
              <a:rPr lang="en-US" b="1" dirty="0" smtClean="0"/>
            </a:br>
            <a:r>
              <a:rPr lang="en-US" dirty="0" smtClean="0"/>
              <a:t>Get your design in front of users!</a:t>
            </a:r>
            <a:endParaRPr lang="en-US" b="1"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15</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User-centered design</a:t>
            </a:r>
            <a:endParaRPr lang="en-GB" dirty="0" smtClean="0"/>
          </a:p>
        </p:txBody>
      </p:sp>
      <p:sp>
        <p:nvSpPr>
          <p:cNvPr id="45059" name="Rectangle 2"/>
          <p:cNvSpPr>
            <a:spLocks noGrp="1" noChangeArrowheads="1"/>
          </p:cNvSpPr>
          <p:nvPr>
            <p:ph idx="1"/>
          </p:nvPr>
        </p:nvSpPr>
        <p:spPr/>
        <p:txBody>
          <a:bodyPr/>
          <a:lstStyle/>
          <a:p>
            <a:r>
              <a:rPr lang="en-US" dirty="0" smtClean="0"/>
              <a:t>Interfaces are built in iterative cycles</a:t>
            </a:r>
          </a:p>
          <a:p>
            <a:r>
              <a:rPr lang="en-US" dirty="0" smtClean="0"/>
              <a:t>Study, Design/Build, Test</a:t>
            </a:r>
          </a:p>
          <a:p>
            <a:pPr lvl="1"/>
            <a:r>
              <a:rPr lang="en-US" dirty="0" smtClean="0"/>
              <a:t>We </a:t>
            </a:r>
            <a:r>
              <a:rPr lang="en-US" b="1" dirty="0" smtClean="0"/>
              <a:t>gather information </a:t>
            </a:r>
            <a:r>
              <a:rPr lang="en-US" dirty="0" smtClean="0"/>
              <a:t>based on certain assumptions...</a:t>
            </a:r>
          </a:p>
          <a:p>
            <a:pPr lvl="1"/>
            <a:r>
              <a:rPr lang="en-US" dirty="0" smtClean="0"/>
              <a:t>Then we apply the information, and </a:t>
            </a:r>
            <a:r>
              <a:rPr lang="en-US" b="1" dirty="0" smtClean="0"/>
              <a:t>build a prototype </a:t>
            </a:r>
            <a:r>
              <a:rPr lang="en-US" dirty="0" smtClean="0"/>
              <a:t>of the interface...</a:t>
            </a:r>
          </a:p>
          <a:p>
            <a:pPr lvl="1"/>
            <a:r>
              <a:rPr lang="en-US" dirty="0" smtClean="0"/>
              <a:t>We then </a:t>
            </a:r>
            <a:r>
              <a:rPr lang="en-US" b="1" dirty="0" smtClean="0"/>
              <a:t>test </a:t>
            </a:r>
            <a:r>
              <a:rPr lang="en-US" dirty="0" smtClean="0"/>
              <a:t>our prototype to see if it lives up to our and the user's expectations</a:t>
            </a:r>
          </a:p>
          <a:p>
            <a:r>
              <a:rPr lang="en-US" dirty="0" smtClean="0"/>
              <a:t>We test by </a:t>
            </a:r>
            <a:r>
              <a:rPr lang="en-US" b="1" i="1" dirty="0" smtClean="0"/>
              <a:t>observing  </a:t>
            </a:r>
            <a:r>
              <a:rPr lang="en-US" dirty="0" smtClean="0"/>
              <a:t>(...not coaching)</a:t>
            </a:r>
          </a:p>
          <a:p>
            <a:r>
              <a:rPr lang="en-US" dirty="0" smtClean="0"/>
              <a:t>We repeat the cycle as many times as </a:t>
            </a:r>
            <a:r>
              <a:rPr lang="en-US" b="1" dirty="0" smtClean="0"/>
              <a:t>time, need, and funding</a:t>
            </a:r>
            <a:r>
              <a:rPr lang="en-US" dirty="0" smtClean="0"/>
              <a:t> allow</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16</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Usability Testing Roadmap:</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Study users and the tasks they perform</a:t>
            </a:r>
          </a:p>
          <a:p>
            <a:pPr marL="807125" lvl="1" indent="-457200">
              <a:buFont typeface="+mj-lt"/>
              <a:buAutoNum type="arabicPeriod"/>
            </a:pPr>
            <a:r>
              <a:rPr lang="en-US" dirty="0" smtClean="0"/>
              <a:t>Build a low-fi, paper prototype and/or storyboard</a:t>
            </a:r>
          </a:p>
          <a:p>
            <a:pPr lvl="2"/>
            <a:r>
              <a:rPr lang="en-US" dirty="0" smtClean="0"/>
              <a:t>Walk through storyboards/prototype with user</a:t>
            </a:r>
          </a:p>
          <a:p>
            <a:pPr lvl="2"/>
            <a:r>
              <a:rPr lang="en-US" dirty="0" smtClean="0"/>
              <a:t>Review user feedback</a:t>
            </a:r>
          </a:p>
          <a:p>
            <a:pPr marL="807125" lvl="1" indent="-457200">
              <a:buFont typeface="+mj-lt"/>
              <a:buAutoNum type="arabicPeriod"/>
            </a:pPr>
            <a:r>
              <a:rPr lang="en-US" dirty="0" smtClean="0"/>
              <a:t>Build a medium fidelity, electronic prototype </a:t>
            </a:r>
          </a:p>
          <a:p>
            <a:pPr lvl="2"/>
            <a:r>
              <a:rPr lang="en-US" dirty="0" smtClean="0"/>
              <a:t>Perform Heuristic Evaluation</a:t>
            </a:r>
          </a:p>
          <a:p>
            <a:pPr lvl="2"/>
            <a:r>
              <a:rPr lang="en-US" dirty="0" smtClean="0"/>
              <a:t>Study/Evaluate results</a:t>
            </a:r>
          </a:p>
          <a:p>
            <a:pPr marL="807125" lvl="1" indent="-457200">
              <a:buFont typeface="+mj-lt"/>
              <a:buAutoNum type="arabicPeriod"/>
            </a:pPr>
            <a:r>
              <a:rPr lang="en-US" dirty="0" smtClean="0"/>
              <a:t>Build a high-fidelity prototype</a:t>
            </a:r>
          </a:p>
          <a:p>
            <a:pPr lvl="2"/>
            <a:r>
              <a:rPr lang="en-US" dirty="0" smtClean="0"/>
              <a:t>User Testing</a:t>
            </a:r>
          </a:p>
          <a:p>
            <a:pPr marL="807125" lvl="1" indent="-457200">
              <a:buFont typeface="+mj-lt"/>
              <a:buAutoNum type="arabicPeriod"/>
            </a:pPr>
            <a:r>
              <a:rPr lang="en-US" dirty="0" smtClean="0"/>
              <a:t>Repeat as necessary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17</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Usability Testing Roadmap:</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solidFill>
                  <a:srgbClr val="FF0000"/>
                </a:solidFill>
              </a:rPr>
              <a:t>Study users and the tasks they perform</a:t>
            </a:r>
          </a:p>
          <a:p>
            <a:pPr marL="807125" lvl="1" indent="-457200">
              <a:buFont typeface="+mj-lt"/>
              <a:buAutoNum type="arabicPeriod"/>
            </a:pPr>
            <a:r>
              <a:rPr lang="en-US" dirty="0" smtClean="0">
                <a:solidFill>
                  <a:srgbClr val="FF0000"/>
                </a:solidFill>
              </a:rPr>
              <a:t>Build a low-fi, paper prototype and/or storyboard</a:t>
            </a:r>
          </a:p>
          <a:p>
            <a:pPr lvl="2"/>
            <a:r>
              <a:rPr lang="en-US" dirty="0" smtClean="0">
                <a:solidFill>
                  <a:schemeClr val="tx1">
                    <a:lumMod val="75000"/>
                    <a:lumOff val="25000"/>
                  </a:schemeClr>
                </a:solidFill>
              </a:rPr>
              <a:t>Walk through storyboards/prototype with user </a:t>
            </a:r>
          </a:p>
          <a:p>
            <a:pPr lvl="2"/>
            <a:r>
              <a:rPr lang="en-US" dirty="0" smtClean="0"/>
              <a:t>Review user feedback</a:t>
            </a:r>
          </a:p>
          <a:p>
            <a:pPr marL="807125" lvl="1" indent="-457200">
              <a:buFont typeface="+mj-lt"/>
              <a:buAutoNum type="arabicPeriod"/>
            </a:pPr>
            <a:r>
              <a:rPr lang="en-US" dirty="0" smtClean="0">
                <a:solidFill>
                  <a:srgbClr val="FF0000"/>
                </a:solidFill>
              </a:rPr>
              <a:t>Build a medium fidelity, electronic prototype </a:t>
            </a:r>
          </a:p>
          <a:p>
            <a:pPr lvl="2"/>
            <a:r>
              <a:rPr lang="en-US" dirty="0" smtClean="0">
                <a:solidFill>
                  <a:srgbClr val="FF0000"/>
                </a:solidFill>
              </a:rPr>
              <a:t>Perform Heuristic Evaluation</a:t>
            </a:r>
          </a:p>
          <a:p>
            <a:pPr lvl="2"/>
            <a:r>
              <a:rPr lang="en-US" dirty="0" smtClean="0"/>
              <a:t>Study/Evaluate results</a:t>
            </a:r>
          </a:p>
          <a:p>
            <a:pPr marL="807125" lvl="1" indent="-457200">
              <a:buFont typeface="+mj-lt"/>
              <a:buAutoNum type="arabicPeriod"/>
            </a:pPr>
            <a:r>
              <a:rPr lang="en-US" dirty="0" smtClean="0">
                <a:solidFill>
                  <a:srgbClr val="FF0000"/>
                </a:solidFill>
              </a:rPr>
              <a:t>Build a high-fidelity prototype</a:t>
            </a:r>
          </a:p>
          <a:p>
            <a:pPr lvl="2"/>
            <a:r>
              <a:rPr lang="en-US" dirty="0" smtClean="0"/>
              <a:t>User Testing</a:t>
            </a:r>
            <a:endParaRPr lang="en-US" dirty="0" smtClean="0">
              <a:solidFill>
                <a:srgbClr val="FF0000"/>
              </a:solidFill>
            </a:endParaRPr>
          </a:p>
          <a:p>
            <a:pPr marL="807125" lvl="1" indent="-457200">
              <a:buFont typeface="+mj-lt"/>
              <a:buAutoNum type="arabicPeriod"/>
            </a:pPr>
            <a:r>
              <a:rPr lang="en-US" dirty="0" smtClean="0"/>
              <a:t>Repeat as necessary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18</a:t>
            </a:fld>
            <a:endParaRPr lang="en-US"/>
          </a:p>
        </p:txBody>
      </p:sp>
    </p:spTree>
    <p:extLst>
      <p:ext uri="{BB962C8B-B14F-4D97-AF65-F5344CB8AC3E}">
        <p14:creationId xmlns:p14="http://schemas.microsoft.com/office/powerpoint/2010/main" val="161760910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Usability Testing Roadmap:</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b="1" dirty="0" smtClean="0">
                <a:solidFill>
                  <a:srgbClr val="FF0000"/>
                </a:solidFill>
              </a:rPr>
              <a:t>Study users and the tasks they perform</a:t>
            </a:r>
          </a:p>
          <a:p>
            <a:pPr marL="807125" lvl="1" indent="-457200">
              <a:buFont typeface="+mj-lt"/>
              <a:buAutoNum type="arabicPeriod"/>
            </a:pPr>
            <a:r>
              <a:rPr lang="en-US" dirty="0" smtClean="0">
                <a:solidFill>
                  <a:schemeClr val="tx1">
                    <a:lumMod val="65000"/>
                    <a:lumOff val="35000"/>
                  </a:schemeClr>
                </a:solidFill>
              </a:rPr>
              <a:t>Build a low-fi, paper prototype and/or storyboard</a:t>
            </a:r>
          </a:p>
          <a:p>
            <a:pPr lvl="2"/>
            <a:r>
              <a:rPr lang="en-US" dirty="0" smtClean="0">
                <a:solidFill>
                  <a:schemeClr val="tx1">
                    <a:lumMod val="65000"/>
                    <a:lumOff val="35000"/>
                  </a:schemeClr>
                </a:solidFill>
              </a:rPr>
              <a:t>Walk through storyboards/prototype with user </a:t>
            </a:r>
          </a:p>
          <a:p>
            <a:pPr lvl="2"/>
            <a:r>
              <a:rPr lang="en-US" dirty="0" smtClean="0">
                <a:solidFill>
                  <a:schemeClr val="tx1">
                    <a:lumMod val="65000"/>
                    <a:lumOff val="35000"/>
                  </a:schemeClr>
                </a:solidFill>
              </a:rPr>
              <a:t>Review user feedback</a:t>
            </a:r>
          </a:p>
          <a:p>
            <a:pPr marL="807125" lvl="1" indent="-457200">
              <a:buFont typeface="+mj-lt"/>
              <a:buAutoNum type="arabicPeriod"/>
            </a:pPr>
            <a:r>
              <a:rPr lang="en-US" dirty="0" smtClean="0">
                <a:solidFill>
                  <a:schemeClr val="tx1">
                    <a:lumMod val="65000"/>
                    <a:lumOff val="35000"/>
                  </a:schemeClr>
                </a:solidFill>
              </a:rPr>
              <a:t>Build a medium fidelity, electronic prototype </a:t>
            </a:r>
          </a:p>
          <a:p>
            <a:pPr lvl="2"/>
            <a:r>
              <a:rPr lang="en-US" dirty="0" smtClean="0">
                <a:solidFill>
                  <a:schemeClr val="tx1">
                    <a:lumMod val="65000"/>
                    <a:lumOff val="35000"/>
                  </a:schemeClr>
                </a:solidFill>
              </a:rPr>
              <a:t>Perform Heuristic Evaluation</a:t>
            </a:r>
          </a:p>
          <a:p>
            <a:pPr lvl="2"/>
            <a:r>
              <a:rPr lang="en-US" dirty="0" smtClean="0">
                <a:solidFill>
                  <a:schemeClr val="tx1">
                    <a:lumMod val="65000"/>
                    <a:lumOff val="35000"/>
                  </a:schemeClr>
                </a:solidFill>
              </a:rPr>
              <a:t>Study/Evaluate results</a:t>
            </a:r>
          </a:p>
          <a:p>
            <a:pPr marL="807125" lvl="1" indent="-457200">
              <a:buFont typeface="+mj-lt"/>
              <a:buAutoNum type="arabicPeriod"/>
            </a:pPr>
            <a:r>
              <a:rPr lang="en-US" dirty="0" smtClean="0">
                <a:solidFill>
                  <a:schemeClr val="tx1">
                    <a:lumMod val="65000"/>
                    <a:lumOff val="35000"/>
                  </a:schemeClr>
                </a:solidFill>
              </a:rPr>
              <a:t>Build a high-fidelity prototype</a:t>
            </a:r>
          </a:p>
          <a:p>
            <a:pPr lvl="2"/>
            <a:r>
              <a:rPr lang="en-US" dirty="0" smtClean="0"/>
              <a:t>User Testing</a:t>
            </a:r>
            <a:endParaRPr lang="en-US" dirty="0" smtClean="0">
              <a:solidFill>
                <a:srgbClr val="FF0000"/>
              </a:solidFill>
            </a:endParaRPr>
          </a:p>
          <a:p>
            <a:pPr marL="807125" lvl="1" indent="-457200">
              <a:buFont typeface="+mj-lt"/>
              <a:buAutoNum type="arabicPeriod"/>
            </a:pPr>
            <a:r>
              <a:rPr lang="en-US" dirty="0" smtClean="0"/>
              <a:t>Repeat as necessary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19</a:t>
            </a:fld>
            <a:endParaRPr lang="en-US"/>
          </a:p>
        </p:txBody>
      </p:sp>
    </p:spTree>
    <p:extLst>
      <p:ext uri="{BB962C8B-B14F-4D97-AF65-F5344CB8AC3E}">
        <p14:creationId xmlns:p14="http://schemas.microsoft.com/office/powerpoint/2010/main" val="188150403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but first...</a:t>
            </a:r>
            <a:r>
              <a:rPr lang="en-US" dirty="0" smtClean="0"/>
              <a:t/>
            </a:r>
            <a:br>
              <a:rPr lang="en-US" dirty="0" smtClean="0"/>
            </a:br>
            <a:r>
              <a:rPr lang="en-US" dirty="0" smtClean="0"/>
              <a:t>Term Project Review</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2</a:t>
            </a:fld>
            <a:endParaRPr lang="en-US"/>
          </a:p>
        </p:txBody>
      </p:sp>
    </p:spTree>
    <p:extLst>
      <p:ext uri="{BB962C8B-B14F-4D97-AF65-F5344CB8AC3E}">
        <p14:creationId xmlns:p14="http://schemas.microsoft.com/office/powerpoint/2010/main" val="3255193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Studying users and tasks</a:t>
            </a:r>
            <a:endParaRPr lang="en-GB" dirty="0" smtClean="0"/>
          </a:p>
        </p:txBody>
      </p:sp>
      <p:sp>
        <p:nvSpPr>
          <p:cNvPr id="45059" name="Rectangle 2"/>
          <p:cNvSpPr>
            <a:spLocks noGrp="1" noChangeArrowheads="1"/>
          </p:cNvSpPr>
          <p:nvPr>
            <p:ph idx="1"/>
          </p:nvPr>
        </p:nvSpPr>
        <p:spPr/>
        <p:txBody>
          <a:bodyPr/>
          <a:lstStyle/>
          <a:p>
            <a:r>
              <a:rPr lang="en-US" dirty="0" smtClean="0"/>
              <a:t>A very important first step!</a:t>
            </a:r>
          </a:p>
          <a:p>
            <a:r>
              <a:rPr lang="en-US" dirty="0" smtClean="0"/>
              <a:t>There are a number of things we need to take into account</a:t>
            </a:r>
          </a:p>
          <a:p>
            <a:pPr lvl="1"/>
            <a:r>
              <a:rPr lang="en-US" dirty="0" smtClean="0"/>
              <a:t>Demographics – characteristics of user groups</a:t>
            </a:r>
          </a:p>
          <a:p>
            <a:pPr lvl="1"/>
            <a:r>
              <a:rPr lang="en-US" dirty="0" smtClean="0"/>
              <a:t>Psychographics – how these groups think</a:t>
            </a:r>
          </a:p>
          <a:p>
            <a:pPr lvl="1"/>
            <a:r>
              <a:rPr lang="en-US" dirty="0" smtClean="0"/>
              <a:t>Surrounding environment</a:t>
            </a:r>
          </a:p>
          <a:p>
            <a:pPr lvl="1"/>
            <a:r>
              <a:rPr lang="en-US" dirty="0" smtClean="0"/>
              <a:t>User desires, needs, and constraints</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20</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How do we study users?</a:t>
            </a:r>
            <a:endParaRPr lang="en-GB" dirty="0" smtClean="0"/>
          </a:p>
        </p:txBody>
      </p:sp>
      <p:sp>
        <p:nvSpPr>
          <p:cNvPr id="45059" name="Rectangle 2"/>
          <p:cNvSpPr>
            <a:spLocks noGrp="1" noChangeArrowheads="1"/>
          </p:cNvSpPr>
          <p:nvPr>
            <p:ph idx="1"/>
          </p:nvPr>
        </p:nvSpPr>
        <p:spPr/>
        <p:txBody>
          <a:bodyPr/>
          <a:lstStyle/>
          <a:p>
            <a:r>
              <a:rPr lang="en-US" dirty="0" smtClean="0"/>
              <a:t>One way is user </a:t>
            </a:r>
            <a:r>
              <a:rPr lang="en-US" dirty="0"/>
              <a:t>p</a:t>
            </a:r>
            <a:r>
              <a:rPr lang="en-US" dirty="0" smtClean="0"/>
              <a:t>rofiling or </a:t>
            </a:r>
            <a:r>
              <a:rPr lang="en-US" b="1" i="1" dirty="0" smtClean="0"/>
              <a:t>Personas</a:t>
            </a:r>
            <a:endParaRPr lang="en-US" dirty="0" smtClean="0"/>
          </a:p>
          <a:p>
            <a:pPr lvl="1"/>
            <a:r>
              <a:rPr lang="en-US" dirty="0" smtClean="0"/>
              <a:t>Create profiles of “mock users,” who represent your target audiences</a:t>
            </a:r>
          </a:p>
          <a:p>
            <a:pPr lvl="1"/>
            <a:r>
              <a:rPr lang="en-US" dirty="0" smtClean="0"/>
              <a:t>These mock users aren't real people…</a:t>
            </a:r>
          </a:p>
          <a:p>
            <a:pPr lvl="1"/>
            <a:r>
              <a:rPr lang="en-US" dirty="0" smtClean="0"/>
              <a:t>But you collect information about real people to create these profiles!</a:t>
            </a:r>
          </a:p>
          <a:p>
            <a:r>
              <a:rPr lang="en-US" dirty="0" smtClean="0"/>
              <a:t>An excellent source of information for creating personas is the Fluid Project:</a:t>
            </a:r>
          </a:p>
          <a:p>
            <a:pPr lvl="1"/>
            <a:r>
              <a:rPr lang="en-US" dirty="0">
                <a:hlinkClick r:id="rId3"/>
              </a:rPr>
              <a:t>http://wiki.fluidproject.org/display/fluid/Personas</a:t>
            </a:r>
            <a:endParaRPr lang="en-US" dirty="0" smtClean="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21</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48" y="-142154"/>
            <a:ext cx="7969104" cy="7142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22</a:t>
            </a:fld>
            <a:endParaRPr lang="en-US"/>
          </a:p>
        </p:txBody>
      </p:sp>
    </p:spTree>
    <p:extLst>
      <p:ext uri="{BB962C8B-B14F-4D97-AF65-F5344CB8AC3E}">
        <p14:creationId xmlns:p14="http://schemas.microsoft.com/office/powerpoint/2010/main" val="16160256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Why personas?</a:t>
            </a:r>
            <a:endParaRPr lang="en-GB" dirty="0" smtClean="0"/>
          </a:p>
        </p:txBody>
      </p:sp>
      <p:sp>
        <p:nvSpPr>
          <p:cNvPr id="45059" name="Rectangle 2"/>
          <p:cNvSpPr>
            <a:spLocks noGrp="1" noChangeArrowheads="1"/>
          </p:cNvSpPr>
          <p:nvPr>
            <p:ph idx="1"/>
          </p:nvPr>
        </p:nvSpPr>
        <p:spPr/>
        <p:txBody>
          <a:bodyPr/>
          <a:lstStyle/>
          <a:p>
            <a:r>
              <a:rPr lang="en-US" dirty="0" smtClean="0"/>
              <a:t>As you develop your project, ask yourself:</a:t>
            </a:r>
          </a:p>
          <a:p>
            <a:pPr lvl="1"/>
            <a:r>
              <a:rPr lang="en-US" dirty="0"/>
              <a:t>Does my interface fit the </a:t>
            </a:r>
            <a:r>
              <a:rPr lang="en-US" dirty="0" smtClean="0"/>
              <a:t>needs </a:t>
            </a:r>
            <a:r>
              <a:rPr lang="en-US" dirty="0"/>
              <a:t>of my </a:t>
            </a:r>
            <a:r>
              <a:rPr lang="en-US" dirty="0" smtClean="0"/>
              <a:t/>
            </a:r>
            <a:br>
              <a:rPr lang="en-US" dirty="0" smtClean="0"/>
            </a:br>
            <a:r>
              <a:rPr lang="en-US" dirty="0" smtClean="0"/>
              <a:t>target </a:t>
            </a:r>
            <a:r>
              <a:rPr lang="en-US" dirty="0"/>
              <a:t>audiences?  </a:t>
            </a:r>
            <a:r>
              <a:rPr lang="en-US" dirty="0">
                <a:sym typeface="Wingdings" pitchFamily="2" charset="2"/>
              </a:rPr>
              <a:t> These are your personas.</a:t>
            </a:r>
            <a:endParaRPr lang="en-US" dirty="0"/>
          </a:p>
          <a:p>
            <a:pPr lvl="1"/>
            <a:r>
              <a:rPr lang="en-US" dirty="0" smtClean="0"/>
              <a:t>Is the portrait I painted of “Ashley” (users similar to Ashley) accurate?</a:t>
            </a:r>
          </a:p>
          <a:p>
            <a:r>
              <a:rPr lang="en-US" dirty="0" smtClean="0"/>
              <a:t>This keeps the project requirements on track!</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23</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Studying Tasks </a:t>
            </a:r>
            <a:r>
              <a:rPr lang="en-US" sz="1800" dirty="0" smtClean="0"/>
              <a:t>1 of 2</a:t>
            </a:r>
            <a:endParaRPr lang="en-GB" dirty="0" smtClean="0"/>
          </a:p>
        </p:txBody>
      </p:sp>
      <p:sp>
        <p:nvSpPr>
          <p:cNvPr id="45059" name="Rectangle 2"/>
          <p:cNvSpPr>
            <a:spLocks noGrp="1" noChangeArrowheads="1"/>
          </p:cNvSpPr>
          <p:nvPr>
            <p:ph idx="1"/>
          </p:nvPr>
        </p:nvSpPr>
        <p:spPr/>
        <p:txBody>
          <a:bodyPr/>
          <a:lstStyle/>
          <a:p>
            <a:r>
              <a:rPr lang="en-US" dirty="0" smtClean="0"/>
              <a:t>We must determine what users need to do</a:t>
            </a:r>
          </a:p>
          <a:p>
            <a:r>
              <a:rPr lang="en-US" dirty="0" smtClean="0"/>
              <a:t>There are a number of ways to do this</a:t>
            </a:r>
          </a:p>
          <a:p>
            <a:pPr lvl="1"/>
            <a:r>
              <a:rPr lang="en-US" dirty="0" smtClean="0"/>
              <a:t>Your own thoughts on the matter</a:t>
            </a:r>
          </a:p>
          <a:p>
            <a:pPr lvl="1"/>
            <a:r>
              <a:rPr lang="en-US" dirty="0" smtClean="0"/>
              <a:t>Direct interaction with a user</a:t>
            </a:r>
          </a:p>
          <a:p>
            <a:pPr lvl="1"/>
            <a:r>
              <a:rPr lang="en-US" dirty="0" smtClean="0"/>
              <a:t>“Innocent bystander” approach, non-interactive</a:t>
            </a:r>
          </a:p>
          <a:p>
            <a:pPr lvl="1"/>
            <a:r>
              <a:rPr lang="en-US" dirty="0" smtClean="0"/>
              <a:t>“Master/Apprentice” approach, you are the apprentice and the user is the master, you observe and ask questions while tasks are performed.</a:t>
            </a:r>
          </a:p>
          <a:p>
            <a:pPr lvl="1"/>
            <a:r>
              <a:rPr lang="en-US" dirty="0" smtClean="0"/>
              <a:t>Others... </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24</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Studying Tasks </a:t>
            </a:r>
            <a:r>
              <a:rPr lang="en-US" sz="1800" dirty="0" smtClean="0"/>
              <a:t>2 of 2</a:t>
            </a:r>
            <a:endParaRPr lang="en-GB" dirty="0" smtClean="0"/>
          </a:p>
        </p:txBody>
      </p:sp>
      <p:sp>
        <p:nvSpPr>
          <p:cNvPr id="45059" name="Rectangle 2"/>
          <p:cNvSpPr>
            <a:spLocks noGrp="1" noChangeArrowheads="1"/>
          </p:cNvSpPr>
          <p:nvPr>
            <p:ph idx="1"/>
          </p:nvPr>
        </p:nvSpPr>
        <p:spPr/>
        <p:txBody>
          <a:bodyPr/>
          <a:lstStyle/>
          <a:p>
            <a:r>
              <a:rPr lang="en-US" dirty="0" smtClean="0"/>
              <a:t>If you are designing something that doesn’t exist,</a:t>
            </a:r>
          </a:p>
          <a:p>
            <a:pPr lvl="1"/>
            <a:r>
              <a:rPr lang="en-US" dirty="0" smtClean="0"/>
              <a:t>you must rely on your own mind and </a:t>
            </a:r>
          </a:p>
          <a:p>
            <a:pPr lvl="1"/>
            <a:r>
              <a:rPr lang="en-US" dirty="0" smtClean="0"/>
              <a:t>study apps &amp; interfaces that have similar characteristics...  </a:t>
            </a:r>
          </a:p>
          <a:p>
            <a:pPr lvl="1"/>
            <a:r>
              <a:rPr lang="en-US" dirty="0" smtClean="0"/>
              <a:t>Pull ideas from different paradigms, </a:t>
            </a:r>
            <a:br>
              <a:rPr lang="en-US" dirty="0" smtClean="0"/>
            </a:br>
            <a:r>
              <a:rPr lang="en-US" dirty="0" smtClean="0"/>
              <a:t>including the non-technical.</a:t>
            </a:r>
            <a:endParaRPr lang="en-US" dirty="0"/>
          </a:p>
          <a:p>
            <a:pPr lvl="2"/>
            <a:r>
              <a:rPr lang="en-US" dirty="0"/>
              <a:t>other engineering and sciences</a:t>
            </a:r>
          </a:p>
          <a:p>
            <a:pPr lvl="2"/>
            <a:r>
              <a:rPr lang="en-US" dirty="0" smtClean="0"/>
              <a:t>history</a:t>
            </a:r>
          </a:p>
          <a:p>
            <a:pPr lvl="2"/>
            <a:r>
              <a:rPr lang="en-US" dirty="0" smtClean="0"/>
              <a:t>science fiction</a:t>
            </a:r>
          </a:p>
          <a:p>
            <a:pPr lvl="2"/>
            <a:r>
              <a:rPr lang="en-US" dirty="0" smtClean="0"/>
              <a:t>Philosophy</a:t>
            </a:r>
          </a:p>
          <a:p>
            <a:pPr lvl="1"/>
            <a:r>
              <a:rPr lang="en-US" dirty="0" smtClean="0"/>
              <a:t>Remember – you are trying to define a solution that solves the problem – not the symptom – Listen, Observe, Empathize </a:t>
            </a:r>
          </a:p>
          <a:p>
            <a:pPr lvl="2"/>
            <a:r>
              <a:rPr lang="en-US" dirty="0" smtClean="0"/>
              <a:t>Users will often describe a symptom of a larger need</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dirty="0" smtClean="0"/>
              <a:t>Intro ITWS</a:t>
            </a:r>
            <a:endParaRPr lang="en-US" dirty="0"/>
          </a:p>
        </p:txBody>
      </p:sp>
      <p:sp>
        <p:nvSpPr>
          <p:cNvPr id="4" name="Slide Number Placeholder 3"/>
          <p:cNvSpPr>
            <a:spLocks noGrp="1"/>
          </p:cNvSpPr>
          <p:nvPr>
            <p:ph type="sldNum" sz="quarter" idx="12"/>
          </p:nvPr>
        </p:nvSpPr>
        <p:spPr/>
        <p:txBody>
          <a:bodyPr/>
          <a:lstStyle/>
          <a:p>
            <a:fld id="{C32E19D7-95A8-634A-A68B-7DB11938E97E}" type="slidenum">
              <a:rPr lang="en-US" smtClean="0"/>
              <a:t>25</a:t>
            </a:fld>
            <a:endParaRPr lang="en-US"/>
          </a:p>
        </p:txBody>
      </p:sp>
    </p:spTree>
    <p:extLst>
      <p:ext uri="{BB962C8B-B14F-4D97-AF65-F5344CB8AC3E}">
        <p14:creationId xmlns:p14="http://schemas.microsoft.com/office/powerpoint/2010/main" val="365712195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Usability Testing Roadmap:</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Study users and the tasks they perform</a:t>
            </a:r>
          </a:p>
          <a:p>
            <a:pPr marL="807125" lvl="1" indent="-457200">
              <a:buFont typeface="+mj-lt"/>
              <a:buAutoNum type="arabicPeriod"/>
            </a:pPr>
            <a:r>
              <a:rPr lang="en-US" b="1" dirty="0" smtClean="0">
                <a:solidFill>
                  <a:srgbClr val="FF0000"/>
                </a:solidFill>
              </a:rPr>
              <a:t>Build a low-fi, paper prototype and/or storyboard</a:t>
            </a:r>
          </a:p>
          <a:p>
            <a:pPr lvl="2"/>
            <a:r>
              <a:rPr lang="en-US" dirty="0" smtClean="0"/>
              <a:t>Walk through storyboards/prototype with user</a:t>
            </a:r>
          </a:p>
          <a:p>
            <a:pPr lvl="2"/>
            <a:r>
              <a:rPr lang="en-US" dirty="0" smtClean="0"/>
              <a:t>Review user feedback</a:t>
            </a:r>
          </a:p>
          <a:p>
            <a:pPr marL="807125" lvl="1" indent="-457200">
              <a:buFont typeface="+mj-lt"/>
              <a:buAutoNum type="arabicPeriod"/>
            </a:pPr>
            <a:r>
              <a:rPr lang="en-US" dirty="0" smtClean="0"/>
              <a:t>Build a medium fidelity, electronic prototype </a:t>
            </a:r>
          </a:p>
          <a:p>
            <a:pPr lvl="2"/>
            <a:r>
              <a:rPr lang="en-US" dirty="0" smtClean="0"/>
              <a:t>Perform Heuristic Evaluation</a:t>
            </a:r>
          </a:p>
          <a:p>
            <a:pPr lvl="2"/>
            <a:r>
              <a:rPr lang="en-US" dirty="0" smtClean="0"/>
              <a:t>Study/Evaluate results</a:t>
            </a:r>
          </a:p>
          <a:p>
            <a:pPr marL="807125" lvl="1" indent="-457200">
              <a:buFont typeface="+mj-lt"/>
              <a:buAutoNum type="arabicPeriod"/>
            </a:pPr>
            <a:r>
              <a:rPr lang="en-US" dirty="0" smtClean="0"/>
              <a:t>Build a high-fidelity prototype</a:t>
            </a:r>
          </a:p>
          <a:p>
            <a:pPr lvl="2"/>
            <a:r>
              <a:rPr lang="en-US" dirty="0" smtClean="0"/>
              <a:t>User Testing</a:t>
            </a:r>
          </a:p>
          <a:p>
            <a:pPr marL="807125" lvl="1" indent="-457200">
              <a:buFont typeface="+mj-lt"/>
              <a:buAutoNum type="arabicPeriod"/>
            </a:pPr>
            <a:r>
              <a:rPr lang="en-US" dirty="0" smtClean="0"/>
              <a:t>Repeat as necessary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26</a:t>
            </a:fld>
            <a:endParaRPr lang="en-US"/>
          </a:p>
        </p:txBody>
      </p:sp>
    </p:spTree>
    <p:extLst>
      <p:ext uri="{BB962C8B-B14F-4D97-AF65-F5344CB8AC3E}">
        <p14:creationId xmlns:p14="http://schemas.microsoft.com/office/powerpoint/2010/main" val="346974203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Low-fi Prototype</a:t>
            </a:r>
            <a:endParaRPr lang="en-GB" dirty="0" smtClean="0"/>
          </a:p>
        </p:txBody>
      </p:sp>
      <p:sp>
        <p:nvSpPr>
          <p:cNvPr id="45059" name="Rectangle 2"/>
          <p:cNvSpPr>
            <a:spLocks noGrp="1" noChangeArrowheads="1"/>
          </p:cNvSpPr>
          <p:nvPr>
            <p:ph idx="1"/>
          </p:nvPr>
        </p:nvSpPr>
        <p:spPr/>
        <p:txBody>
          <a:bodyPr/>
          <a:lstStyle/>
          <a:p>
            <a:r>
              <a:rPr lang="en-US" dirty="0" smtClean="0"/>
              <a:t>All of this information leads to your “first draft” </a:t>
            </a:r>
          </a:p>
          <a:p>
            <a:r>
              <a:rPr lang="en-US" dirty="0" smtClean="0"/>
              <a:t>Should be done on paper </a:t>
            </a:r>
          </a:p>
          <a:p>
            <a:pPr lvl="1"/>
            <a:r>
              <a:rPr lang="en-US" dirty="0" smtClean="0"/>
              <a:t>Inexpensive to correct</a:t>
            </a:r>
          </a:p>
          <a:p>
            <a:pPr lvl="1"/>
            <a:r>
              <a:rPr lang="en-US" dirty="0" smtClean="0"/>
              <a:t>Fewer design decisions to make</a:t>
            </a:r>
          </a:p>
          <a:p>
            <a:pPr lvl="1"/>
            <a:r>
              <a:rPr lang="en-US" dirty="0" smtClean="0"/>
              <a:t>Emphasis on the interface, not aesthetics</a:t>
            </a:r>
          </a:p>
          <a:p>
            <a:r>
              <a:rPr lang="en-US" dirty="0" smtClean="0"/>
              <a:t>Storyboarding</a:t>
            </a:r>
          </a:p>
          <a:p>
            <a:pPr lvl="1"/>
            <a:r>
              <a:rPr lang="en-US" dirty="0" smtClean="0"/>
              <a:t>Sketches of each component of the interface</a:t>
            </a:r>
          </a:p>
          <a:p>
            <a:pPr lvl="1"/>
            <a:r>
              <a:rPr lang="en-US" dirty="0" smtClean="0"/>
              <a:t>May have descriptive text</a:t>
            </a:r>
          </a:p>
          <a:p>
            <a:r>
              <a:rPr lang="en-US" dirty="0" smtClean="0"/>
              <a:t>Paper computer - </a:t>
            </a:r>
            <a:r>
              <a:rPr lang="en-US" dirty="0"/>
              <a:t>Facilitator, Computer, </a:t>
            </a:r>
            <a:r>
              <a:rPr lang="en-US" dirty="0" smtClean="0"/>
              <a:t>Recorder</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27</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Paper Computer</a:t>
            </a:r>
            <a:endParaRPr lang="en-GB" dirty="0" smtClean="0"/>
          </a:p>
        </p:txBody>
      </p:sp>
      <p:sp>
        <p:nvSpPr>
          <p:cNvPr id="45059" name="Rectangle 2"/>
          <p:cNvSpPr>
            <a:spLocks noGrp="1" noChangeArrowheads="1"/>
          </p:cNvSpPr>
          <p:nvPr>
            <p:ph idx="1"/>
          </p:nvPr>
        </p:nvSpPr>
        <p:spPr/>
        <p:txBody>
          <a:bodyPr/>
          <a:lstStyle/>
          <a:p>
            <a:r>
              <a:rPr lang="en-US" dirty="0" smtClean="0"/>
              <a:t>“Interactive storyboard” used to walk through a new interface with users</a:t>
            </a:r>
          </a:p>
          <a:p>
            <a:r>
              <a:rPr lang="en-US" dirty="0" smtClean="0"/>
              <a:t>User is asked to complete a series of tasks using the interface, and describes how they would like to interact with it</a:t>
            </a:r>
          </a:p>
          <a:p>
            <a:r>
              <a:rPr lang="en-US" dirty="0" smtClean="0"/>
              <a:t>Group members shift/replace/write on the storyboard to illustrate how the system would respond</a:t>
            </a:r>
          </a:p>
          <a:p>
            <a:pPr lvl="1"/>
            <a:r>
              <a:rPr lang="en-US" dirty="0" smtClean="0"/>
              <a:t>This kind of testing is known as “Wizard-of-Oz Paradigm” (“Pay no attention to the man behind the curtain!”)</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28</a:t>
            </a:fld>
            <a:endParaRPr lang="en-US"/>
          </a:p>
        </p:txBody>
      </p:sp>
    </p:spTree>
    <p:extLst>
      <p:ext uri="{BB962C8B-B14F-4D97-AF65-F5344CB8AC3E}">
        <p14:creationId xmlns:p14="http://schemas.microsoft.com/office/powerpoint/2010/main" val="246941081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456480" y="395084"/>
            <a:ext cx="8229600" cy="790169"/>
          </a:xfrm>
        </p:spPr>
        <p:txBody>
          <a:bodyPr/>
          <a:lstStyle/>
          <a:p>
            <a:pPr>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sz="3600" dirty="0" smtClean="0"/>
              <a:t>Facilitator, Computer, Recorder, User</a:t>
            </a:r>
            <a:endParaRPr lang="en-GB" sz="3600" dirty="0" smtClean="0">
              <a:ea typeface="ＭＳ Ｐゴシック" pitchFamily="-111" charset="-128"/>
              <a:cs typeface="ＭＳ Ｐゴシック" pitchFamily="-111" charset="-128"/>
            </a:endParaRPr>
          </a:p>
        </p:txBody>
      </p:sp>
      <p:sp>
        <p:nvSpPr>
          <p:cNvPr id="45059" name="Rectangle 2"/>
          <p:cNvSpPr>
            <a:spLocks noGrp="1" noChangeArrowheads="1"/>
          </p:cNvSpPr>
          <p:nvPr>
            <p:ph idx="1"/>
          </p:nvPr>
        </p:nvSpPr>
        <p:spPr>
          <a:xfrm>
            <a:off x="493920" y="1454746"/>
            <a:ext cx="8229600" cy="4820922"/>
          </a:xfrm>
        </p:spPr>
        <p:txBody>
          <a:bodyPr anchor="t">
            <a:normAutofit/>
          </a:bodyPr>
          <a:lstStyle/>
          <a:p>
            <a:pPr marL="457200"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dirty="0" smtClean="0"/>
              <a:t>The </a:t>
            </a:r>
            <a:r>
              <a:rPr lang="en-US" i="1" dirty="0" smtClean="0"/>
              <a:t>Facilitator </a:t>
            </a:r>
            <a:r>
              <a:rPr lang="en-US" dirty="0" smtClean="0"/>
              <a:t>explains what is going on in the user test, and is the only one talking to the user </a:t>
            </a:r>
          </a:p>
          <a:p>
            <a:pPr marL="793750" lvl="1"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dirty="0" smtClean="0"/>
              <a:t>Encourage the user to think out loud </a:t>
            </a:r>
          </a:p>
          <a:p>
            <a:pPr marL="793750" lvl="1"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dirty="0" smtClean="0"/>
              <a:t>Don't help them with the interface! </a:t>
            </a:r>
          </a:p>
          <a:p>
            <a:pPr marL="457200"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dirty="0" smtClean="0"/>
              <a:t>The </a:t>
            </a:r>
            <a:r>
              <a:rPr lang="en-US" i="1" dirty="0" smtClean="0"/>
              <a:t>Computer </a:t>
            </a:r>
            <a:r>
              <a:rPr lang="en-US" dirty="0" smtClean="0"/>
              <a:t>(a person)</a:t>
            </a:r>
            <a:r>
              <a:rPr lang="en-US" i="1" dirty="0" smtClean="0"/>
              <a:t> </a:t>
            </a:r>
            <a:r>
              <a:rPr lang="en-US" dirty="0" smtClean="0"/>
              <a:t>is the one updating the paper interface when the user acts on it.</a:t>
            </a:r>
          </a:p>
          <a:p>
            <a:pPr marL="457200"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i="1" dirty="0" smtClean="0"/>
              <a:t>Recorders</a:t>
            </a:r>
            <a:r>
              <a:rPr lang="en-US" dirty="0" smtClean="0"/>
              <a:t> take copious notes</a:t>
            </a:r>
          </a:p>
          <a:p>
            <a:pPr marL="793750" lvl="1"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dirty="0" smtClean="0"/>
              <a:t>Errors, near-errors, time taken</a:t>
            </a:r>
          </a:p>
          <a:p>
            <a:pPr marL="793750" lvl="1"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dirty="0" smtClean="0"/>
              <a:t>When the user hesitates</a:t>
            </a:r>
          </a:p>
          <a:p>
            <a:pPr marL="793750" lvl="1"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dirty="0" smtClean="0"/>
              <a:t>What the user says aloud, etc.</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29</a:t>
            </a:fld>
            <a:endParaRPr lang="en-US"/>
          </a:p>
        </p:txBody>
      </p:sp>
    </p:spTree>
    <p:extLst>
      <p:ext uri="{BB962C8B-B14F-4D97-AF65-F5344CB8AC3E}">
        <p14:creationId xmlns:p14="http://schemas.microsoft.com/office/powerpoint/2010/main" val="25935058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r>
              <a:rPr lang="en-GB" dirty="0" smtClean="0"/>
              <a:t>Term Project </a:t>
            </a:r>
            <a:r>
              <a:rPr lang="en-GB" sz="1800" dirty="0" smtClean="0"/>
              <a:t>(review</a:t>
            </a:r>
            <a:r>
              <a:rPr lang="en-GB" sz="1800" dirty="0"/>
              <a:t>)</a:t>
            </a:r>
          </a:p>
        </p:txBody>
      </p:sp>
      <p:sp>
        <p:nvSpPr>
          <p:cNvPr id="7171" name="Rectangle 2"/>
          <p:cNvSpPr>
            <a:spLocks noGrp="1" noChangeArrowheads="1"/>
          </p:cNvSpPr>
          <p:nvPr>
            <p:ph idx="1"/>
          </p:nvPr>
        </p:nvSpPr>
        <p:spPr/>
        <p:txBody>
          <a:bodyPr/>
          <a:lstStyle/>
          <a:p>
            <a:r>
              <a:rPr lang="en-GB" sz="1800" dirty="0" smtClean="0"/>
              <a:t>Term Project </a:t>
            </a:r>
            <a:r>
              <a:rPr lang="en-US" sz="1800" dirty="0" smtClean="0"/>
              <a:t>provides an opportunity for student groups to design and mock-up a web application.  The application can serve any purpose, real or imagined, in the present or the future. </a:t>
            </a:r>
          </a:p>
          <a:p>
            <a:r>
              <a:rPr lang="en-US" sz="1800" dirty="0" smtClean="0"/>
              <a:t>The web application is not intended to be fully functional, but should adhere to the following guidelines:</a:t>
            </a:r>
          </a:p>
          <a:p>
            <a:pPr lvl="1"/>
            <a:r>
              <a:rPr lang="en-US" sz="1800" dirty="0" smtClean="0"/>
              <a:t>Each group must write a description of what the application does, who it serves, and place it in the context of existing applications.</a:t>
            </a:r>
          </a:p>
          <a:p>
            <a:pPr lvl="1"/>
            <a:r>
              <a:rPr lang="en-US" sz="1800" dirty="0" smtClean="0"/>
              <a:t>Each group must make a case for their application's value: how does it distinguish itself?  Is there perceived demand for the application, or does it fill a void not taken by another service?</a:t>
            </a:r>
          </a:p>
          <a:p>
            <a:pPr lvl="1"/>
            <a:r>
              <a:rPr lang="en-US" sz="1800" dirty="0" smtClean="0"/>
              <a:t>Each group must document a reasonably full information architecture, explaining the application's structure, navigation, and key user interface elements.</a:t>
            </a:r>
          </a:p>
          <a:p>
            <a:endParaRPr lang="en-US" sz="1800" dirty="0" smtClean="0"/>
          </a:p>
          <a:p>
            <a:pPr lvl="1"/>
            <a:endParaRPr lang="en-US" sz="1800" dirty="0" smtClean="0"/>
          </a:p>
          <a:p>
            <a:pPr lvl="1"/>
            <a:endParaRPr lang="en-US" sz="1800" dirty="0" smtClean="0"/>
          </a:p>
          <a:p>
            <a:endParaRPr lang="en-GB" sz="1800" dirty="0" smtClean="0"/>
          </a:p>
          <a:p>
            <a:pPr lvl="1"/>
            <a:endParaRPr lang="en-GB" sz="1800" dirty="0" smtClean="0"/>
          </a:p>
          <a:p>
            <a:endParaRPr lang="en-GB" sz="1800" dirty="0" smtClean="0"/>
          </a:p>
          <a:p>
            <a:endParaRPr lang="en-GB" sz="1800" dirty="0" smtClean="0"/>
          </a:p>
          <a:p>
            <a:endParaRPr lang="en-GB" sz="1800"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a:t>
            </a:fld>
            <a:endParaRPr lang="en-US"/>
          </a:p>
        </p:txBody>
      </p:sp>
    </p:spTree>
    <p:extLst>
      <p:ext uri="{BB962C8B-B14F-4D97-AF65-F5344CB8AC3E}">
        <p14:creationId xmlns:p14="http://schemas.microsoft.com/office/powerpoint/2010/main" val="59904048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The next step?</a:t>
            </a:r>
            <a:endParaRPr lang="en-GB" dirty="0" smtClean="0"/>
          </a:p>
        </p:txBody>
      </p:sp>
      <p:sp>
        <p:nvSpPr>
          <p:cNvPr id="45059" name="Rectangle 2"/>
          <p:cNvSpPr>
            <a:spLocks noGrp="1" noChangeArrowheads="1"/>
          </p:cNvSpPr>
          <p:nvPr>
            <p:ph idx="1"/>
          </p:nvPr>
        </p:nvSpPr>
        <p:spPr/>
        <p:txBody>
          <a:bodyPr/>
          <a:lstStyle/>
          <a:p>
            <a:r>
              <a:rPr lang="en-US" dirty="0" smtClean="0"/>
              <a:t>Odds are, you found a lot of problems with your paper prototype </a:t>
            </a:r>
          </a:p>
          <a:p>
            <a:pPr lvl="1"/>
            <a:r>
              <a:rPr lang="en-US" dirty="0" smtClean="0"/>
              <a:t>Screens you didn't draw ahead of time </a:t>
            </a:r>
          </a:p>
          <a:p>
            <a:pPr lvl="1"/>
            <a:r>
              <a:rPr lang="en-US" dirty="0" smtClean="0"/>
              <a:t>User acted in a way you didn't expect </a:t>
            </a:r>
          </a:p>
          <a:p>
            <a:pPr lvl="1"/>
            <a:r>
              <a:rPr lang="en-US" dirty="0" smtClean="0"/>
              <a:t>User thought they completed a task, but didn't </a:t>
            </a:r>
          </a:p>
          <a:p>
            <a:r>
              <a:rPr lang="en-US" dirty="0" smtClean="0"/>
              <a:t>That's great!</a:t>
            </a:r>
          </a:p>
          <a:p>
            <a:pPr lvl="1"/>
            <a:r>
              <a:rPr lang="en-US" dirty="0" smtClean="0"/>
              <a:t>The next version won't have those problems, right? </a:t>
            </a:r>
          </a:p>
          <a:p>
            <a:r>
              <a:rPr lang="en-US" dirty="0" smtClean="0"/>
              <a:t>Study your results, and use them to build another prototype</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30</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Usability Testing Roadmap:</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Study users and the tasks they perform</a:t>
            </a:r>
          </a:p>
          <a:p>
            <a:pPr marL="807125" lvl="1" indent="-457200">
              <a:buFont typeface="+mj-lt"/>
              <a:buAutoNum type="arabicPeriod"/>
            </a:pPr>
            <a:r>
              <a:rPr lang="en-US" dirty="0" smtClean="0"/>
              <a:t>Build a low-fi, paper prototype and/or storyboard</a:t>
            </a:r>
          </a:p>
          <a:p>
            <a:pPr lvl="2"/>
            <a:r>
              <a:rPr lang="en-US" dirty="0" smtClean="0"/>
              <a:t>Walk through storyboards/prototype with user</a:t>
            </a:r>
          </a:p>
          <a:p>
            <a:pPr lvl="2"/>
            <a:r>
              <a:rPr lang="en-US" dirty="0" smtClean="0"/>
              <a:t>Review user feedback</a:t>
            </a:r>
          </a:p>
          <a:p>
            <a:pPr marL="807125" lvl="1" indent="-457200">
              <a:buFont typeface="+mj-lt"/>
              <a:buAutoNum type="arabicPeriod"/>
            </a:pPr>
            <a:r>
              <a:rPr lang="en-US" b="1" dirty="0" smtClean="0">
                <a:solidFill>
                  <a:srgbClr val="FF0000"/>
                </a:solidFill>
              </a:rPr>
              <a:t>Build a medium fidelity, electronic prototype </a:t>
            </a:r>
          </a:p>
          <a:p>
            <a:pPr lvl="2"/>
            <a:r>
              <a:rPr lang="en-US" dirty="0" smtClean="0"/>
              <a:t>Perform Heuristic  Evaluation</a:t>
            </a:r>
          </a:p>
          <a:p>
            <a:pPr lvl="2"/>
            <a:r>
              <a:rPr lang="en-US" dirty="0" smtClean="0"/>
              <a:t>Study/Evaluate results</a:t>
            </a:r>
          </a:p>
          <a:p>
            <a:pPr marL="807125" lvl="1" indent="-457200">
              <a:buFont typeface="+mj-lt"/>
              <a:buAutoNum type="arabicPeriod"/>
            </a:pPr>
            <a:r>
              <a:rPr lang="en-US" dirty="0" smtClean="0"/>
              <a:t>Build a high-fidelity prototype</a:t>
            </a:r>
          </a:p>
          <a:p>
            <a:pPr lvl="2"/>
            <a:r>
              <a:rPr lang="en-US" dirty="0" smtClean="0"/>
              <a:t>User Testing</a:t>
            </a:r>
          </a:p>
          <a:p>
            <a:pPr marL="807125" lvl="1" indent="-457200">
              <a:buFont typeface="+mj-lt"/>
              <a:buAutoNum type="arabicPeriod"/>
            </a:pPr>
            <a:r>
              <a:rPr lang="en-US" dirty="0" smtClean="0"/>
              <a:t>Repeat as necessary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31</a:t>
            </a:fld>
            <a:endParaRPr lang="en-US"/>
          </a:p>
        </p:txBody>
      </p:sp>
    </p:spTree>
    <p:extLst>
      <p:ext uri="{BB962C8B-B14F-4D97-AF65-F5344CB8AC3E}">
        <p14:creationId xmlns:p14="http://schemas.microsoft.com/office/powerpoint/2010/main" val="346974203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Medium-fi Prototype</a:t>
            </a:r>
            <a:endParaRPr lang="en-GB" dirty="0" smtClean="0"/>
          </a:p>
        </p:txBody>
      </p:sp>
      <p:sp>
        <p:nvSpPr>
          <p:cNvPr id="45059" name="Rectangle 2"/>
          <p:cNvSpPr>
            <a:spLocks noGrp="1" noChangeArrowheads="1"/>
          </p:cNvSpPr>
          <p:nvPr>
            <p:ph idx="1"/>
          </p:nvPr>
        </p:nvSpPr>
        <p:spPr/>
        <p:txBody>
          <a:bodyPr/>
          <a:lstStyle/>
          <a:p>
            <a:r>
              <a:rPr lang="en-US" dirty="0" smtClean="0"/>
              <a:t>At this point, you should be making some visual design decisions </a:t>
            </a:r>
          </a:p>
          <a:p>
            <a:r>
              <a:rPr lang="en-US" dirty="0" smtClean="0"/>
              <a:t>Create an electronic version</a:t>
            </a:r>
          </a:p>
          <a:p>
            <a:pPr lvl="1"/>
            <a:r>
              <a:rPr lang="en-US" dirty="0" smtClean="0"/>
              <a:t>e.g. </a:t>
            </a:r>
            <a:r>
              <a:rPr lang="en-US" dirty="0"/>
              <a:t>a </a:t>
            </a:r>
            <a:r>
              <a:rPr lang="en-US" dirty="0" smtClean="0"/>
              <a:t>browser-based mock-up, or a Photoshop or other bitmap representation (even PowerPoint can work!)</a:t>
            </a:r>
            <a:br>
              <a:rPr lang="en-US" dirty="0" smtClean="0"/>
            </a:br>
            <a:endParaRPr lang="en-US" dirty="0" smtClean="0"/>
          </a:p>
          <a:p>
            <a:r>
              <a:rPr lang="en-US" dirty="0" smtClean="0"/>
              <a:t>This means we must touch on the basics of graphic design, and we’ll start with the </a:t>
            </a:r>
            <a:r>
              <a:rPr lang="en-US" b="1" dirty="0" smtClean="0"/>
              <a:t>big four...</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32</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C.A.R.P.</a:t>
            </a:r>
            <a:endParaRPr lang="en-US" dirty="0"/>
          </a:p>
        </p:txBody>
      </p:sp>
      <p:sp>
        <p:nvSpPr>
          <p:cNvPr id="3" name="Content Placeholder 2"/>
          <p:cNvSpPr>
            <a:spLocks noGrp="1"/>
          </p:cNvSpPr>
          <p:nvPr>
            <p:ph idx="1"/>
          </p:nvPr>
        </p:nvSpPr>
        <p:spPr/>
        <p:txBody>
          <a:bodyPr/>
          <a:lstStyle/>
          <a:p>
            <a:r>
              <a:rPr lang="en-US" sz="2800" dirty="0"/>
              <a:t>Contrast</a:t>
            </a:r>
          </a:p>
          <a:p>
            <a:r>
              <a:rPr lang="en-US" sz="2800" dirty="0" smtClean="0"/>
              <a:t>Alignment</a:t>
            </a:r>
          </a:p>
          <a:p>
            <a:r>
              <a:rPr lang="en-US" sz="2800" dirty="0" smtClean="0"/>
              <a:t>Repetition</a:t>
            </a:r>
          </a:p>
          <a:p>
            <a:r>
              <a:rPr lang="en-US" sz="2800" dirty="0" smtClean="0"/>
              <a:t>Proximity</a:t>
            </a:r>
          </a:p>
          <a:p>
            <a:endParaRPr lang="en-US" dirty="0" smtClean="0"/>
          </a:p>
          <a:p>
            <a:pPr lvl="1"/>
            <a:r>
              <a:rPr lang="en-US" dirty="0" smtClean="0"/>
              <a:t>We help our design decisions by keeping these four basic concepts in mind. </a:t>
            </a:r>
            <a:br>
              <a:rPr lang="en-US" dirty="0" smtClean="0"/>
            </a:br>
            <a:endParaRPr lang="en-US" dirty="0" smtClean="0"/>
          </a:p>
          <a:p>
            <a:pPr lvl="1"/>
            <a:r>
              <a:rPr lang="en-US" sz="1600" dirty="0" smtClean="0"/>
              <a:t>Want to make this easier to remember?  Switch the "R" and the "A".</a:t>
            </a:r>
            <a:endParaRPr lang="en-US" sz="1600"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33</a:t>
            </a:fld>
            <a:endParaRPr lang="en-US"/>
          </a:p>
        </p:txBody>
      </p:sp>
    </p:spTree>
    <p:extLst>
      <p:ext uri="{BB962C8B-B14F-4D97-AF65-F5344CB8AC3E}">
        <p14:creationId xmlns:p14="http://schemas.microsoft.com/office/powerpoint/2010/main" val="189275304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Contrast</a:t>
            </a:r>
            <a:endParaRPr lang="en-GB" dirty="0" smtClean="0"/>
          </a:p>
        </p:txBody>
      </p:sp>
      <p:sp>
        <p:nvSpPr>
          <p:cNvPr id="45059" name="Rectangle 2"/>
          <p:cNvSpPr>
            <a:spLocks noGrp="1" noChangeArrowheads="1"/>
          </p:cNvSpPr>
          <p:nvPr>
            <p:ph idx="1"/>
          </p:nvPr>
        </p:nvSpPr>
        <p:spPr/>
        <p:txBody>
          <a:bodyPr/>
          <a:lstStyle/>
          <a:p>
            <a:r>
              <a:rPr lang="en-US" dirty="0"/>
              <a:t>Use contrast to call special attention </a:t>
            </a:r>
            <a:r>
              <a:rPr lang="en-US" dirty="0" smtClean="0"/>
              <a:t>to</a:t>
            </a:r>
            <a:br>
              <a:rPr lang="en-US" dirty="0" smtClean="0"/>
            </a:br>
            <a:r>
              <a:rPr lang="en-US" dirty="0" smtClean="0"/>
              <a:t>important </a:t>
            </a:r>
            <a:r>
              <a:rPr lang="en-US" dirty="0"/>
              <a:t>information</a:t>
            </a:r>
          </a:p>
          <a:p>
            <a:r>
              <a:rPr lang="en-US" dirty="0" smtClean="0"/>
              <a:t>If it is important, it should stand out</a:t>
            </a:r>
          </a:p>
          <a:p>
            <a:r>
              <a:rPr lang="en-US" dirty="0" smtClean="0"/>
              <a:t>The eye is very good at discerning </a:t>
            </a:r>
            <a:br>
              <a:rPr lang="en-US" dirty="0" smtClean="0"/>
            </a:br>
            <a:r>
              <a:rPr lang="en-US" dirty="0" smtClean="0"/>
              <a:t>anything that is different or out-of-place</a:t>
            </a:r>
          </a:p>
          <a:p>
            <a:r>
              <a:rPr lang="en-US" dirty="0" smtClean="0"/>
              <a:t>Contrast isn't restricted to font weight, or even color: shape, size, any other quality we can perceive </a:t>
            </a:r>
          </a:p>
          <a:p>
            <a:r>
              <a:rPr lang="en-US" b="1" dirty="0" smtClean="0">
                <a:solidFill>
                  <a:srgbClr val="FF0000"/>
                </a:solidFill>
              </a:rPr>
              <a:t>But note: if </a:t>
            </a:r>
            <a:r>
              <a:rPr lang="en-US" b="1" dirty="0">
                <a:solidFill>
                  <a:srgbClr val="FF0000"/>
                </a:solidFill>
              </a:rPr>
              <a:t>everything is bold, nothing is bold</a:t>
            </a:r>
          </a:p>
          <a:p>
            <a:endParaRPr lang="en-US" dirty="0" smtClean="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027" y="765856"/>
            <a:ext cx="2006355" cy="238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107512" y="2203791"/>
            <a:ext cx="184612" cy="224994"/>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C32E19D7-95A8-634A-A68B-7DB11938E97E}" type="slidenum">
              <a:rPr lang="en-US" smtClean="0"/>
              <a:t>34</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10" y="241487"/>
            <a:ext cx="8571780" cy="6033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C32E19D7-95A8-634A-A68B-7DB11938E97E}" type="slidenum">
              <a:rPr lang="en-US" smtClean="0"/>
              <a:t>35</a:t>
            </a:fld>
            <a:endParaRPr lang="en-US"/>
          </a:p>
        </p:txBody>
      </p:sp>
    </p:spTree>
    <p:extLst>
      <p:ext uri="{BB962C8B-B14F-4D97-AF65-F5344CB8AC3E}">
        <p14:creationId xmlns:p14="http://schemas.microsoft.com/office/powerpoint/2010/main" val="3593797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12" y="484094"/>
            <a:ext cx="8489576" cy="5603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36</a:t>
            </a:fld>
            <a:endParaRPr lang="en-US"/>
          </a:p>
        </p:txBody>
      </p:sp>
    </p:spTree>
    <p:extLst>
      <p:ext uri="{BB962C8B-B14F-4D97-AF65-F5344CB8AC3E}">
        <p14:creationId xmlns:p14="http://schemas.microsoft.com/office/powerpoint/2010/main" val="2085482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Alignment</a:t>
            </a:r>
            <a:endParaRPr lang="en-GB" dirty="0" smtClean="0"/>
          </a:p>
        </p:txBody>
      </p:sp>
      <p:sp>
        <p:nvSpPr>
          <p:cNvPr id="45059" name="Rectangle 2"/>
          <p:cNvSpPr>
            <a:spLocks noGrp="1" noChangeArrowheads="1"/>
          </p:cNvSpPr>
          <p:nvPr>
            <p:ph idx="1"/>
          </p:nvPr>
        </p:nvSpPr>
        <p:spPr/>
        <p:txBody>
          <a:bodyPr/>
          <a:lstStyle/>
          <a:p>
            <a:r>
              <a:rPr lang="en-US" dirty="0" smtClean="0"/>
              <a:t>Used to maintain a logical ordering</a:t>
            </a:r>
            <a:br>
              <a:rPr lang="en-US" dirty="0" smtClean="0"/>
            </a:br>
            <a:r>
              <a:rPr lang="en-US" dirty="0" smtClean="0"/>
              <a:t>and cohesion of elements</a:t>
            </a:r>
          </a:p>
          <a:p>
            <a:r>
              <a:rPr lang="en-US" dirty="0" smtClean="0"/>
              <a:t>Every element on the page should be</a:t>
            </a:r>
            <a:br>
              <a:rPr lang="en-US" dirty="0" smtClean="0"/>
            </a:br>
            <a:r>
              <a:rPr lang="en-US" dirty="0" smtClean="0"/>
              <a:t>visually connected to another</a:t>
            </a:r>
          </a:p>
          <a:p>
            <a:r>
              <a:rPr lang="en-US" dirty="0"/>
              <a:t>L</a:t>
            </a:r>
            <a:r>
              <a:rPr lang="en-US" dirty="0" smtClean="0"/>
              <a:t>eft-aligned is good for most content</a:t>
            </a:r>
          </a:p>
          <a:p>
            <a:pPr lvl="1"/>
            <a:r>
              <a:rPr lang="en-US" dirty="0" smtClean="0"/>
              <a:t>Improves  </a:t>
            </a:r>
            <a:r>
              <a:rPr lang="en-US" dirty="0"/>
              <a:t>readability</a:t>
            </a:r>
          </a:p>
          <a:p>
            <a:pPr lvl="1"/>
            <a:r>
              <a:rPr lang="en-US" dirty="0" smtClean="0"/>
              <a:t>You can use indentation to show that one item is logically grouped under another </a:t>
            </a: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027" y="765856"/>
            <a:ext cx="2006355" cy="238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37</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72" y="164193"/>
            <a:ext cx="8869456" cy="6063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38</a:t>
            </a:fld>
            <a:endParaRPr lang="en-US"/>
          </a:p>
        </p:txBody>
      </p:sp>
    </p:spTree>
    <p:extLst>
      <p:ext uri="{BB962C8B-B14F-4D97-AF65-F5344CB8AC3E}">
        <p14:creationId xmlns:p14="http://schemas.microsoft.com/office/powerpoint/2010/main" val="380412980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Repetition</a:t>
            </a:r>
            <a:endParaRPr lang="en-GB" dirty="0" smtClean="0"/>
          </a:p>
        </p:txBody>
      </p:sp>
      <p:sp>
        <p:nvSpPr>
          <p:cNvPr id="45059" name="Rectangle 2"/>
          <p:cNvSpPr>
            <a:spLocks noGrp="1" noChangeArrowheads="1"/>
          </p:cNvSpPr>
          <p:nvPr>
            <p:ph idx="1"/>
          </p:nvPr>
        </p:nvSpPr>
        <p:spPr/>
        <p:txBody>
          <a:bodyPr/>
          <a:lstStyle/>
          <a:p>
            <a:r>
              <a:rPr lang="en-US" dirty="0" smtClean="0"/>
              <a:t>Repetition of interface elements</a:t>
            </a:r>
            <a:br>
              <a:rPr lang="en-US" dirty="0" smtClean="0"/>
            </a:br>
            <a:r>
              <a:rPr lang="en-US" dirty="0" smtClean="0"/>
              <a:t>creates unity &amp; visual continuity</a:t>
            </a:r>
            <a:endParaRPr lang="en-US" dirty="0"/>
          </a:p>
          <a:p>
            <a:pPr lvl="1"/>
            <a:r>
              <a:rPr lang="en-US" dirty="0" smtClean="0"/>
              <a:t>headlines</a:t>
            </a:r>
          </a:p>
          <a:p>
            <a:pPr lvl="1"/>
            <a:r>
              <a:rPr lang="en-US" dirty="0" smtClean="0"/>
              <a:t>page layout</a:t>
            </a:r>
          </a:p>
          <a:p>
            <a:pPr lvl="1"/>
            <a:r>
              <a:rPr lang="en-US" dirty="0" smtClean="0"/>
              <a:t>order of menu items</a:t>
            </a:r>
          </a:p>
          <a:p>
            <a:pPr lvl="1"/>
            <a:r>
              <a:rPr lang="en-US" dirty="0" smtClean="0"/>
              <a:t>color, shape, texture, size</a:t>
            </a:r>
          </a:p>
          <a:p>
            <a:pPr lvl="1"/>
            <a:endParaRPr lang="en-US" dirty="0"/>
          </a:p>
          <a:p>
            <a:r>
              <a:rPr lang="en-US" dirty="0" smtClean="0"/>
              <a:t>Include visual breaks, white space, and contrast to avoid monotony!</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027" y="765856"/>
            <a:ext cx="2006355" cy="238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39</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dirty="0" smtClean="0"/>
              <a:t>Term Project </a:t>
            </a:r>
            <a:r>
              <a:rPr lang="en-GB" sz="1800" dirty="0" smtClean="0"/>
              <a:t>(</a:t>
            </a:r>
            <a:r>
              <a:rPr lang="en-GB" sz="1800" dirty="0"/>
              <a:t>review)</a:t>
            </a:r>
          </a:p>
        </p:txBody>
      </p:sp>
      <p:sp>
        <p:nvSpPr>
          <p:cNvPr id="8195" name="Rectangle 2"/>
          <p:cNvSpPr>
            <a:spLocks noGrp="1" noChangeArrowheads="1"/>
          </p:cNvSpPr>
          <p:nvPr>
            <p:ph idx="1"/>
          </p:nvPr>
        </p:nvSpPr>
        <p:spPr/>
        <p:txBody>
          <a:bodyPr/>
          <a:lstStyle/>
          <a:p>
            <a:r>
              <a:rPr lang="en-US" sz="1800" dirty="0" smtClean="0"/>
              <a:t>Each group should mock up their web application's user interface, and will be given points on competence in five areas.  Of these five areas, each group must pick two around which to focus their efforts:  a primary area and a secondary area.  The project should strive for excellence in the first and proficiency in the second.</a:t>
            </a:r>
          </a:p>
          <a:p>
            <a:pPr lvl="1"/>
            <a:r>
              <a:rPr lang="en-US" sz="1800" dirty="0" smtClean="0"/>
              <a:t>Area 1:  HTML, CSS, and graphics for page layout and design</a:t>
            </a:r>
          </a:p>
          <a:p>
            <a:pPr lvl="1"/>
            <a:r>
              <a:rPr lang="en-US" sz="1800" dirty="0" smtClean="0"/>
              <a:t>Area 2:  </a:t>
            </a:r>
            <a:r>
              <a:rPr lang="en-US" sz="1800" dirty="0" err="1" smtClean="0"/>
              <a:t>Javascript</a:t>
            </a:r>
            <a:r>
              <a:rPr lang="en-US" sz="1800" dirty="0" smtClean="0"/>
              <a:t> interactivity to improve user experience  (e.g. from simple to more complex: mouse hovers, form validation, hide/show, auto-completion, drag and drop, </a:t>
            </a:r>
            <a:r>
              <a:rPr lang="en-US" sz="1800" dirty="0" err="1" smtClean="0"/>
              <a:t>etc</a:t>
            </a:r>
            <a:r>
              <a:rPr lang="en-US" sz="1800" dirty="0" smtClean="0"/>
              <a:t>)</a:t>
            </a:r>
          </a:p>
          <a:p>
            <a:pPr lvl="1"/>
            <a:r>
              <a:rPr lang="en-US" sz="1800" dirty="0" smtClean="0"/>
              <a:t>Area 3:  Pull static data from a data file, e.g. JSON or XML (or both)</a:t>
            </a:r>
          </a:p>
          <a:p>
            <a:pPr lvl="1"/>
            <a:r>
              <a:rPr lang="en-US" sz="1800" dirty="0" smtClean="0"/>
              <a:t>Area 4:  Pull real data from a database</a:t>
            </a:r>
          </a:p>
          <a:p>
            <a:pPr lvl="1"/>
            <a:r>
              <a:rPr lang="en-US" sz="1800" dirty="0" smtClean="0"/>
              <a:t>Area 5:  Put real data in a database, cookie, session storage, or local storage</a:t>
            </a:r>
            <a:endParaRPr lang="en-GB" sz="1800"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4</a:t>
            </a:fld>
            <a:endParaRPr lang="en-US"/>
          </a:p>
        </p:txBody>
      </p:sp>
    </p:spTree>
    <p:extLst>
      <p:ext uri="{BB962C8B-B14F-4D97-AF65-F5344CB8AC3E}">
        <p14:creationId xmlns:p14="http://schemas.microsoft.com/office/powerpoint/2010/main" val="13966185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84" y="277899"/>
            <a:ext cx="8721032" cy="5853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40</a:t>
            </a:fld>
            <a:endParaRPr lang="en-US"/>
          </a:p>
        </p:txBody>
      </p:sp>
    </p:spTree>
    <p:extLst>
      <p:ext uri="{BB962C8B-B14F-4D97-AF65-F5344CB8AC3E}">
        <p14:creationId xmlns:p14="http://schemas.microsoft.com/office/powerpoint/2010/main" val="61939182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28" y="259977"/>
            <a:ext cx="8627545"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41</a:t>
            </a:fld>
            <a:endParaRPr lang="en-US"/>
          </a:p>
        </p:txBody>
      </p:sp>
    </p:spTree>
    <p:extLst>
      <p:ext uri="{BB962C8B-B14F-4D97-AF65-F5344CB8AC3E}">
        <p14:creationId xmlns:p14="http://schemas.microsoft.com/office/powerpoint/2010/main" val="277964517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Proximity</a:t>
            </a:r>
            <a:endParaRPr lang="en-GB" dirty="0" smtClean="0"/>
          </a:p>
        </p:txBody>
      </p:sp>
      <p:sp>
        <p:nvSpPr>
          <p:cNvPr id="45059" name="Rectangle 2"/>
          <p:cNvSpPr>
            <a:spLocks noGrp="1" noChangeArrowheads="1"/>
          </p:cNvSpPr>
          <p:nvPr>
            <p:ph idx="1"/>
          </p:nvPr>
        </p:nvSpPr>
        <p:spPr/>
        <p:txBody>
          <a:bodyPr/>
          <a:lstStyle/>
          <a:p>
            <a:r>
              <a:rPr lang="en-US" dirty="0" smtClean="0"/>
              <a:t>Elements that are close together are connected</a:t>
            </a:r>
          </a:p>
          <a:p>
            <a:pPr lvl="1"/>
            <a:r>
              <a:rPr lang="en-US" dirty="0" smtClean="0"/>
              <a:t>Let's consider this bulleted list</a:t>
            </a:r>
          </a:p>
          <a:p>
            <a:pPr lvl="1"/>
            <a:r>
              <a:rPr lang="en-US" dirty="0" smtClean="0"/>
              <a:t>These items share alignment and are close together</a:t>
            </a:r>
          </a:p>
          <a:p>
            <a:pPr lvl="1"/>
            <a:r>
              <a:rPr lang="en-US" dirty="0" smtClean="0"/>
              <a:t>You can conclude that they're related...</a:t>
            </a:r>
          </a:p>
          <a:p>
            <a:pPr lvl="1"/>
            <a:r>
              <a:rPr lang="en-US" dirty="0" smtClean="0"/>
              <a:t>And they are: I'm using them all to make the same point</a:t>
            </a:r>
          </a:p>
          <a:p>
            <a:endParaRPr lang="en-US" dirty="0" smtClean="0"/>
          </a:p>
          <a:p>
            <a:r>
              <a:rPr lang="en-US" dirty="0" smtClean="0"/>
              <a:t>Elements that are further apart differ</a:t>
            </a:r>
          </a:p>
          <a:p>
            <a:pPr lvl="1"/>
            <a:r>
              <a:rPr lang="en-US" dirty="0" smtClean="0"/>
              <a:t>This new block makes the counter example</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42</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12" y="484094"/>
            <a:ext cx="8489576" cy="5603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43</a:t>
            </a:fld>
            <a:endParaRPr lang="en-US"/>
          </a:p>
        </p:txBody>
      </p:sp>
    </p:spTree>
    <p:extLst>
      <p:ext uri="{BB962C8B-B14F-4D97-AF65-F5344CB8AC3E}">
        <p14:creationId xmlns:p14="http://schemas.microsoft.com/office/powerpoint/2010/main" val="143415112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Style Guide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pPr marL="0" indent="0" algn="ctr">
              <a:buNone/>
            </a:pPr>
            <a:r>
              <a:rPr lang="en-US" dirty="0" smtClean="0"/>
              <a:t>http</a:t>
            </a:r>
            <a:r>
              <a:rPr lang="en-US" dirty="0"/>
              <a:t>://webstyleguide.com</a:t>
            </a:r>
            <a:r>
              <a:rPr lang="en-US" dirty="0" smtClean="0"/>
              <a: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211" y="1597898"/>
            <a:ext cx="2733578" cy="349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44</a:t>
            </a:fld>
            <a:endParaRPr lang="en-US"/>
          </a:p>
        </p:txBody>
      </p:sp>
    </p:spTree>
    <p:extLst>
      <p:ext uri="{BB962C8B-B14F-4D97-AF65-F5344CB8AC3E}">
        <p14:creationId xmlns:p14="http://schemas.microsoft.com/office/powerpoint/2010/main" val="70744586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Grids and Layout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106" y="1517442"/>
            <a:ext cx="6149788" cy="3823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35963" y="5450541"/>
            <a:ext cx="8072074" cy="830997"/>
          </a:xfrm>
          <a:prstGeom prst="rect">
            <a:avLst/>
          </a:prstGeom>
        </p:spPr>
        <p:txBody>
          <a:bodyPr wrap="square">
            <a:spAutoFit/>
          </a:bodyPr>
          <a:lstStyle/>
          <a:p>
            <a:r>
              <a:rPr lang="en-US" sz="1600" dirty="0" smtClean="0">
                <a:solidFill>
                  <a:schemeClr val="tx1">
                    <a:lumMod val="65000"/>
                    <a:lumOff val="35000"/>
                  </a:schemeClr>
                </a:solidFill>
                <a:latin typeface="Kozuka Gothic Pro M" pitchFamily="34" charset="-128"/>
                <a:ea typeface="Kozuka Gothic Pro M" pitchFamily="34" charset="-128"/>
              </a:rPr>
              <a:t>[Figure </a:t>
            </a:r>
            <a:r>
              <a:rPr lang="en-US" sz="1600" dirty="0">
                <a:solidFill>
                  <a:schemeClr val="tx1">
                    <a:lumMod val="65000"/>
                    <a:lumOff val="35000"/>
                  </a:schemeClr>
                </a:solidFill>
                <a:latin typeface="Kozuka Gothic Pro M" pitchFamily="34" charset="-128"/>
                <a:ea typeface="Kozuka Gothic Pro M" pitchFamily="34" charset="-128"/>
              </a:rPr>
              <a:t>8.5 — Use contrast and logic to create meaningful repeating patterns of contrast to help the reader quickly make sense of your page layouts</a:t>
            </a:r>
            <a:r>
              <a:rPr lang="en-US" sz="1600" dirty="0" smtClean="0">
                <a:solidFill>
                  <a:schemeClr val="tx1">
                    <a:lumMod val="65000"/>
                    <a:lumOff val="35000"/>
                  </a:schemeClr>
                </a:solidFill>
                <a:latin typeface="Kozuka Gothic Pro M" pitchFamily="34" charset="-128"/>
                <a:ea typeface="Kozuka Gothic Pro M" pitchFamily="34" charset="-128"/>
              </a:rPr>
              <a:t>.]  Retrieved October 1, 2010 from </a:t>
            </a:r>
            <a:r>
              <a:rPr lang="en-US" sz="1600" dirty="0">
                <a:solidFill>
                  <a:schemeClr val="tx1">
                    <a:lumMod val="65000"/>
                    <a:lumOff val="35000"/>
                  </a:schemeClr>
                </a:solidFill>
                <a:latin typeface="Kozuka Gothic Pro M" pitchFamily="34" charset="-128"/>
                <a:ea typeface="Kozuka Gothic Pro M" pitchFamily="34" charset="-128"/>
              </a:rPr>
              <a:t>http://</a:t>
            </a:r>
            <a:r>
              <a:rPr lang="en-US" sz="1600" dirty="0" smtClean="0">
                <a:solidFill>
                  <a:schemeClr val="tx1">
                    <a:lumMod val="65000"/>
                    <a:lumOff val="35000"/>
                  </a:schemeClr>
                </a:solidFill>
                <a:latin typeface="Kozuka Gothic Pro M" pitchFamily="34" charset="-128"/>
                <a:ea typeface="Kozuka Gothic Pro M" pitchFamily="34" charset="-128"/>
              </a:rPr>
              <a:t>webstyleguide.com/wsg3/8-typography/3-legibility.html</a:t>
            </a:r>
            <a:endParaRPr lang="en-US" sz="1600" dirty="0">
              <a:solidFill>
                <a:schemeClr val="tx1">
                  <a:lumMod val="65000"/>
                  <a:lumOff val="35000"/>
                </a:schemeClr>
              </a:solidFill>
              <a:latin typeface="Kozuka Gothic Pro M" pitchFamily="34" charset="-128"/>
              <a:ea typeface="Kozuka Gothic Pro M" pitchFamily="34" charset="-128"/>
            </a:endParaRPr>
          </a:p>
        </p:txBody>
      </p:sp>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C32E19D7-95A8-634A-A68B-7DB11938E97E}" type="slidenum">
              <a:rPr lang="en-US" smtClean="0"/>
              <a:t>45</a:t>
            </a:fld>
            <a:endParaRPr lang="en-US"/>
          </a:p>
        </p:txBody>
      </p:sp>
    </p:spTree>
    <p:extLst>
      <p:ext uri="{BB962C8B-B14F-4D97-AF65-F5344CB8AC3E}">
        <p14:creationId xmlns:p14="http://schemas.microsoft.com/office/powerpoint/2010/main" val="311445623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 and Layout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370485"/>
            <a:ext cx="66675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5963" y="5853966"/>
            <a:ext cx="8072074" cy="430887"/>
          </a:xfrm>
          <a:prstGeom prst="rect">
            <a:avLst/>
          </a:prstGeom>
        </p:spPr>
        <p:txBody>
          <a:bodyPr wrap="square">
            <a:spAutoFit/>
          </a:bodyPr>
          <a:lstStyle/>
          <a:p>
            <a:r>
              <a:rPr lang="en-US" sz="1100" dirty="0" smtClean="0">
                <a:solidFill>
                  <a:schemeClr val="tx1">
                    <a:lumMod val="65000"/>
                    <a:lumOff val="35000"/>
                  </a:schemeClr>
                </a:solidFill>
                <a:latin typeface="Kozuka Gothic Pro M" pitchFamily="34" charset="-128"/>
                <a:ea typeface="Kozuka Gothic Pro M" pitchFamily="34" charset="-128"/>
              </a:rPr>
              <a:t>[Figure </a:t>
            </a:r>
            <a:r>
              <a:rPr lang="en-US" sz="1100" dirty="0">
                <a:solidFill>
                  <a:schemeClr val="tx1">
                    <a:lumMod val="65000"/>
                    <a:lumOff val="35000"/>
                  </a:schemeClr>
                </a:solidFill>
                <a:latin typeface="Kozuka Gothic Pro M" pitchFamily="34" charset="-128"/>
                <a:ea typeface="Kozuka Gothic Pro M" pitchFamily="34" charset="-128"/>
              </a:rPr>
              <a:t>3.17 — Always consider web conventions and user expectations as you develop the basic structure of page designs</a:t>
            </a:r>
            <a:r>
              <a:rPr lang="en-US" sz="1100" dirty="0" smtClean="0">
                <a:solidFill>
                  <a:schemeClr val="tx1">
                    <a:lumMod val="65000"/>
                    <a:lumOff val="35000"/>
                  </a:schemeClr>
                </a:solidFill>
                <a:latin typeface="Kozuka Gothic Pro M" pitchFamily="34" charset="-128"/>
                <a:ea typeface="Kozuka Gothic Pro M" pitchFamily="34" charset="-128"/>
              </a:rPr>
              <a:t>.] </a:t>
            </a:r>
            <a:r>
              <a:rPr lang="en-US" sz="1100" dirty="0">
                <a:solidFill>
                  <a:schemeClr val="tx1">
                    <a:lumMod val="65000"/>
                    <a:lumOff val="35000"/>
                  </a:schemeClr>
                </a:solidFill>
                <a:latin typeface="Kozuka Gothic Pro M" pitchFamily="34" charset="-128"/>
                <a:ea typeface="Kozuka Gothic Pro M" pitchFamily="34" charset="-128"/>
              </a:rPr>
              <a:t>Retrieved October 1, 2010 </a:t>
            </a:r>
            <a:r>
              <a:rPr lang="en-US" sz="1100" dirty="0" smtClean="0">
                <a:solidFill>
                  <a:schemeClr val="tx1">
                    <a:lumMod val="65000"/>
                    <a:lumOff val="35000"/>
                  </a:schemeClr>
                </a:solidFill>
                <a:latin typeface="Kozuka Gothic Pro M" pitchFamily="34" charset="-128"/>
                <a:ea typeface="Kozuka Gothic Pro M" pitchFamily="34" charset="-128"/>
              </a:rPr>
              <a:t>from http</a:t>
            </a:r>
            <a:r>
              <a:rPr lang="en-US" sz="1100" dirty="0">
                <a:solidFill>
                  <a:schemeClr val="tx1">
                    <a:lumMod val="65000"/>
                    <a:lumOff val="35000"/>
                  </a:schemeClr>
                </a:solidFill>
                <a:latin typeface="Kozuka Gothic Pro M" pitchFamily="34" charset="-128"/>
                <a:ea typeface="Kozuka Gothic Pro M" pitchFamily="34" charset="-128"/>
              </a:rPr>
              <a:t>://webstyleguide.com/wsg3/3-information-architecture/4-presenting-information.html</a:t>
            </a:r>
          </a:p>
        </p:txBody>
      </p:sp>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46</a:t>
            </a:fld>
            <a:endParaRPr lang="en-US"/>
          </a:p>
        </p:txBody>
      </p:sp>
    </p:spTree>
    <p:extLst>
      <p:ext uri="{BB962C8B-B14F-4D97-AF65-F5344CB8AC3E}">
        <p14:creationId xmlns:p14="http://schemas.microsoft.com/office/powerpoint/2010/main" val="240158048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2235" y="277798"/>
            <a:ext cx="2844665" cy="1999237"/>
          </a:xfrm>
        </p:spPr>
        <p:txBody>
          <a:bodyPr anchor="t" anchorCtr="0"/>
          <a:lstStyle/>
          <a:p>
            <a:pPr algn="l">
              <a:lnSpc>
                <a:spcPct val="150000"/>
              </a:lnSpc>
            </a:pPr>
            <a:r>
              <a:rPr lang="en-US" sz="3200" dirty="0" smtClean="0"/>
              <a:t>User’s Visual Expectations</a:t>
            </a:r>
            <a:br>
              <a:rPr lang="en-US" sz="3200" dirty="0" smtClean="0"/>
            </a:b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08" y="277799"/>
            <a:ext cx="5294871" cy="6051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10519" y="4506982"/>
            <a:ext cx="3161704" cy="1446550"/>
          </a:xfrm>
          <a:prstGeom prst="rect">
            <a:avLst/>
          </a:prstGeom>
          <a:noFill/>
        </p:spPr>
        <p:txBody>
          <a:bodyPr wrap="square" rtlCol="0">
            <a:spAutoFit/>
          </a:bodyPr>
          <a:lstStyle/>
          <a:p>
            <a:r>
              <a:rPr lang="en-US" sz="1100" dirty="0" smtClean="0">
                <a:solidFill>
                  <a:schemeClr val="tx1">
                    <a:lumMod val="65000"/>
                    <a:lumOff val="35000"/>
                  </a:schemeClr>
                </a:solidFill>
                <a:latin typeface="Kozuka Gothic Pro M" pitchFamily="34" charset="-128"/>
                <a:ea typeface="Kozuka Gothic Pro M" pitchFamily="34" charset="-128"/>
              </a:rPr>
              <a:t>[</a:t>
            </a:r>
            <a:r>
              <a:rPr lang="en-US" sz="1100" dirty="0">
                <a:solidFill>
                  <a:schemeClr val="tx1">
                    <a:lumMod val="65000"/>
                    <a:lumOff val="35000"/>
                  </a:schemeClr>
                </a:solidFill>
                <a:latin typeface="Kozuka Gothic Pro M" pitchFamily="34" charset="-128"/>
                <a:ea typeface="Kozuka Gothic Pro M" pitchFamily="34" charset="-128"/>
              </a:rPr>
              <a:t>Figure 3.16 — Users have developed clear expectations about where common content and interface elements are likely to appear. </a:t>
            </a:r>
            <a:r>
              <a:rPr lang="en-US" sz="1100" dirty="0" smtClean="0">
                <a:solidFill>
                  <a:schemeClr val="tx1">
                    <a:lumMod val="65000"/>
                    <a:lumOff val="35000"/>
                  </a:schemeClr>
                </a:solidFill>
                <a:latin typeface="Kozuka Gothic Pro M" pitchFamily="34" charset="-128"/>
                <a:ea typeface="Kozuka Gothic Pro M" pitchFamily="34" charset="-128"/>
              </a:rPr>
              <a:t/>
            </a:r>
            <a:br>
              <a:rPr lang="en-US" sz="1100" dirty="0" smtClean="0">
                <a:solidFill>
                  <a:schemeClr val="tx1">
                    <a:lumMod val="65000"/>
                    <a:lumOff val="35000"/>
                  </a:schemeClr>
                </a:solidFill>
                <a:latin typeface="Kozuka Gothic Pro M" pitchFamily="34" charset="-128"/>
                <a:ea typeface="Kozuka Gothic Pro M" pitchFamily="34" charset="-128"/>
              </a:rPr>
            </a:br>
            <a:r>
              <a:rPr lang="en-US" sz="1100" dirty="0" smtClean="0">
                <a:solidFill>
                  <a:schemeClr val="tx1">
                    <a:lumMod val="65000"/>
                    <a:lumOff val="35000"/>
                  </a:schemeClr>
                </a:solidFill>
                <a:latin typeface="Kozuka Gothic Pro M" pitchFamily="34" charset="-128"/>
                <a:ea typeface="Kozuka Gothic Pro M" pitchFamily="34" charset="-128"/>
              </a:rPr>
              <a:t>Violate </a:t>
            </a:r>
            <a:r>
              <a:rPr lang="en-US" sz="1100" dirty="0">
                <a:solidFill>
                  <a:schemeClr val="tx1">
                    <a:lumMod val="65000"/>
                    <a:lumOff val="35000"/>
                  </a:schemeClr>
                </a:solidFill>
                <a:latin typeface="Kozuka Gothic Pro M" pitchFamily="34" charset="-128"/>
                <a:ea typeface="Kozuka Gothic Pro M" pitchFamily="34" charset="-128"/>
              </a:rPr>
              <a:t>these expectations at your peril. Bitmap.] Retrieved October 1, 2010 from </a:t>
            </a:r>
            <a:r>
              <a:rPr lang="en-US" sz="1100" dirty="0" smtClean="0">
                <a:solidFill>
                  <a:schemeClr val="tx1">
                    <a:lumMod val="65000"/>
                    <a:lumOff val="35000"/>
                  </a:schemeClr>
                </a:solidFill>
                <a:latin typeface="Kozuka Gothic Pro M" pitchFamily="34" charset="-128"/>
                <a:ea typeface="Kozuka Gothic Pro M" pitchFamily="34" charset="-128"/>
              </a:rPr>
              <a:t/>
            </a:r>
            <a:br>
              <a:rPr lang="en-US" sz="1100" dirty="0" smtClean="0">
                <a:solidFill>
                  <a:schemeClr val="tx1">
                    <a:lumMod val="65000"/>
                    <a:lumOff val="35000"/>
                  </a:schemeClr>
                </a:solidFill>
                <a:latin typeface="Kozuka Gothic Pro M" pitchFamily="34" charset="-128"/>
                <a:ea typeface="Kozuka Gothic Pro M" pitchFamily="34" charset="-128"/>
              </a:rPr>
            </a:br>
            <a:r>
              <a:rPr lang="en-US" sz="1100" dirty="0" smtClean="0">
                <a:solidFill>
                  <a:schemeClr val="tx1">
                    <a:lumMod val="65000"/>
                    <a:lumOff val="35000"/>
                  </a:schemeClr>
                </a:solidFill>
                <a:latin typeface="Kozuka Gothic Pro M" pitchFamily="34" charset="-128"/>
                <a:ea typeface="Kozuka Gothic Pro M" pitchFamily="34" charset="-128"/>
                <a:hlinkClick r:id="rId3"/>
              </a:rPr>
              <a:t>http</a:t>
            </a:r>
            <a:r>
              <a:rPr lang="en-US" sz="1100" dirty="0">
                <a:solidFill>
                  <a:schemeClr val="tx1">
                    <a:lumMod val="65000"/>
                    <a:lumOff val="35000"/>
                  </a:schemeClr>
                </a:solidFill>
                <a:latin typeface="Kozuka Gothic Pro M" pitchFamily="34" charset="-128"/>
                <a:ea typeface="Kozuka Gothic Pro M" pitchFamily="34" charset="-128"/>
                <a:hlinkClick r:id="rId3"/>
              </a:rPr>
              <a:t>://</a:t>
            </a:r>
            <a:r>
              <a:rPr lang="en-US" sz="1100" dirty="0" smtClean="0">
                <a:solidFill>
                  <a:schemeClr val="tx1">
                    <a:lumMod val="65000"/>
                    <a:lumOff val="35000"/>
                  </a:schemeClr>
                </a:solidFill>
                <a:latin typeface="Kozuka Gothic Pro M" pitchFamily="34" charset="-128"/>
                <a:ea typeface="Kozuka Gothic Pro M" pitchFamily="34" charset="-128"/>
                <a:hlinkClick r:id="rId3"/>
              </a:rPr>
              <a:t>webstyleguide.com/wsg3/3-information-architecture/4-presenting-information.html</a:t>
            </a:r>
            <a:endParaRPr lang="en-US" sz="1100" dirty="0">
              <a:solidFill>
                <a:schemeClr val="tx1">
                  <a:lumMod val="65000"/>
                  <a:lumOff val="35000"/>
                </a:schemeClr>
              </a:solidFill>
              <a:latin typeface="Kozuka Gothic Pro M" pitchFamily="34" charset="-128"/>
              <a:ea typeface="Kozuka Gothic Pro M" pitchFamily="34" charset="-128"/>
            </a:endParaRPr>
          </a:p>
        </p:txBody>
      </p:sp>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47</a:t>
            </a:fld>
            <a:endParaRPr lang="en-US"/>
          </a:p>
        </p:txBody>
      </p:sp>
    </p:spTree>
    <p:extLst>
      <p:ext uri="{BB962C8B-B14F-4D97-AF65-F5344CB8AC3E}">
        <p14:creationId xmlns:p14="http://schemas.microsoft.com/office/powerpoint/2010/main" val="422597304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963" y="250976"/>
            <a:ext cx="8072074" cy="5477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5963" y="5728456"/>
            <a:ext cx="8072074" cy="830997"/>
          </a:xfrm>
          <a:prstGeom prst="rect">
            <a:avLst/>
          </a:prstGeom>
        </p:spPr>
        <p:txBody>
          <a:bodyPr wrap="square">
            <a:spAutoFit/>
          </a:bodyPr>
          <a:lstStyle/>
          <a:p>
            <a:r>
              <a:rPr lang="en-US" sz="1600" dirty="0" smtClean="0">
                <a:solidFill>
                  <a:schemeClr val="tx1">
                    <a:lumMod val="65000"/>
                    <a:lumOff val="35000"/>
                  </a:schemeClr>
                </a:solidFill>
                <a:latin typeface="Kozuka Gothic Pro M" pitchFamily="34" charset="-128"/>
                <a:ea typeface="Kozuka Gothic Pro M" pitchFamily="34" charset="-128"/>
              </a:rPr>
              <a:t>[Figure </a:t>
            </a:r>
            <a:r>
              <a:rPr lang="en-US" sz="1600" dirty="0">
                <a:solidFill>
                  <a:schemeClr val="tx1">
                    <a:lumMod val="65000"/>
                    <a:lumOff val="35000"/>
                  </a:schemeClr>
                </a:solidFill>
                <a:latin typeface="Kozuka Gothic Pro M" pitchFamily="34" charset="-128"/>
                <a:ea typeface="Kozuka Gothic Pro M" pitchFamily="34" charset="-128"/>
              </a:rPr>
              <a:t>6.1 — A canonical page design and major page elements</a:t>
            </a:r>
            <a:r>
              <a:rPr lang="en-US" sz="1600" dirty="0" smtClean="0">
                <a:solidFill>
                  <a:schemeClr val="tx1">
                    <a:lumMod val="65000"/>
                    <a:lumOff val="35000"/>
                  </a:schemeClr>
                </a:solidFill>
                <a:latin typeface="Kozuka Gothic Pro M" pitchFamily="34" charset="-128"/>
                <a:ea typeface="Kozuka Gothic Pro M" pitchFamily="34" charset="-128"/>
              </a:rPr>
              <a:t>.] Retrieved October 1, 2010 from http</a:t>
            </a:r>
            <a:r>
              <a:rPr lang="en-US" sz="1600" dirty="0">
                <a:solidFill>
                  <a:schemeClr val="tx1">
                    <a:lumMod val="65000"/>
                    <a:lumOff val="35000"/>
                  </a:schemeClr>
                </a:solidFill>
                <a:latin typeface="Kozuka Gothic Pro M" pitchFamily="34" charset="-128"/>
                <a:ea typeface="Kozuka Gothic Pro M" pitchFamily="34" charset="-128"/>
              </a:rPr>
              <a:t>://webstyleguide.com/wsg3/6-page-structure/3-site-design.html</a:t>
            </a:r>
          </a:p>
          <a:p>
            <a:endParaRPr lang="en-US" sz="1600" dirty="0">
              <a:solidFill>
                <a:schemeClr val="tx1">
                  <a:lumMod val="65000"/>
                  <a:lumOff val="35000"/>
                </a:schemeClr>
              </a:solidFill>
              <a:latin typeface="Kozuka Gothic Pro M" pitchFamily="34" charset="-128"/>
              <a:ea typeface="Kozuka Gothic Pro M" pitchFamily="34" charset="-128"/>
            </a:endParaRP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C32E19D7-95A8-634A-A68B-7DB11938E97E}" type="slidenum">
              <a:rPr lang="en-US" smtClean="0"/>
              <a:t>48</a:t>
            </a:fld>
            <a:endParaRPr lang="en-US"/>
          </a:p>
        </p:txBody>
      </p:sp>
    </p:spTree>
    <p:extLst>
      <p:ext uri="{BB962C8B-B14F-4D97-AF65-F5344CB8AC3E}">
        <p14:creationId xmlns:p14="http://schemas.microsoft.com/office/powerpoint/2010/main" val="144638604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The next step</a:t>
            </a:r>
            <a:endParaRPr lang="en-GB" dirty="0" smtClean="0"/>
          </a:p>
        </p:txBody>
      </p:sp>
      <p:sp>
        <p:nvSpPr>
          <p:cNvPr id="45059" name="Rectangle 2"/>
          <p:cNvSpPr>
            <a:spLocks noGrp="1" noChangeArrowheads="1"/>
          </p:cNvSpPr>
          <p:nvPr>
            <p:ph idx="1"/>
          </p:nvPr>
        </p:nvSpPr>
        <p:spPr/>
        <p:txBody>
          <a:bodyPr/>
          <a:lstStyle/>
          <a:p>
            <a:r>
              <a:rPr lang="en-US" dirty="0" smtClean="0"/>
              <a:t>We’ve spent some time on the computer designing our medium-fidelity mock-up</a:t>
            </a:r>
          </a:p>
          <a:p>
            <a:r>
              <a:rPr lang="en-US" dirty="0" smtClean="0"/>
              <a:t>How do we ensure our design is up to our standards before we let users test it?</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49</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Prototyping Your Project </a:t>
            </a:r>
            <a:r>
              <a:rPr lang="en-GB" sz="1800" dirty="0"/>
              <a:t>(review)</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Think about your users, and the tasks they perform</a:t>
            </a:r>
          </a:p>
          <a:p>
            <a:pPr marL="807125" lvl="1" indent="-457200">
              <a:buFont typeface="+mj-lt"/>
              <a:buAutoNum type="arabicPeriod"/>
            </a:pPr>
            <a:r>
              <a:rPr lang="en-US" dirty="0" smtClean="0"/>
              <a:t>Build a low-fi, paper prototype and/or storyboard</a:t>
            </a:r>
          </a:p>
          <a:p>
            <a:pPr marL="807125" lvl="1" indent="-457200">
              <a:buFont typeface="+mj-lt"/>
              <a:buAutoNum type="arabicPeriod"/>
            </a:pPr>
            <a:r>
              <a:rPr lang="en-US" dirty="0" smtClean="0"/>
              <a:t>Build a medium fidelity, electronic prototype </a:t>
            </a:r>
          </a:p>
          <a:p>
            <a:pPr lvl="2"/>
            <a:r>
              <a:rPr lang="en-US" dirty="0" smtClean="0"/>
              <a:t>Perform Heuristic Evaluation</a:t>
            </a:r>
          </a:p>
          <a:p>
            <a:pPr marL="807125" lvl="1" indent="-457200">
              <a:buFont typeface="+mj-lt"/>
              <a:buAutoNum type="arabicPeriod"/>
            </a:pPr>
            <a:r>
              <a:rPr lang="en-US" dirty="0" smtClean="0"/>
              <a:t>Build a high-fidelity prototype</a:t>
            </a:r>
          </a:p>
          <a:p>
            <a:pPr marL="807125" lvl="1" indent="-457200">
              <a:buFont typeface="+mj-lt"/>
              <a:buAutoNum type="arabicPeriod"/>
            </a:pPr>
            <a:endParaRPr lang="en-US" dirty="0"/>
          </a:p>
          <a:p>
            <a:pPr marL="807125" lvl="1" indent="-457200">
              <a:buFont typeface="+mj-lt"/>
              <a:buAutoNum type="arabicPeriod"/>
            </a:pPr>
            <a:endParaRPr lang="en-US" dirty="0" smtClean="0"/>
          </a:p>
          <a:p>
            <a:pPr lvl="1"/>
            <a:endParaRPr lang="en-US" dirty="0" smtClean="0"/>
          </a:p>
          <a:p>
            <a:pPr lvl="1"/>
            <a:endParaRPr lang="en-US" dirty="0"/>
          </a:p>
          <a:p>
            <a:pPr lvl="1"/>
            <a:r>
              <a:rPr lang="en-US" dirty="0" smtClean="0"/>
              <a:t>This is material we will cover today.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a:t>
            </a:fld>
            <a:endParaRPr lang="en-US"/>
          </a:p>
        </p:txBody>
      </p:sp>
    </p:spTree>
    <p:extLst>
      <p:ext uri="{BB962C8B-B14F-4D97-AF65-F5344CB8AC3E}">
        <p14:creationId xmlns:p14="http://schemas.microsoft.com/office/powerpoint/2010/main" val="204503834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Usability Testing Roadmap:</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Study users and the tasks they perform</a:t>
            </a:r>
          </a:p>
          <a:p>
            <a:pPr marL="807125" lvl="1" indent="-457200">
              <a:buFont typeface="+mj-lt"/>
              <a:buAutoNum type="arabicPeriod"/>
            </a:pPr>
            <a:r>
              <a:rPr lang="en-US" dirty="0" smtClean="0"/>
              <a:t>Build a low-fi, paper prototype and/or storyboard</a:t>
            </a:r>
          </a:p>
          <a:p>
            <a:pPr lvl="2"/>
            <a:r>
              <a:rPr lang="en-US" dirty="0" smtClean="0"/>
              <a:t>Walk through storyboards/prototype with user</a:t>
            </a:r>
          </a:p>
          <a:p>
            <a:pPr lvl="2"/>
            <a:r>
              <a:rPr lang="en-US" dirty="0" smtClean="0"/>
              <a:t>Review user feedback</a:t>
            </a:r>
          </a:p>
          <a:p>
            <a:pPr marL="807125" lvl="1" indent="-457200">
              <a:buFont typeface="+mj-lt"/>
              <a:buAutoNum type="arabicPeriod"/>
            </a:pPr>
            <a:r>
              <a:rPr lang="en-US" dirty="0" smtClean="0">
                <a:solidFill>
                  <a:schemeClr val="tx1">
                    <a:lumMod val="65000"/>
                    <a:lumOff val="35000"/>
                  </a:schemeClr>
                </a:solidFill>
              </a:rPr>
              <a:t>Build a medium fidelity, electronic prototype </a:t>
            </a:r>
          </a:p>
          <a:p>
            <a:pPr lvl="2"/>
            <a:r>
              <a:rPr lang="en-US" b="1" dirty="0" smtClean="0">
                <a:solidFill>
                  <a:srgbClr val="FF0000"/>
                </a:solidFill>
              </a:rPr>
              <a:t>Perform Heuristic  Evaluation</a:t>
            </a:r>
          </a:p>
          <a:p>
            <a:pPr lvl="2"/>
            <a:r>
              <a:rPr lang="en-US" dirty="0" smtClean="0"/>
              <a:t>Study/Evaluate results</a:t>
            </a:r>
          </a:p>
          <a:p>
            <a:pPr marL="807125" lvl="1" indent="-457200">
              <a:buFont typeface="+mj-lt"/>
              <a:buAutoNum type="arabicPeriod"/>
            </a:pPr>
            <a:r>
              <a:rPr lang="en-US" dirty="0" smtClean="0"/>
              <a:t>Build a high-fidelity prototype</a:t>
            </a:r>
          </a:p>
          <a:p>
            <a:pPr lvl="2"/>
            <a:r>
              <a:rPr lang="en-US" dirty="0" smtClean="0"/>
              <a:t>User Testing</a:t>
            </a:r>
          </a:p>
          <a:p>
            <a:pPr marL="807125" lvl="1" indent="-457200">
              <a:buFont typeface="+mj-lt"/>
              <a:buAutoNum type="arabicPeriod"/>
            </a:pPr>
            <a:r>
              <a:rPr lang="en-US" dirty="0" smtClean="0"/>
              <a:t>Repeat as necessary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50</a:t>
            </a:fld>
            <a:endParaRPr lang="en-US"/>
          </a:p>
        </p:txBody>
      </p:sp>
    </p:spTree>
    <p:extLst>
      <p:ext uri="{BB962C8B-B14F-4D97-AF65-F5344CB8AC3E}">
        <p14:creationId xmlns:p14="http://schemas.microsoft.com/office/powerpoint/2010/main" val="223119331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dirty="0" smtClean="0"/>
              <a:t>Heuristic Evaluation</a:t>
            </a:r>
          </a:p>
        </p:txBody>
      </p:sp>
      <p:sp>
        <p:nvSpPr>
          <p:cNvPr id="45059" name="Rectangle 2"/>
          <p:cNvSpPr>
            <a:spLocks noGrp="1" noChangeArrowheads="1"/>
          </p:cNvSpPr>
          <p:nvPr>
            <p:ph idx="1"/>
          </p:nvPr>
        </p:nvSpPr>
        <p:spPr/>
        <p:txBody>
          <a:bodyPr/>
          <a:lstStyle/>
          <a:p>
            <a:r>
              <a:rPr lang="en-US" dirty="0" smtClean="0"/>
              <a:t>We run through the interface ourselves guided by a set of principals defining what a good interface should be.</a:t>
            </a:r>
          </a:p>
          <a:p>
            <a:r>
              <a:rPr lang="en-US" dirty="0" smtClean="0"/>
              <a:t>For example, we can use Nielsen’s Heuristics:</a:t>
            </a:r>
            <a:r>
              <a:rPr lang="en-US" dirty="0"/>
              <a:t/>
            </a:r>
            <a:br>
              <a:rPr lang="en-US" dirty="0"/>
            </a:br>
            <a:r>
              <a:rPr lang="en-US" sz="2000" dirty="0">
                <a:hlinkClick r:id="rId3"/>
              </a:rPr>
              <a:t>http://</a:t>
            </a:r>
            <a:r>
              <a:rPr lang="en-US" sz="2000" dirty="0" smtClean="0">
                <a:hlinkClick r:id="rId3"/>
              </a:rPr>
              <a:t>www.useit.com/papers/heuristic/heuristic_list.html</a:t>
            </a:r>
            <a:endParaRPr lang="en-US" sz="2000" dirty="0" smtClean="0"/>
          </a:p>
          <a:p>
            <a:pPr lvl="1"/>
            <a:endParaRPr lang="en-US" dirty="0" smtClean="0"/>
          </a:p>
          <a:p>
            <a:pPr lvl="1"/>
            <a:r>
              <a:rPr lang="en-US" dirty="0" smtClean="0"/>
              <a:t>There are only ten, and they are fairly simple.</a:t>
            </a:r>
          </a:p>
          <a:p>
            <a:pPr lvl="1"/>
            <a:r>
              <a:rPr lang="en-US" dirty="0"/>
              <a:t>This process is trial-and-error </a:t>
            </a:r>
            <a:r>
              <a:rPr lang="en-US" dirty="0" smtClean="0"/>
              <a:t>testing – we learn for ourselves what works and doesn’t work.</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51</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dirty="0" smtClean="0"/>
              <a:t>Heuristic Evaluation</a:t>
            </a:r>
          </a:p>
        </p:txBody>
      </p:sp>
      <p:sp>
        <p:nvSpPr>
          <p:cNvPr id="45059" name="Rectangle 2"/>
          <p:cNvSpPr>
            <a:spLocks noGrp="1" noChangeArrowheads="1"/>
          </p:cNvSpPr>
          <p:nvPr>
            <p:ph idx="1"/>
          </p:nvPr>
        </p:nvSpPr>
        <p:spPr/>
        <p:txBody>
          <a:bodyPr/>
          <a:lstStyle/>
          <a:p>
            <a:r>
              <a:rPr lang="en-US" dirty="0" smtClean="0"/>
              <a:t>As you go through the system, note where a heuristic is violated </a:t>
            </a:r>
          </a:p>
          <a:p>
            <a:pPr lvl="1"/>
            <a:r>
              <a:rPr lang="en-US" dirty="0" smtClean="0"/>
              <a:t>Where specifically in the interface </a:t>
            </a:r>
          </a:p>
          <a:p>
            <a:pPr lvl="1"/>
            <a:r>
              <a:rPr lang="en-US" dirty="0" smtClean="0"/>
              <a:t>How it was violated </a:t>
            </a:r>
          </a:p>
          <a:p>
            <a:pPr lvl="1"/>
            <a:r>
              <a:rPr lang="en-US" dirty="0" smtClean="0"/>
              <a:t>How severe the problem is, typically on a 0-4 scale </a:t>
            </a:r>
          </a:p>
          <a:p>
            <a:pPr lvl="2"/>
            <a:r>
              <a:rPr lang="en-US" dirty="0" smtClean="0"/>
              <a:t>0 – Not an issue, safe to leave as is</a:t>
            </a:r>
          </a:p>
          <a:p>
            <a:pPr lvl="2"/>
            <a:r>
              <a:rPr lang="en-US" dirty="0" smtClean="0"/>
              <a:t>4 – Catastrophic, must be fixed</a:t>
            </a:r>
          </a:p>
          <a:p>
            <a:r>
              <a:rPr lang="en-US" dirty="0" smtClean="0"/>
              <a:t>All team members should do this separately, and combine the results at the end </a:t>
            </a:r>
          </a:p>
          <a:p>
            <a:pPr lvl="1"/>
            <a:r>
              <a:rPr lang="en-US" dirty="0" smtClean="0"/>
              <a:t>This way, you don't skew each other's findings</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52</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Heuristic Evaluation</a:t>
            </a:r>
            <a:endParaRPr lang="en-US" dirty="0"/>
          </a:p>
        </p:txBody>
      </p:sp>
      <p:sp>
        <p:nvSpPr>
          <p:cNvPr id="3" name="Content Placeholder 2"/>
          <p:cNvSpPr>
            <a:spLocks noGrp="1"/>
          </p:cNvSpPr>
          <p:nvPr>
            <p:ph idx="1"/>
          </p:nvPr>
        </p:nvSpPr>
        <p:spPr/>
        <p:txBody>
          <a:bodyPr/>
          <a:lstStyle/>
          <a:p>
            <a:r>
              <a:rPr lang="en-US" dirty="0" smtClean="0"/>
              <a:t>For the final project, we do not expect every topic covered by Nielsen’s heuristics to be fully fleshed out.</a:t>
            </a:r>
          </a:p>
          <a:p>
            <a:r>
              <a:rPr lang="en-US" dirty="0" smtClean="0"/>
              <a:t>Where one is less relevant (e.g. contextual help), provide a brief example of where and how it would be used in your interface.</a:t>
            </a:r>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53</a:t>
            </a:fld>
            <a:endParaRPr lang="en-US"/>
          </a:p>
        </p:txBody>
      </p:sp>
    </p:spTree>
    <p:extLst>
      <p:ext uri="{BB962C8B-B14F-4D97-AF65-F5344CB8AC3E}">
        <p14:creationId xmlns:p14="http://schemas.microsoft.com/office/powerpoint/2010/main" val="314710959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smtClean="0"/>
              <a:t>The next step</a:t>
            </a:r>
            <a:endParaRPr lang="en-GB" dirty="0" smtClean="0"/>
          </a:p>
        </p:txBody>
      </p:sp>
      <p:sp>
        <p:nvSpPr>
          <p:cNvPr id="45059" name="Rectangle 2"/>
          <p:cNvSpPr>
            <a:spLocks noGrp="1" noChangeArrowheads="1"/>
          </p:cNvSpPr>
          <p:nvPr>
            <p:ph idx="1"/>
          </p:nvPr>
        </p:nvSpPr>
        <p:spPr/>
        <p:txBody>
          <a:bodyPr/>
          <a:lstStyle/>
          <a:p>
            <a:r>
              <a:rPr lang="en-US" smtClean="0"/>
              <a:t>With your heuristic evaluation results, you should be ready to make more improvements </a:t>
            </a:r>
          </a:p>
          <a:p>
            <a:r>
              <a:rPr lang="en-US" smtClean="0"/>
              <a:t>Use the severity of each heuristic violation as a guideline for what to fix first </a:t>
            </a:r>
          </a:p>
          <a:p>
            <a:r>
              <a:rPr lang="en-US" smtClean="0"/>
              <a:t>These fixes will add up to your next prototype</a:t>
            </a:r>
            <a:endParaRPr lang="en-US"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54</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Usability Testing Roadmap:</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Study users and the tasks they perform</a:t>
            </a:r>
          </a:p>
          <a:p>
            <a:pPr marL="807125" lvl="1" indent="-457200">
              <a:buFont typeface="+mj-lt"/>
              <a:buAutoNum type="arabicPeriod"/>
            </a:pPr>
            <a:r>
              <a:rPr lang="en-US" dirty="0" smtClean="0"/>
              <a:t>Build a low-fi, paper prototype and/or storyboard</a:t>
            </a:r>
          </a:p>
          <a:p>
            <a:pPr lvl="2"/>
            <a:r>
              <a:rPr lang="en-US" dirty="0" smtClean="0"/>
              <a:t>Walk through storyboards/prototype with user</a:t>
            </a:r>
          </a:p>
          <a:p>
            <a:pPr lvl="2"/>
            <a:r>
              <a:rPr lang="en-US" dirty="0" smtClean="0"/>
              <a:t>Review user feedback</a:t>
            </a:r>
          </a:p>
          <a:p>
            <a:pPr marL="807125" lvl="1" indent="-457200">
              <a:buFont typeface="+mj-lt"/>
              <a:buAutoNum type="arabicPeriod"/>
            </a:pPr>
            <a:r>
              <a:rPr lang="en-US" dirty="0" smtClean="0"/>
              <a:t>Build a medium fidelity, electronic prototype </a:t>
            </a:r>
          </a:p>
          <a:p>
            <a:pPr lvl="2"/>
            <a:r>
              <a:rPr lang="en-US" dirty="0" smtClean="0"/>
              <a:t>Perform Heuristic  Evaluation</a:t>
            </a:r>
          </a:p>
          <a:p>
            <a:pPr lvl="2"/>
            <a:r>
              <a:rPr lang="en-US" dirty="0" smtClean="0"/>
              <a:t>Study/Evaluate results</a:t>
            </a:r>
          </a:p>
          <a:p>
            <a:pPr marL="807125" lvl="1" indent="-457200">
              <a:buFont typeface="+mj-lt"/>
              <a:buAutoNum type="arabicPeriod"/>
            </a:pPr>
            <a:r>
              <a:rPr lang="en-US" b="1" dirty="0" smtClean="0">
                <a:solidFill>
                  <a:srgbClr val="FF0000"/>
                </a:solidFill>
              </a:rPr>
              <a:t>Build a high-fidelity prototype</a:t>
            </a:r>
          </a:p>
          <a:p>
            <a:pPr lvl="2"/>
            <a:r>
              <a:rPr lang="en-US" dirty="0" smtClean="0"/>
              <a:t>User Testing</a:t>
            </a:r>
          </a:p>
          <a:p>
            <a:pPr marL="807125" lvl="1" indent="-457200">
              <a:buFont typeface="+mj-lt"/>
              <a:buAutoNum type="arabicPeriod"/>
            </a:pPr>
            <a:r>
              <a:rPr lang="en-US" dirty="0" smtClean="0"/>
              <a:t>Repeat as necessary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55</a:t>
            </a:fld>
            <a:endParaRPr lang="en-US"/>
          </a:p>
        </p:txBody>
      </p:sp>
    </p:spTree>
    <p:extLst>
      <p:ext uri="{BB962C8B-B14F-4D97-AF65-F5344CB8AC3E}">
        <p14:creationId xmlns:p14="http://schemas.microsoft.com/office/powerpoint/2010/main" val="346974203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Hi-Fidelity Prototype</a:t>
            </a:r>
            <a:endParaRPr lang="en-US" dirty="0"/>
          </a:p>
        </p:txBody>
      </p:sp>
      <p:sp>
        <p:nvSpPr>
          <p:cNvPr id="3" name="Content Placeholder 2"/>
          <p:cNvSpPr>
            <a:spLocks noGrp="1"/>
          </p:cNvSpPr>
          <p:nvPr>
            <p:ph idx="1"/>
          </p:nvPr>
        </p:nvSpPr>
        <p:spPr/>
        <p:txBody>
          <a:bodyPr/>
          <a:lstStyle/>
          <a:p>
            <a:r>
              <a:rPr lang="en-US" dirty="0" smtClean="0"/>
              <a:t>This is your final “mock-up”</a:t>
            </a:r>
          </a:p>
          <a:p>
            <a:r>
              <a:rPr lang="en-US" dirty="0" smtClean="0"/>
              <a:t>It should work within the confines of the project areas you committed to in your proposal.</a:t>
            </a:r>
          </a:p>
          <a:p>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56</a:t>
            </a:fld>
            <a:endParaRPr lang="en-US"/>
          </a:p>
        </p:txBody>
      </p:sp>
    </p:spTree>
    <p:extLst>
      <p:ext uri="{BB962C8B-B14F-4D97-AF65-F5344CB8AC3E}">
        <p14:creationId xmlns:p14="http://schemas.microsoft.com/office/powerpoint/2010/main" val="112172016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smtClean="0"/>
              <a:t>User Testing</a:t>
            </a:r>
            <a:endParaRPr lang="en-GB" dirty="0" smtClean="0"/>
          </a:p>
        </p:txBody>
      </p:sp>
      <p:sp>
        <p:nvSpPr>
          <p:cNvPr id="45059" name="Rectangle 2"/>
          <p:cNvSpPr>
            <a:spLocks noGrp="1" noChangeArrowheads="1"/>
          </p:cNvSpPr>
          <p:nvPr>
            <p:ph idx="1"/>
          </p:nvPr>
        </p:nvSpPr>
        <p:spPr/>
        <p:txBody>
          <a:bodyPr/>
          <a:lstStyle/>
          <a:p>
            <a:r>
              <a:rPr lang="en-US" dirty="0" smtClean="0"/>
              <a:t>User testing occurs much like it does with the paper prototype examples</a:t>
            </a:r>
          </a:p>
          <a:p>
            <a:r>
              <a:rPr lang="en-US" dirty="0" smtClean="0"/>
              <a:t>Series of tasks, multiple people taking notes, one facilitating </a:t>
            </a:r>
          </a:p>
          <a:p>
            <a:r>
              <a:rPr lang="en-US" dirty="0" smtClean="0"/>
              <a:t>At this point, an actual computer is doing the work behind the interface.</a:t>
            </a:r>
            <a:endParaRPr lang="en-US"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57</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smtClean="0"/>
              <a:t>User Testing</a:t>
            </a:r>
            <a:endParaRPr lang="en-GB" dirty="0" smtClean="0"/>
          </a:p>
        </p:txBody>
      </p:sp>
      <p:sp>
        <p:nvSpPr>
          <p:cNvPr id="45059" name="Rectangle 2"/>
          <p:cNvSpPr>
            <a:spLocks noGrp="1" noChangeArrowheads="1"/>
          </p:cNvSpPr>
          <p:nvPr>
            <p:ph idx="1"/>
          </p:nvPr>
        </p:nvSpPr>
        <p:spPr/>
        <p:txBody>
          <a:bodyPr/>
          <a:lstStyle/>
          <a:p>
            <a:r>
              <a:rPr lang="en-US" dirty="0" smtClean="0"/>
              <a:t>Make sure the environment is as close to the user's real-world environment as possible.</a:t>
            </a:r>
          </a:p>
          <a:p>
            <a:r>
              <a:rPr lang="en-US" dirty="0"/>
              <a:t>D</a:t>
            </a:r>
            <a:r>
              <a:rPr lang="en-US" dirty="0" smtClean="0"/>
              <a:t>on't interfere!   Let the user make mistakes.</a:t>
            </a:r>
          </a:p>
          <a:p>
            <a:r>
              <a:rPr lang="en-US" dirty="0" smtClean="0"/>
              <a:t>Assure them that the interface is being tested, not the user.</a:t>
            </a:r>
          </a:p>
          <a:p>
            <a:r>
              <a:rPr lang="en-US" dirty="0" smtClean="0"/>
              <a:t>At this point, the goal is to adhere to the “Law of Least Astonishment” </a:t>
            </a:r>
          </a:p>
          <a:p>
            <a:pPr lvl="1"/>
            <a:r>
              <a:rPr lang="en-US" dirty="0" smtClean="0"/>
              <a:t>The system always behaves in the way that astonishes the user the least</a:t>
            </a:r>
            <a:endParaRPr lang="en-US"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58</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in the end...</a:t>
            </a:r>
            <a:endParaRPr lang="en-US" dirty="0"/>
          </a:p>
        </p:txBody>
      </p:sp>
      <p:sp>
        <p:nvSpPr>
          <p:cNvPr id="3" name="Content Placeholder 2"/>
          <p:cNvSpPr>
            <a:spLocks noGrp="1"/>
          </p:cNvSpPr>
          <p:nvPr>
            <p:ph idx="1"/>
          </p:nvPr>
        </p:nvSpPr>
        <p:spPr/>
        <p:txBody>
          <a:bodyPr/>
          <a:lstStyle/>
          <a:p>
            <a:r>
              <a:rPr lang="en-US" dirty="0" smtClean="0"/>
              <a:t>You will get a highly usable design</a:t>
            </a:r>
          </a:p>
          <a:p>
            <a:r>
              <a:rPr lang="en-US" dirty="0" smtClean="0"/>
              <a:t>You will be confident in your product</a:t>
            </a:r>
          </a:p>
          <a:p>
            <a:r>
              <a:rPr lang="en-US" dirty="0" smtClean="0"/>
              <a:t>You will know where the remaining pain points are and can make cost/benefit decisions from an informed position</a:t>
            </a:r>
          </a:p>
          <a:p>
            <a:r>
              <a:rPr lang="en-US" dirty="0" smtClean="0"/>
              <a:t>But what if I don’t have time for this???</a:t>
            </a:r>
          </a:p>
          <a:p>
            <a:pPr lvl="1"/>
            <a:r>
              <a:rPr lang="en-US" dirty="0" smtClean="0"/>
              <a:t>Do as much as you can – and keep these principals in mind as you go.  Guerilla usability testing is a great tool when in need.  </a:t>
            </a:r>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59</a:t>
            </a:fld>
            <a:endParaRPr lang="en-US"/>
          </a:p>
        </p:txBody>
      </p:sp>
    </p:spTree>
    <p:extLst>
      <p:ext uri="{BB962C8B-B14F-4D97-AF65-F5344CB8AC3E}">
        <p14:creationId xmlns:p14="http://schemas.microsoft.com/office/powerpoint/2010/main" val="2343974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dirty="0" smtClean="0"/>
              <a:t>Term Project </a:t>
            </a:r>
            <a:r>
              <a:rPr lang="en-GB" sz="1800" dirty="0" smtClean="0"/>
              <a:t>(review)</a:t>
            </a:r>
            <a:endParaRPr lang="en-GB" dirty="0"/>
          </a:p>
        </p:txBody>
      </p:sp>
      <p:sp>
        <p:nvSpPr>
          <p:cNvPr id="8195" name="Rectangle 2"/>
          <p:cNvSpPr>
            <a:spLocks noGrp="1" noChangeArrowheads="1"/>
          </p:cNvSpPr>
          <p:nvPr>
            <p:ph idx="1"/>
          </p:nvPr>
        </p:nvSpPr>
        <p:spPr/>
        <p:txBody>
          <a:bodyPr/>
          <a:lstStyle/>
          <a:p>
            <a:r>
              <a:rPr lang="en-US" dirty="0" smtClean="0"/>
              <a:t>Teams of 3 persons </a:t>
            </a:r>
            <a:r>
              <a:rPr lang="en-US" dirty="0" smtClean="0"/>
              <a:t>have been randomly </a:t>
            </a:r>
            <a:r>
              <a:rPr lang="en-US" dirty="0" smtClean="0"/>
              <a:t>assigned </a:t>
            </a:r>
            <a:endParaRPr lang="en-US" dirty="0" smtClean="0"/>
          </a:p>
          <a:p>
            <a:r>
              <a:rPr lang="en-US" dirty="0" smtClean="0"/>
              <a:t>Teams </a:t>
            </a:r>
            <a:r>
              <a:rPr lang="en-US" dirty="0" smtClean="0"/>
              <a:t>submit proposal for Term Project Problem and Scope by </a:t>
            </a:r>
            <a:r>
              <a:rPr lang="en-US" dirty="0" smtClean="0"/>
              <a:t>Tuesday Oct </a:t>
            </a:r>
            <a:r>
              <a:rPr lang="en-US" dirty="0" smtClean="0"/>
              <a:t>8 (academic Monday)</a:t>
            </a:r>
            <a:endParaRPr lang="en-US" dirty="0" smtClean="0"/>
          </a:p>
          <a:p>
            <a:r>
              <a:rPr lang="en-US" dirty="0" smtClean="0"/>
              <a:t>Teams submit Term Project Plan by </a:t>
            </a:r>
            <a:r>
              <a:rPr lang="en-US" dirty="0" smtClean="0"/>
              <a:t>Oct 28</a:t>
            </a:r>
            <a:endParaRPr lang="en-US" dirty="0" smtClean="0"/>
          </a:p>
          <a:p>
            <a:r>
              <a:rPr lang="en-US" dirty="0" smtClean="0"/>
              <a:t>Teams make Term Project Presentations on Dec </a:t>
            </a:r>
            <a:r>
              <a:rPr lang="en-US" dirty="0" smtClean="0"/>
              <a:t>2 </a:t>
            </a:r>
            <a:r>
              <a:rPr lang="en-US" dirty="0" smtClean="0"/>
              <a:t>and Dec </a:t>
            </a:r>
            <a:r>
              <a:rPr lang="en-US" dirty="0"/>
              <a:t>6</a:t>
            </a:r>
            <a:endParaRPr lang="en-US" dirty="0" smtClean="0"/>
          </a:p>
          <a:p>
            <a:r>
              <a:rPr lang="en-US" dirty="0" smtClean="0"/>
              <a:t>Teams submit Term Project Final Report on Dec </a:t>
            </a:r>
            <a:r>
              <a:rPr lang="en-US" dirty="0" smtClean="0"/>
              <a:t>5</a:t>
            </a:r>
            <a:endParaRPr lang="en-GB"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6</a:t>
            </a:fld>
            <a:endParaRPr lang="en-US"/>
          </a:p>
        </p:txBody>
      </p:sp>
    </p:spTree>
    <p:extLst>
      <p:ext uri="{BB962C8B-B14F-4D97-AF65-F5344CB8AC3E}">
        <p14:creationId xmlns:p14="http://schemas.microsoft.com/office/powerpoint/2010/main" val="361158733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importantly...</a:t>
            </a:r>
            <a:endParaRPr lang="en-US" dirty="0"/>
          </a:p>
        </p:txBody>
      </p:sp>
      <p:sp>
        <p:nvSpPr>
          <p:cNvPr id="3" name="Content Placeholder 2"/>
          <p:cNvSpPr>
            <a:spLocks noGrp="1"/>
          </p:cNvSpPr>
          <p:nvPr>
            <p:ph idx="1"/>
          </p:nvPr>
        </p:nvSpPr>
        <p:spPr/>
        <p:txBody>
          <a:bodyPr/>
          <a:lstStyle/>
          <a:p>
            <a:pPr marL="0" indent="0" algn="ctr">
              <a:buNone/>
            </a:pPr>
            <a:r>
              <a:rPr lang="en-US" sz="13800" dirty="0" smtClean="0"/>
              <a:t>LISTEN</a:t>
            </a:r>
            <a:endParaRPr lang="en-US" sz="11500" dirty="0" smtClean="0"/>
          </a:p>
          <a:p>
            <a:r>
              <a:rPr lang="en-US" dirty="0" smtClean="0"/>
              <a:t>You will not always like what you hear. </a:t>
            </a:r>
          </a:p>
          <a:p>
            <a:pPr lvl="1"/>
            <a:r>
              <a:rPr lang="en-US" sz="2000" dirty="0"/>
              <a:t>(</a:t>
            </a:r>
            <a:r>
              <a:rPr lang="en-US" sz="2000" dirty="0" smtClean="0"/>
              <a:t>But </a:t>
            </a:r>
            <a:r>
              <a:rPr lang="en-US" sz="2000" dirty="0" smtClean="0"/>
              <a:t>you’re tough.  </a:t>
            </a:r>
            <a:r>
              <a:rPr lang="en-US" sz="2000" dirty="0" smtClean="0"/>
              <a:t>You can take it.)</a:t>
            </a:r>
          </a:p>
          <a:p>
            <a:pPr lvl="1"/>
            <a:r>
              <a:rPr lang="en-US" sz="2000" dirty="0" smtClean="0"/>
              <a:t>Don’t treat all feedback equally (good or bad):  if you hear the same complaint (or </a:t>
            </a:r>
            <a:r>
              <a:rPr lang="en-US" sz="2000" dirty="0" err="1" smtClean="0"/>
              <a:t>kudo</a:t>
            </a:r>
            <a:r>
              <a:rPr lang="en-US" sz="2000" dirty="0" smtClean="0"/>
              <a:t>) several times, pay closer attention.</a:t>
            </a:r>
          </a:p>
          <a:p>
            <a:pPr lvl="1"/>
            <a:r>
              <a:rPr lang="en-US" sz="2000" dirty="0" smtClean="0"/>
              <a:t>Try not to influence your testers.  Just listen to them!</a:t>
            </a:r>
          </a:p>
          <a:p>
            <a:endParaRPr lang="en-US" sz="3200" dirty="0" smtClean="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60</a:t>
            </a:fld>
            <a:endParaRPr lang="en-US"/>
          </a:p>
        </p:txBody>
      </p:sp>
    </p:spTree>
    <p:extLst>
      <p:ext uri="{BB962C8B-B14F-4D97-AF65-F5344CB8AC3E}">
        <p14:creationId xmlns:p14="http://schemas.microsoft.com/office/powerpoint/2010/main" val="174361727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Prototyping Your Project </a:t>
            </a:r>
            <a:r>
              <a:rPr lang="en-GB" sz="1800" dirty="0"/>
              <a:t>(review)</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Think about your users, and the tasks they perform</a:t>
            </a:r>
          </a:p>
          <a:p>
            <a:pPr marL="807125" lvl="1" indent="-457200">
              <a:buFont typeface="+mj-lt"/>
              <a:buAutoNum type="arabicPeriod"/>
            </a:pPr>
            <a:r>
              <a:rPr lang="en-US" dirty="0" smtClean="0"/>
              <a:t>Build a low-fi, paper prototype and/or storyboard</a:t>
            </a:r>
          </a:p>
          <a:p>
            <a:pPr marL="807125" lvl="1" indent="-457200">
              <a:buFont typeface="+mj-lt"/>
              <a:buAutoNum type="arabicPeriod"/>
            </a:pPr>
            <a:r>
              <a:rPr lang="en-US" dirty="0" smtClean="0"/>
              <a:t>Build a medium fidelity, electronic prototype </a:t>
            </a:r>
          </a:p>
          <a:p>
            <a:pPr lvl="2"/>
            <a:r>
              <a:rPr lang="en-US" dirty="0" smtClean="0"/>
              <a:t>Perform Heuristic Evaluation</a:t>
            </a:r>
          </a:p>
          <a:p>
            <a:pPr marL="807125" lvl="1" indent="-457200">
              <a:buFont typeface="+mj-lt"/>
              <a:buAutoNum type="arabicPeriod"/>
            </a:pPr>
            <a:r>
              <a:rPr lang="en-US" dirty="0" smtClean="0"/>
              <a:t>Build a high-fidelity prototype</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61</a:t>
            </a:fld>
            <a:endParaRPr lang="en-US"/>
          </a:p>
        </p:txBody>
      </p:sp>
    </p:spTree>
    <p:extLst>
      <p:ext uri="{BB962C8B-B14F-4D97-AF65-F5344CB8AC3E}">
        <p14:creationId xmlns:p14="http://schemas.microsoft.com/office/powerpoint/2010/main" val="389895850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lstStyle/>
          <a:p>
            <a:r>
              <a:rPr lang="en-US" sz="1600" dirty="0">
                <a:solidFill>
                  <a:schemeClr val="tx1">
                    <a:lumMod val="65000"/>
                    <a:lumOff val="35000"/>
                  </a:schemeClr>
                </a:solidFill>
              </a:rPr>
              <a:t>Nielsen, </a:t>
            </a:r>
            <a:r>
              <a:rPr lang="en-US" sz="1600" dirty="0" err="1">
                <a:solidFill>
                  <a:schemeClr val="tx1">
                    <a:lumMod val="65000"/>
                    <a:lumOff val="35000"/>
                  </a:schemeClr>
                </a:solidFill>
              </a:rPr>
              <a:t>Jakob</a:t>
            </a:r>
            <a:r>
              <a:rPr lang="en-US" sz="1600" dirty="0">
                <a:solidFill>
                  <a:schemeClr val="tx1">
                    <a:lumMod val="65000"/>
                    <a:lumOff val="35000"/>
                  </a:schemeClr>
                </a:solidFill>
              </a:rPr>
              <a:t>. (2010). Usability 101: Introduction to Usability. </a:t>
            </a:r>
            <a:r>
              <a:rPr lang="en-US" sz="1600" dirty="0" smtClean="0">
                <a:solidFill>
                  <a:schemeClr val="tx1">
                    <a:lumMod val="65000"/>
                    <a:lumOff val="35000"/>
                  </a:schemeClr>
                </a:solidFill>
              </a:rPr>
              <a:t> In </a:t>
            </a:r>
            <a:r>
              <a:rPr lang="en-US" sz="1600" i="1" dirty="0" err="1">
                <a:solidFill>
                  <a:schemeClr val="tx1">
                    <a:lumMod val="65000"/>
                    <a:lumOff val="35000"/>
                  </a:schemeClr>
                </a:solidFill>
              </a:rPr>
              <a:t>Jakob</a:t>
            </a:r>
            <a:r>
              <a:rPr lang="en-US" sz="1600" i="1" dirty="0">
                <a:solidFill>
                  <a:schemeClr val="tx1">
                    <a:lumMod val="65000"/>
                    <a:lumOff val="35000"/>
                  </a:schemeClr>
                </a:solidFill>
              </a:rPr>
              <a:t> Nielsen's </a:t>
            </a:r>
            <a:r>
              <a:rPr lang="en-US" sz="1600" i="1" dirty="0" err="1">
                <a:solidFill>
                  <a:schemeClr val="tx1">
                    <a:lumMod val="65000"/>
                    <a:lumOff val="35000"/>
                  </a:schemeClr>
                </a:solidFill>
              </a:rPr>
              <a:t>Alertbox</a:t>
            </a:r>
            <a:r>
              <a:rPr lang="en-US" sz="1600" dirty="0">
                <a:solidFill>
                  <a:schemeClr val="tx1">
                    <a:lumMod val="65000"/>
                    <a:lumOff val="35000"/>
                  </a:schemeClr>
                </a:solidFill>
              </a:rPr>
              <a:t>. Retrieved from </a:t>
            </a:r>
            <a:r>
              <a:rPr lang="en-US" sz="1600" dirty="0">
                <a:solidFill>
                  <a:schemeClr val="tx1">
                    <a:lumMod val="65000"/>
                    <a:lumOff val="35000"/>
                  </a:schemeClr>
                </a:solidFill>
                <a:hlinkClick r:id="rId2"/>
              </a:rPr>
              <a:t>http://</a:t>
            </a:r>
            <a:r>
              <a:rPr lang="en-US" sz="1600" dirty="0" smtClean="0">
                <a:solidFill>
                  <a:schemeClr val="tx1">
                    <a:lumMod val="65000"/>
                    <a:lumOff val="35000"/>
                  </a:schemeClr>
                </a:solidFill>
                <a:hlinkClick r:id="rId2"/>
              </a:rPr>
              <a:t>www.useit.com/alertbox/20030825.html</a:t>
            </a:r>
            <a:endParaRPr lang="en-US" sz="1600" dirty="0" smtClean="0">
              <a:solidFill>
                <a:schemeClr val="tx1">
                  <a:lumMod val="65000"/>
                  <a:lumOff val="35000"/>
                </a:schemeClr>
              </a:solidFill>
            </a:endParaRPr>
          </a:p>
          <a:p>
            <a:r>
              <a:rPr lang="en-US" sz="1600" dirty="0" smtClean="0">
                <a:solidFill>
                  <a:schemeClr val="tx1">
                    <a:lumMod val="65000"/>
                    <a:lumOff val="35000"/>
                  </a:schemeClr>
                </a:solidFill>
              </a:rPr>
              <a:t>[Screenshot of Ashley Miles persona].  Retrieved September 29, 2010 from </a:t>
            </a:r>
            <a:r>
              <a:rPr lang="en-US" sz="1600" dirty="0" smtClean="0">
                <a:solidFill>
                  <a:schemeClr val="tx1">
                    <a:lumMod val="65000"/>
                    <a:lumOff val="35000"/>
                  </a:schemeClr>
                </a:solidFill>
                <a:hlinkClick r:id="rId3"/>
              </a:rPr>
              <a:t>http</a:t>
            </a:r>
            <a:r>
              <a:rPr lang="en-US" sz="1600" dirty="0">
                <a:solidFill>
                  <a:schemeClr val="tx1">
                    <a:lumMod val="65000"/>
                    <a:lumOff val="35000"/>
                  </a:schemeClr>
                </a:solidFill>
                <a:hlinkClick r:id="rId3"/>
              </a:rPr>
              <a:t>://wiki.fluidproject.org/display/fluid/Ashley+Myles+%28Undergraduate+Student+-+</a:t>
            </a:r>
            <a:r>
              <a:rPr lang="en-US" sz="1600" dirty="0" smtClean="0">
                <a:solidFill>
                  <a:schemeClr val="tx1">
                    <a:lumMod val="65000"/>
                    <a:lumOff val="35000"/>
                  </a:schemeClr>
                </a:solidFill>
                <a:hlinkClick r:id="rId3"/>
              </a:rPr>
              <a:t>Archeology%29</a:t>
            </a:r>
            <a:endParaRPr lang="en-US" sz="1600" dirty="0" smtClean="0">
              <a:solidFill>
                <a:schemeClr val="tx1">
                  <a:lumMod val="65000"/>
                  <a:lumOff val="35000"/>
                </a:schemeClr>
              </a:solidFill>
            </a:endParaRPr>
          </a:p>
          <a:p>
            <a:r>
              <a:rPr lang="en-US" sz="1600" dirty="0" smtClean="0">
                <a:solidFill>
                  <a:schemeClr val="tx1">
                    <a:lumMod val="65000"/>
                    <a:lumOff val="35000"/>
                  </a:schemeClr>
                </a:solidFill>
              </a:rPr>
              <a:t>Lynch, Patrick J. and Sarah Horton (2008). </a:t>
            </a:r>
            <a:r>
              <a:rPr lang="en-US" sz="1600" dirty="0"/>
              <a:t>Web Style Guide, 3rd edition: Basic Design Principles for Creating Web </a:t>
            </a:r>
            <a:r>
              <a:rPr lang="en-US" sz="1600" dirty="0" smtClean="0"/>
              <a:t>Sites.  </a:t>
            </a:r>
            <a:r>
              <a:rPr lang="en-US" sz="1600" dirty="0"/>
              <a:t>Retrieved from </a:t>
            </a:r>
            <a:r>
              <a:rPr lang="en-US" sz="1600" dirty="0">
                <a:hlinkClick r:id="rId4"/>
              </a:rPr>
              <a:t>http://</a:t>
            </a:r>
            <a:r>
              <a:rPr lang="en-US" sz="1600" dirty="0" smtClean="0">
                <a:hlinkClick r:id="rId4"/>
              </a:rPr>
              <a:t>webstyleguide.com/index.html</a:t>
            </a:r>
            <a:r>
              <a:rPr lang="en-US" sz="1600" dirty="0" smtClean="0"/>
              <a:t> </a:t>
            </a:r>
            <a:endParaRPr lang="en-US" sz="1600" dirty="0"/>
          </a:p>
          <a:p>
            <a:endParaRPr lang="en-US" sz="1600" dirty="0" smtClean="0">
              <a:solidFill>
                <a:schemeClr val="tx1">
                  <a:lumMod val="65000"/>
                  <a:lumOff val="35000"/>
                </a:schemeClr>
              </a:solidFill>
            </a:endParaRPr>
          </a:p>
          <a:p>
            <a:endParaRPr lang="en-US" sz="1600" dirty="0">
              <a:solidFill>
                <a:schemeClr val="tx1">
                  <a:lumMod val="65000"/>
                  <a:lumOff val="35000"/>
                </a:schemeClr>
              </a:solidFill>
            </a:endParaRPr>
          </a:p>
          <a:p>
            <a:endParaRPr lang="en-US" sz="1600"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62</a:t>
            </a:fld>
            <a:endParaRPr lang="en-US"/>
          </a:p>
        </p:txBody>
      </p:sp>
    </p:spTree>
    <p:extLst>
      <p:ext uri="{BB962C8B-B14F-4D97-AF65-F5344CB8AC3E}">
        <p14:creationId xmlns:p14="http://schemas.microsoft.com/office/powerpoint/2010/main" val="2901322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HCI</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7</a:t>
            </a:fld>
            <a:endParaRPr lang="en-US"/>
          </a:p>
        </p:txBody>
      </p:sp>
    </p:spTree>
    <p:extLst>
      <p:ext uri="{BB962C8B-B14F-4D97-AF65-F5344CB8AC3E}">
        <p14:creationId xmlns:p14="http://schemas.microsoft.com/office/powerpoint/2010/main" val="7501655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smtClean="0"/>
              <a:t>What is HCI?</a:t>
            </a:r>
            <a:endParaRPr lang="en-GB" dirty="0" smtClean="0"/>
          </a:p>
        </p:txBody>
      </p:sp>
      <p:sp>
        <p:nvSpPr>
          <p:cNvPr id="45059" name="Rectangle 2"/>
          <p:cNvSpPr>
            <a:spLocks noGrp="1" noChangeArrowheads="1"/>
          </p:cNvSpPr>
          <p:nvPr>
            <p:ph idx="1"/>
          </p:nvPr>
        </p:nvSpPr>
        <p:spPr/>
        <p:txBody>
          <a:bodyPr/>
          <a:lstStyle/>
          <a:p>
            <a:r>
              <a:rPr lang="en-US" dirty="0" smtClean="0"/>
              <a:t>Human-Computer Interaction</a:t>
            </a:r>
          </a:p>
          <a:p>
            <a:r>
              <a:rPr lang="en-US" dirty="0" smtClean="0"/>
              <a:t>HCI is a discipline, not a methodology</a:t>
            </a:r>
          </a:p>
          <a:p>
            <a:pPr lvl="1"/>
            <a:r>
              <a:rPr lang="en-US" dirty="0" smtClean="0"/>
              <a:t>Like Computer Science or IT, it encompasses a broad range of techniques and best practices</a:t>
            </a:r>
          </a:p>
          <a:p>
            <a:r>
              <a:rPr lang="en-US" dirty="0" smtClean="0"/>
              <a:t>HCI professionals examine, evaluate, and improve the ways in which humans interact with computer interfaces</a:t>
            </a:r>
          </a:p>
          <a:p>
            <a:pPr lvl="1"/>
            <a:r>
              <a:rPr lang="en-US" dirty="0" smtClean="0"/>
              <a:t>Not just desktop computer interfaces, but ATMs, mobile devices, fighter planes, control panels, etc.</a:t>
            </a:r>
          </a:p>
          <a:p>
            <a:pPr lvl="1"/>
            <a:r>
              <a:rPr lang="en-US" dirty="0" smtClean="0"/>
              <a:t>Both hardware and software</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8</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smtClean="0"/>
              <a:t>What is Usability?</a:t>
            </a:r>
            <a:endParaRPr lang="en-GB" dirty="0" smtClean="0"/>
          </a:p>
        </p:txBody>
      </p:sp>
      <p:sp>
        <p:nvSpPr>
          <p:cNvPr id="45059" name="Rectangle 2"/>
          <p:cNvSpPr>
            <a:spLocks noGrp="1" noChangeArrowheads="1"/>
          </p:cNvSpPr>
          <p:nvPr>
            <p:ph idx="1"/>
          </p:nvPr>
        </p:nvSpPr>
        <p:spPr/>
        <p:txBody>
          <a:bodyPr/>
          <a:lstStyle/>
          <a:p>
            <a:endParaRPr lang="en-US" smtClean="0"/>
          </a:p>
          <a:p>
            <a:r>
              <a:rPr lang="en-US" smtClean="0"/>
              <a:t>Usability is a dimension of quality: </a:t>
            </a:r>
            <a:br>
              <a:rPr lang="en-US" smtClean="0"/>
            </a:br>
            <a:r>
              <a:rPr lang="en-US" smtClean="0"/>
              <a:t>how easy an interface is to use</a:t>
            </a:r>
            <a:br>
              <a:rPr lang="en-US" smtClean="0"/>
            </a:br>
            <a:endParaRPr lang="en-US" smtClean="0"/>
          </a:p>
          <a:p>
            <a:r>
              <a:rPr lang="en-US" smtClean="0"/>
              <a:t>Jakob Nielsen,  the well-known</a:t>
            </a:r>
            <a:br>
              <a:rPr lang="en-US" smtClean="0"/>
            </a:br>
            <a:r>
              <a:rPr lang="en-US" smtClean="0"/>
              <a:t>usability expert, splits usability</a:t>
            </a:r>
            <a:br>
              <a:rPr lang="en-US" smtClean="0"/>
            </a:br>
            <a:r>
              <a:rPr lang="en-US" smtClean="0"/>
              <a:t>into five components...</a:t>
            </a:r>
            <a:endParaRPr lang="en-US" dirty="0" smtClean="0"/>
          </a:p>
        </p:txBody>
      </p:sp>
      <p:pic>
        <p:nvPicPr>
          <p:cNvPr id="1026" name="Picture 2" descr="C:\Users\johnsa.WIN\AppData\Local\Microsoft\Windows\Temporary Internet Files\Content.IE5\VI3XNAB9\MC90044174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872" y="1719301"/>
            <a:ext cx="3513524" cy="35135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83664" y="5478714"/>
            <a:ext cx="5731056" cy="430887"/>
          </a:xfrm>
          <a:prstGeom prst="rect">
            <a:avLst/>
          </a:prstGeom>
          <a:noFill/>
        </p:spPr>
        <p:txBody>
          <a:bodyPr wrap="none" rtlCol="0">
            <a:spAutoFit/>
          </a:bodyPr>
          <a:lstStyle/>
          <a:p>
            <a:r>
              <a:rPr lang="en-US" sz="1100" dirty="0" smtClean="0">
                <a:solidFill>
                  <a:schemeClr val="tx1">
                    <a:lumMod val="65000"/>
                    <a:lumOff val="35000"/>
                  </a:schemeClr>
                </a:solidFill>
              </a:rPr>
              <a:t>Nielsen, </a:t>
            </a:r>
            <a:r>
              <a:rPr lang="en-US" sz="1100" dirty="0" err="1" smtClean="0">
                <a:solidFill>
                  <a:schemeClr val="tx1">
                    <a:lumMod val="65000"/>
                    <a:lumOff val="35000"/>
                  </a:schemeClr>
                </a:solidFill>
              </a:rPr>
              <a:t>Jakob</a:t>
            </a:r>
            <a:r>
              <a:rPr lang="en-US" sz="1100" dirty="0">
                <a:solidFill>
                  <a:schemeClr val="tx1">
                    <a:lumMod val="65000"/>
                    <a:lumOff val="35000"/>
                  </a:schemeClr>
                </a:solidFill>
              </a:rPr>
              <a:t>. </a:t>
            </a:r>
            <a:r>
              <a:rPr lang="en-US" sz="1100" dirty="0" smtClean="0">
                <a:solidFill>
                  <a:schemeClr val="tx1">
                    <a:lumMod val="65000"/>
                    <a:lumOff val="35000"/>
                  </a:schemeClr>
                </a:solidFill>
              </a:rPr>
              <a:t>(2010</a:t>
            </a:r>
            <a:r>
              <a:rPr lang="en-US" sz="1100" dirty="0">
                <a:solidFill>
                  <a:schemeClr val="tx1">
                    <a:lumMod val="65000"/>
                    <a:lumOff val="35000"/>
                  </a:schemeClr>
                </a:solidFill>
              </a:rPr>
              <a:t>). Usability 101: Introduction to Usability. </a:t>
            </a:r>
            <a:endParaRPr lang="en-US" sz="1100" dirty="0" smtClean="0">
              <a:solidFill>
                <a:schemeClr val="tx1">
                  <a:lumMod val="65000"/>
                  <a:lumOff val="35000"/>
                </a:schemeClr>
              </a:solidFill>
            </a:endParaRPr>
          </a:p>
          <a:p>
            <a:r>
              <a:rPr lang="en-US" sz="1100" dirty="0" smtClean="0">
                <a:solidFill>
                  <a:schemeClr val="tx1">
                    <a:lumMod val="65000"/>
                    <a:lumOff val="35000"/>
                  </a:schemeClr>
                </a:solidFill>
              </a:rPr>
              <a:t>In </a:t>
            </a:r>
            <a:r>
              <a:rPr lang="en-US" sz="1100" i="1" dirty="0" err="1">
                <a:solidFill>
                  <a:schemeClr val="tx1">
                    <a:lumMod val="65000"/>
                    <a:lumOff val="35000"/>
                  </a:schemeClr>
                </a:solidFill>
              </a:rPr>
              <a:t>Jakob</a:t>
            </a:r>
            <a:r>
              <a:rPr lang="en-US" sz="1100" i="1" dirty="0">
                <a:solidFill>
                  <a:schemeClr val="tx1">
                    <a:lumMod val="65000"/>
                    <a:lumOff val="35000"/>
                  </a:schemeClr>
                </a:solidFill>
              </a:rPr>
              <a:t> Nielsen's </a:t>
            </a:r>
            <a:r>
              <a:rPr lang="en-US" sz="1100" i="1" dirty="0" err="1">
                <a:solidFill>
                  <a:schemeClr val="tx1">
                    <a:lumMod val="65000"/>
                    <a:lumOff val="35000"/>
                  </a:schemeClr>
                </a:solidFill>
              </a:rPr>
              <a:t>Alertbox</a:t>
            </a:r>
            <a:r>
              <a:rPr lang="en-US" sz="1100" dirty="0" smtClean="0">
                <a:solidFill>
                  <a:schemeClr val="tx1">
                    <a:lumMod val="65000"/>
                    <a:lumOff val="35000"/>
                  </a:schemeClr>
                </a:solidFill>
              </a:rPr>
              <a:t>. Retrieved </a:t>
            </a:r>
            <a:r>
              <a:rPr lang="en-US" sz="1100" dirty="0">
                <a:solidFill>
                  <a:schemeClr val="tx1">
                    <a:lumMod val="65000"/>
                    <a:lumOff val="35000"/>
                  </a:schemeClr>
                </a:solidFill>
              </a:rPr>
              <a:t>from http://www.useit.com/alertbox/20030825.html</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9</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IT-Them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IntroIT-Theme</Template>
  <TotalTime>30684</TotalTime>
  <Words>3166</Words>
  <Application>Microsoft Macintosh PowerPoint</Application>
  <PresentationFormat>On-screen Show (4:3)</PresentationFormat>
  <Paragraphs>601</Paragraphs>
  <Slides>62</Slides>
  <Notes>40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IntroIT-Theme</vt:lpstr>
      <vt:lpstr>HCI in a Nutshell</vt:lpstr>
      <vt:lpstr>but first... Term Project Review</vt:lpstr>
      <vt:lpstr>Term Project (review)</vt:lpstr>
      <vt:lpstr>Term Project (review)</vt:lpstr>
      <vt:lpstr>Prototyping Your Project (review)</vt:lpstr>
      <vt:lpstr>Term Project (review)</vt:lpstr>
      <vt:lpstr>HCI</vt:lpstr>
      <vt:lpstr>What is HCI?</vt:lpstr>
      <vt:lpstr>What is Usability?</vt:lpstr>
      <vt:lpstr>Dimensions of Usability</vt:lpstr>
      <vt:lpstr>What is Accessibility?</vt:lpstr>
      <vt:lpstr>Why do we care?</vt:lpstr>
      <vt:lpstr>Usability is Necessary</vt:lpstr>
      <vt:lpstr>HCI is multidisciplinary</vt:lpstr>
      <vt:lpstr>User-centered design (UCD)</vt:lpstr>
      <vt:lpstr>User-centered design</vt:lpstr>
      <vt:lpstr>Usability Testing Roadmap:</vt:lpstr>
      <vt:lpstr>Usability Testing Roadmap:</vt:lpstr>
      <vt:lpstr>Usability Testing Roadmap:</vt:lpstr>
      <vt:lpstr>Studying users and tasks</vt:lpstr>
      <vt:lpstr>How do we study users?</vt:lpstr>
      <vt:lpstr>PowerPoint Presentation</vt:lpstr>
      <vt:lpstr>Why personas?</vt:lpstr>
      <vt:lpstr>Studying Tasks 1 of 2</vt:lpstr>
      <vt:lpstr>Studying Tasks 2 of 2</vt:lpstr>
      <vt:lpstr>Usability Testing Roadmap:</vt:lpstr>
      <vt:lpstr>Low-fi Prototype</vt:lpstr>
      <vt:lpstr>Paper Computer</vt:lpstr>
      <vt:lpstr>Facilitator, Computer, Recorder, User</vt:lpstr>
      <vt:lpstr>The next step?</vt:lpstr>
      <vt:lpstr>Usability Testing Roadmap:</vt:lpstr>
      <vt:lpstr>Medium-fi Prototype</vt:lpstr>
      <vt:lpstr>C.A.R.P.</vt:lpstr>
      <vt:lpstr>Contrast</vt:lpstr>
      <vt:lpstr>PowerPoint Presentation</vt:lpstr>
      <vt:lpstr>PowerPoint Presentation</vt:lpstr>
      <vt:lpstr>Alignment</vt:lpstr>
      <vt:lpstr>PowerPoint Presentation</vt:lpstr>
      <vt:lpstr>Repetition</vt:lpstr>
      <vt:lpstr>PowerPoint Presentation</vt:lpstr>
      <vt:lpstr>PowerPoint Presentation</vt:lpstr>
      <vt:lpstr>Proximity</vt:lpstr>
      <vt:lpstr>PowerPoint Presentation</vt:lpstr>
      <vt:lpstr>Web Style Guide</vt:lpstr>
      <vt:lpstr>Grids and Layout</vt:lpstr>
      <vt:lpstr>Grids and Layout</vt:lpstr>
      <vt:lpstr>User’s Visual Expectations </vt:lpstr>
      <vt:lpstr>PowerPoint Presentation</vt:lpstr>
      <vt:lpstr>The next step</vt:lpstr>
      <vt:lpstr>Usability Testing Roadmap:</vt:lpstr>
      <vt:lpstr>Heuristic Evaluation</vt:lpstr>
      <vt:lpstr>Heuristic Evaluation</vt:lpstr>
      <vt:lpstr>Heuristic Evaluation</vt:lpstr>
      <vt:lpstr>The next step</vt:lpstr>
      <vt:lpstr>Usability Testing Roadmap:</vt:lpstr>
      <vt:lpstr>Hi-Fidelity Prototype</vt:lpstr>
      <vt:lpstr>User Testing</vt:lpstr>
      <vt:lpstr>User Testing</vt:lpstr>
      <vt:lpstr>And in the end...</vt:lpstr>
      <vt:lpstr>And most importantly...</vt:lpstr>
      <vt:lpstr>Prototyping Your Project (review)</vt:lpstr>
      <vt:lpstr>Works Cited</vt:lpstr>
    </vt:vector>
  </TitlesOfParts>
  <Company>Rensselaer Polytechnic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Patrick West;Johnson, Arlen D</dc:creator>
  <cp:lastModifiedBy>Richard Plotka</cp:lastModifiedBy>
  <cp:revision>346</cp:revision>
  <dcterms:created xsi:type="dcterms:W3CDTF">2009-11-18T02:31:23Z</dcterms:created>
  <dcterms:modified xsi:type="dcterms:W3CDTF">2013-09-22T02:33:57Z</dcterms:modified>
</cp:coreProperties>
</file>