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57" r:id="rId2"/>
    <p:sldId id="356" r:id="rId3"/>
    <p:sldId id="355" r:id="rId4"/>
    <p:sldId id="332" r:id="rId5"/>
    <p:sldId id="338" r:id="rId6"/>
    <p:sldId id="339" r:id="rId7"/>
    <p:sldId id="341" r:id="rId8"/>
    <p:sldId id="342" r:id="rId9"/>
    <p:sldId id="346" r:id="rId10"/>
    <p:sldId id="340" r:id="rId11"/>
    <p:sldId id="343" r:id="rId12"/>
    <p:sldId id="345" r:id="rId13"/>
    <p:sldId id="354" r:id="rId14"/>
    <p:sldId id="334" r:id="rId15"/>
    <p:sldId id="344" r:id="rId16"/>
    <p:sldId id="347" r:id="rId17"/>
    <p:sldId id="348" r:id="rId18"/>
    <p:sldId id="337" r:id="rId19"/>
    <p:sldId id="333" r:id="rId20"/>
    <p:sldId id="335" r:id="rId21"/>
    <p:sldId id="336" r:id="rId22"/>
    <p:sldId id="349" r:id="rId23"/>
    <p:sldId id="351" r:id="rId24"/>
    <p:sldId id="352" r:id="rId25"/>
    <p:sldId id="353" r:id="rId26"/>
    <p:sldId id="350" r:id="rId27"/>
    <p:sldId id="331" r:id="rId28"/>
    <p:sldId id="31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362397-7A4A-4FD9-BE40-A72DE916A046}">
          <p14:sldIdLst>
            <p14:sldId id="257"/>
            <p14:sldId id="356"/>
            <p14:sldId id="355"/>
            <p14:sldId id="332"/>
            <p14:sldId id="338"/>
            <p14:sldId id="339"/>
            <p14:sldId id="341"/>
            <p14:sldId id="342"/>
            <p14:sldId id="346"/>
            <p14:sldId id="340"/>
            <p14:sldId id="343"/>
            <p14:sldId id="345"/>
            <p14:sldId id="354"/>
            <p14:sldId id="334"/>
            <p14:sldId id="344"/>
            <p14:sldId id="347"/>
            <p14:sldId id="348"/>
            <p14:sldId id="337"/>
            <p14:sldId id="333"/>
            <p14:sldId id="335"/>
            <p14:sldId id="336"/>
            <p14:sldId id="349"/>
            <p14:sldId id="351"/>
            <p14:sldId id="352"/>
            <p14:sldId id="353"/>
            <p14:sldId id="350"/>
          </p14:sldIdLst>
        </p14:section>
        <p14:section name="Untitled Section" id="{2233A9C2-2633-4565-86A2-EAC52FE5F1F4}">
          <p14:sldIdLst>
            <p14:sldId id="331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66" y="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69ACF-E45E-2D4E-AF1B-75464FC722FB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7FED0-EA1D-B847-87FA-FD39F037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731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13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762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3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3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305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816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10/6/13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2403145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10/6/13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Intro ITWS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33659-576B-154B-8123-21257E0938F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iming>
    <p:tnLst>
      <p:par>
        <p:cTn id="1" dur="indefinite" restart="never" nodeType="tmRoot"/>
      </p:par>
    </p:tnLst>
  </p:timing>
  <p:hf hdr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3schools.com/jsref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world.com/d/application-development/the-great-javascript-debate-improve-it-or-kill-it-173674?page=0,1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3600" dirty="0" smtClean="0"/>
              <a:t>Intro to Client-Side JavaScript</a:t>
            </a:r>
            <a:endParaRPr lang="en-GB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 ITWS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400" y="122526"/>
            <a:ext cx="8042400" cy="1336460"/>
          </a:xfrm>
        </p:spPr>
        <p:txBody>
          <a:bodyPr/>
          <a:lstStyle/>
          <a:p>
            <a:r>
              <a:rPr lang="en-US" dirty="0" smtClean="0"/>
              <a:t>Let’s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Lab 5 from the LMS and download the six starting templates (by right-clicking on the links). </a:t>
            </a:r>
          </a:p>
          <a:p>
            <a:r>
              <a:rPr lang="en-US" dirty="0" smtClean="0"/>
              <a:t>In the js-inclass.js file, you'll find three variables:</a:t>
            </a:r>
          </a:p>
          <a:p>
            <a:pPr marL="349925" lvl="1" indent="0">
              <a:buNone/>
            </a:pPr>
            <a:r>
              <a:rPr lang="en-US" dirty="0"/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"Hector";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age = 19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i="1" dirty="0">
                <a:latin typeface="Courier New" pitchFamily="49" charset="0"/>
                <a:cs typeface="Courier New" pitchFamily="49" charset="0"/>
              </a:rPr>
            </a:b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insuranceCutOffAge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26;</a:t>
            </a:r>
          </a:p>
          <a:p>
            <a:r>
              <a:rPr lang="en-US" dirty="0" smtClean="0">
                <a:cs typeface="Courier New" pitchFamily="49" charset="0"/>
              </a:rPr>
              <a:t>In your js-inclass.html file, use a </a:t>
            </a:r>
            <a:r>
              <a:rPr lang="en-US" dirty="0" err="1" smtClean="0">
                <a:cs typeface="Courier New" pitchFamily="49" charset="0"/>
              </a:rPr>
              <a:t>document.write</a:t>
            </a:r>
            <a:r>
              <a:rPr lang="en-US" dirty="0" smtClean="0">
                <a:cs typeface="Courier New" pitchFamily="49" charset="0"/>
              </a:rPr>
              <a:t>() to write the phrase "Hector is 19</a:t>
            </a:r>
            <a:r>
              <a:rPr lang="en-US" i="1" dirty="0" smtClean="0">
                <a:cs typeface="Courier New" pitchFamily="49" charset="0"/>
              </a:rPr>
              <a:t>" </a:t>
            </a:r>
            <a:r>
              <a:rPr lang="en-US" dirty="0" smtClean="0">
                <a:cs typeface="Courier New" pitchFamily="49" charset="0"/>
              </a:rPr>
              <a:t>(replacing name and age with the actual values stored in the variables):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/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+ " is " + age)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cs typeface="Courier New" pitchFamily="49" charset="0"/>
            </a:endParaRPr>
          </a:p>
          <a:p>
            <a:pPr marL="349925" lvl="1" indent="0">
              <a:buNone/>
            </a:pPr>
            <a:endParaRPr lang="en-US" b="1" i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54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1" y="1600008"/>
            <a:ext cx="8042400" cy="4343496"/>
          </a:xfrm>
        </p:spPr>
        <p:txBody>
          <a:bodyPr/>
          <a:lstStyle/>
          <a:p>
            <a:r>
              <a:rPr lang="en-US" sz="1800" dirty="0" smtClean="0"/>
              <a:t>Control statements provide a means of controlling code execution using loops and conditional tests.</a:t>
            </a:r>
          </a:p>
          <a:p>
            <a:r>
              <a:rPr lang="en-US" sz="1800" b="1" dirty="0" smtClean="0"/>
              <a:t>if </a:t>
            </a:r>
            <a:r>
              <a:rPr lang="en-US" sz="1800" dirty="0" smtClean="0"/>
              <a:t>– allows us to test a condition and execute code if the condition is </a:t>
            </a:r>
            <a:r>
              <a:rPr lang="en-US" sz="1800" i="1" dirty="0" smtClean="0"/>
              <a:t>true</a:t>
            </a:r>
            <a:br>
              <a:rPr lang="en-US" sz="1800" i="1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statement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dirty="0" smtClean="0">
                <a:cs typeface="Courier New" pitchFamily="49" charset="0"/>
              </a:rPr>
              <a:t>Try this example:</a:t>
            </a:r>
            <a:br>
              <a:rPr lang="en-US" sz="1800" dirty="0" smtClean="0"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if (age &lt;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insuranceCutOffAge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("You can be insured");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dirty="0" smtClean="0"/>
              <a:t>Now change this statement to use the </a:t>
            </a:r>
            <a:r>
              <a:rPr lang="en-US" sz="1800" dirty="0" err="1" smtClean="0"/>
              <a:t>firstName</a:t>
            </a:r>
            <a:r>
              <a:rPr lang="en-US" sz="1800" dirty="0" smtClean="0"/>
              <a:t> variable.  Then change the value of the age variable to make this statement false.</a:t>
            </a:r>
            <a:endParaRPr lang="en-US" sz="1800" b="1" dirty="0" smtClean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96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if...else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b="1" i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i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do something</a:t>
            </a:r>
            <a:r>
              <a:rPr lang="en-US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} else {</a:t>
            </a:r>
            <a:br>
              <a:rPr lang="en-US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i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do something different</a:t>
            </a:r>
            <a:r>
              <a:rPr lang="en-US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/>
              <a:t>Modify the code you just wrote to include an else statement.</a:t>
            </a:r>
          </a:p>
          <a:p>
            <a:r>
              <a:rPr lang="en-US" dirty="0" smtClean="0"/>
              <a:t>Change the  age variable and watch the  conditional statement execute differently.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53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values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x=3;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 y=5;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 available = true;</a:t>
            </a:r>
          </a:p>
          <a:p>
            <a:r>
              <a:rPr lang="en-US" dirty="0" smtClean="0"/>
              <a:t>x == y // false: the equality operator is ==</a:t>
            </a:r>
            <a:br>
              <a:rPr lang="en-US" dirty="0" smtClean="0"/>
            </a:br>
            <a:r>
              <a:rPr lang="en-US" dirty="0" smtClean="0"/>
              <a:t>x &lt; y    // true</a:t>
            </a:r>
            <a:br>
              <a:rPr lang="en-US" dirty="0" smtClean="0"/>
            </a:br>
            <a:r>
              <a:rPr lang="en-US" dirty="0" smtClean="0"/>
              <a:t>x + 2 == y // true</a:t>
            </a:r>
            <a:br>
              <a:rPr lang="en-US" dirty="0" smtClean="0"/>
            </a:br>
            <a:r>
              <a:rPr lang="en-US" dirty="0" smtClean="0"/>
              <a:t>!available // false: the logical NOT operator is 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88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browser fires events when a user interacts with it</a:t>
            </a:r>
          </a:p>
          <a:p>
            <a:pPr lvl="1"/>
            <a:r>
              <a:rPr lang="en-US" dirty="0" smtClean="0"/>
              <a:t>When clicking an item (an </a:t>
            </a:r>
            <a:r>
              <a:rPr lang="en-US" i="1" dirty="0" err="1" smtClean="0"/>
              <a:t>onclick</a:t>
            </a:r>
            <a:r>
              <a:rPr lang="en-US" dirty="0" smtClean="0"/>
              <a:t> event)</a:t>
            </a:r>
          </a:p>
          <a:p>
            <a:pPr lvl="1"/>
            <a:r>
              <a:rPr lang="en-US" dirty="0" smtClean="0"/>
              <a:t>When the cursor enters an input field (an </a:t>
            </a:r>
            <a:r>
              <a:rPr lang="en-US" i="1" dirty="0" err="1" smtClean="0"/>
              <a:t>onfocus</a:t>
            </a:r>
            <a:r>
              <a:rPr lang="en-US" dirty="0" smtClean="0"/>
              <a:t> event)</a:t>
            </a:r>
          </a:p>
          <a:p>
            <a:pPr lvl="1"/>
            <a:r>
              <a:rPr lang="en-US" dirty="0" smtClean="0"/>
              <a:t>When hovering over an item (an </a:t>
            </a:r>
            <a:r>
              <a:rPr lang="en-US" i="1" dirty="0" err="1" smtClean="0"/>
              <a:t>onmouseover</a:t>
            </a:r>
            <a:r>
              <a:rPr lang="en-US" dirty="0" smtClean="0"/>
              <a:t> event)</a:t>
            </a:r>
          </a:p>
          <a:p>
            <a:pPr lvl="1"/>
            <a:r>
              <a:rPr lang="en-US" dirty="0" smtClean="0"/>
              <a:t>When a document is fully loaded (an </a:t>
            </a:r>
            <a:r>
              <a:rPr lang="en-US" i="1" dirty="0" err="1" smtClean="0"/>
              <a:t>onload</a:t>
            </a:r>
            <a:r>
              <a:rPr lang="en-US" dirty="0" smtClean="0"/>
              <a:t> event)</a:t>
            </a:r>
          </a:p>
          <a:p>
            <a:pPr lvl="1"/>
            <a:r>
              <a:rPr lang="en-US" dirty="0" smtClean="0"/>
              <a:t>When a form field is changed (an </a:t>
            </a:r>
            <a:r>
              <a:rPr lang="en-US" i="1" dirty="0" err="1" smtClean="0"/>
              <a:t>onchange</a:t>
            </a:r>
            <a:r>
              <a:rPr lang="en-US" dirty="0" smtClean="0"/>
              <a:t> event)</a:t>
            </a:r>
          </a:p>
          <a:p>
            <a:pPr lvl="1"/>
            <a:r>
              <a:rPr lang="en-US" dirty="0" smtClean="0"/>
              <a:t>And so on ...</a:t>
            </a:r>
          </a:p>
          <a:p>
            <a:r>
              <a:rPr lang="en-US" dirty="0" smtClean="0"/>
              <a:t>Try this:</a:t>
            </a:r>
            <a:br>
              <a:rPr lang="en-US" dirty="0" smtClean="0"/>
            </a:br>
            <a:r>
              <a:rPr lang="en-US" dirty="0" smtClean="0"/>
              <a:t>&lt;button type="button" </a:t>
            </a:r>
            <a:r>
              <a:rPr lang="en-US" dirty="0" err="1" smtClean="0"/>
              <a:t>onclick</a:t>
            </a:r>
            <a:r>
              <a:rPr lang="en-US" dirty="0" smtClean="0"/>
              <a:t>="alert(</a:t>
            </a:r>
            <a:r>
              <a:rPr lang="en-US" dirty="0" err="1" smtClean="0"/>
              <a:t>firstName</a:t>
            </a:r>
            <a:r>
              <a:rPr lang="en-US" dirty="0" smtClean="0"/>
              <a:t>);"&gt;</a:t>
            </a:r>
            <a:br>
              <a:rPr lang="en-US" dirty="0" smtClean="0"/>
            </a:br>
            <a:r>
              <a:rPr lang="en-US" dirty="0" smtClean="0"/>
              <a:t>    Who's there?</a:t>
            </a:r>
            <a:br>
              <a:rPr lang="en-US" dirty="0" smtClean="0"/>
            </a:br>
            <a:r>
              <a:rPr lang="en-US" dirty="0" smtClean="0"/>
              <a:t>&lt;/button&gt;</a:t>
            </a:r>
          </a:p>
          <a:p>
            <a:pPr marL="349925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6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Functions are blocks of code that can be called programmatically and executed repeatedly </a:t>
            </a:r>
          </a:p>
          <a:p>
            <a:r>
              <a:rPr lang="en-US" sz="2000" dirty="0" smtClean="0"/>
              <a:t>They can accept parameters and can return values</a:t>
            </a:r>
          </a:p>
          <a:p>
            <a:r>
              <a:rPr lang="en-US" sz="2000" dirty="0" smtClean="0"/>
              <a:t>There are many predefined functions, for example: </a:t>
            </a:r>
            <a:r>
              <a:rPr lang="en-US" sz="2000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alert("hi!")</a:t>
            </a:r>
            <a:r>
              <a:rPr lang="en-US" sz="2000" dirty="0" smtClean="0"/>
              <a:t>, and you can write your own: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in your 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 file:</a:t>
            </a:r>
            <a:br>
              <a:rPr lang="en-US" sz="1600" b="1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function cube(x) {</a:t>
            </a:r>
            <a:br>
              <a:rPr lang="en-US" sz="20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return x * x * x;</a:t>
            </a:r>
            <a:br>
              <a:rPr lang="en-US" sz="20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0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in your html file: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20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0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javascript:alert</a:t>
            </a:r>
            <a:r>
              <a:rPr lang="en-US" sz="20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(cube(5));"&gt;</a:t>
            </a:r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You can put JavaScript in an anchor tag too.</a:t>
            </a:r>
            <a:br>
              <a:rPr lang="en-US" sz="20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32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collection of named values (called properties)</a:t>
            </a:r>
          </a:p>
          <a:p>
            <a:r>
              <a:rPr lang="en-US" dirty="0" smtClean="0"/>
              <a:t>When a function is a property of an object, we call it a </a:t>
            </a:r>
            <a:r>
              <a:rPr lang="en-US" i="1" dirty="0" smtClean="0"/>
              <a:t>method</a:t>
            </a:r>
          </a:p>
          <a:p>
            <a:r>
              <a:rPr lang="en-US" dirty="0" smtClean="0"/>
              <a:t>We access an object’s properties and methods using "dot notation":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("write() is a method of the document object");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fnLength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firstName.length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39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Window object</a:t>
            </a:r>
          </a:p>
          <a:p>
            <a:pPr lvl="1"/>
            <a:r>
              <a:rPr lang="en-US" dirty="0" smtClean="0"/>
              <a:t>The browser object that serves as the access point for all other objects</a:t>
            </a:r>
          </a:p>
          <a:p>
            <a:pPr lvl="1"/>
            <a:r>
              <a:rPr lang="en-US" dirty="0" smtClean="0"/>
              <a:t>This object represent the web browser window itself (or a frame within that window)</a:t>
            </a:r>
          </a:p>
          <a:p>
            <a:r>
              <a:rPr lang="en-US" dirty="0" smtClean="0"/>
              <a:t>The Document object</a:t>
            </a:r>
          </a:p>
          <a:p>
            <a:pPr lvl="1"/>
            <a:r>
              <a:rPr lang="en-US" dirty="0" smtClean="0"/>
              <a:t>A property of the window object that represents the HTML document within 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78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Object Hierarchy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7036" y="2179493"/>
            <a:ext cx="1652069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squar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window</a:t>
            </a:r>
            <a:endParaRPr lang="en-US" sz="2800" dirty="0">
              <a:solidFill>
                <a:schemeClr val="tx2">
                  <a:lumMod val="75000"/>
                  <a:lumOff val="25000"/>
                </a:schemeClr>
              </a:solidFill>
              <a:effectLst>
                <a:glow>
                  <a:schemeClr val="accent1">
                    <a:alpha val="40000"/>
                  </a:schemeClr>
                </a:glow>
                <a:reflection endPos="0" dist="50800" dir="5400000" sy="-100000" algn="bl" rotWithShape="0"/>
              </a:effectLst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80446" y="1648818"/>
            <a:ext cx="1884505" cy="70788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squar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self, window, parent, top</a:t>
            </a:r>
            <a:endParaRPr lang="en-US" sz="2000" dirty="0">
              <a:solidFill>
                <a:schemeClr val="tx2">
                  <a:lumMod val="75000"/>
                  <a:lumOff val="25000"/>
                </a:schemeClr>
              </a:solidFill>
              <a:effectLst>
                <a:glow>
                  <a:schemeClr val="accent1">
                    <a:alpha val="40000"/>
                  </a:schemeClr>
                </a:glow>
                <a:reflection endPos="0" dist="50800" dir="5400000" sy="-100000" algn="bl" rotWithShape="0"/>
              </a:effectLst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86850" y="2568912"/>
            <a:ext cx="1884505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squar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navigator</a:t>
            </a:r>
            <a:endParaRPr lang="en-US" sz="2000" dirty="0">
              <a:solidFill>
                <a:schemeClr val="tx2">
                  <a:lumMod val="75000"/>
                  <a:lumOff val="25000"/>
                </a:schemeClr>
              </a:solidFill>
              <a:effectLst>
                <a:glow>
                  <a:schemeClr val="accent1">
                    <a:alpha val="40000"/>
                  </a:schemeClr>
                </a:glow>
                <a:reflection endPos="0" dist="50800" dir="5400000" sy="-100000" algn="bl" rotWithShape="0"/>
              </a:effectLst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3254" y="3181230"/>
            <a:ext cx="1884505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squar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frames[]</a:t>
            </a:r>
            <a:endParaRPr lang="en-US" sz="2000" dirty="0">
              <a:solidFill>
                <a:schemeClr val="tx2">
                  <a:lumMod val="75000"/>
                  <a:lumOff val="25000"/>
                </a:schemeClr>
              </a:solidFill>
              <a:effectLst>
                <a:glow>
                  <a:schemeClr val="accent1">
                    <a:alpha val="40000"/>
                  </a:schemeClr>
                </a:glow>
                <a:reflection endPos="0" dist="50800" dir="5400000" sy="-100000" algn="bl" rotWithShape="0"/>
              </a:effectLst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3254" y="3793548"/>
            <a:ext cx="1884505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squar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location</a:t>
            </a:r>
            <a:endParaRPr lang="en-US" sz="2000" dirty="0">
              <a:solidFill>
                <a:schemeClr val="tx2">
                  <a:lumMod val="75000"/>
                  <a:lumOff val="25000"/>
                </a:schemeClr>
              </a:solidFill>
              <a:effectLst>
                <a:glow>
                  <a:schemeClr val="accent1">
                    <a:alpha val="40000"/>
                  </a:schemeClr>
                </a:glow>
                <a:reflection endPos="0" dist="50800" dir="5400000" sy="-100000" algn="bl" rotWithShape="0"/>
              </a:effectLst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6457" y="4405866"/>
            <a:ext cx="1884505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squar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history</a:t>
            </a:r>
            <a:endParaRPr lang="en-US" sz="2000" dirty="0">
              <a:solidFill>
                <a:schemeClr val="tx2">
                  <a:lumMod val="75000"/>
                  <a:lumOff val="25000"/>
                </a:schemeClr>
              </a:solidFill>
              <a:effectLst>
                <a:glow>
                  <a:schemeClr val="accent1">
                    <a:alpha val="40000"/>
                  </a:schemeClr>
                </a:glow>
                <a:reflection endPos="0" dist="50800" dir="5400000" sy="-100000" algn="bl" rotWithShape="0"/>
              </a:effectLst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6457" y="5018184"/>
            <a:ext cx="1884505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squar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document</a:t>
            </a:r>
            <a:endParaRPr lang="en-US" sz="2000" dirty="0">
              <a:solidFill>
                <a:schemeClr val="tx2">
                  <a:lumMod val="75000"/>
                  <a:lumOff val="25000"/>
                </a:schemeClr>
              </a:solidFill>
              <a:effectLst>
                <a:glow>
                  <a:schemeClr val="accent1">
                    <a:alpha val="40000"/>
                  </a:schemeClr>
                </a:glow>
                <a:reflection endPos="0" dist="50800" dir="5400000" sy="-100000" algn="bl" rotWithShape="0"/>
              </a:effectLst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80446" y="5630504"/>
            <a:ext cx="1884505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squar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screen</a:t>
            </a:r>
            <a:endParaRPr lang="en-US" sz="2000" dirty="0">
              <a:solidFill>
                <a:schemeClr val="tx2">
                  <a:lumMod val="75000"/>
                  <a:lumOff val="25000"/>
                </a:schemeClr>
              </a:solidFill>
              <a:effectLst>
                <a:glow>
                  <a:schemeClr val="accent1">
                    <a:alpha val="40000"/>
                  </a:schemeClr>
                </a:glow>
                <a:reflection endPos="0" dist="50800" dir="5400000" sy="-100000" algn="bl" rotWithShape="0"/>
              </a:effectLst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8069" y="3141447"/>
            <a:ext cx="1615567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squar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forms[ 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08069" y="3768401"/>
            <a:ext cx="1615567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squar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anchors[ 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08069" y="4392310"/>
            <a:ext cx="1615567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squar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links[ 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8069" y="5016219"/>
            <a:ext cx="1615567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squar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images[ 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08069" y="5640128"/>
            <a:ext cx="1615567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squar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applets[ 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90662" y="3141447"/>
            <a:ext cx="1523356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squar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elements[ 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16784" y="3995845"/>
            <a:ext cx="1078961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squar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1400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options[ 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1617" y="4323321"/>
            <a:ext cx="1643399" cy="27699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non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for &lt;select&gt; element</a:t>
            </a:r>
          </a:p>
        </p:txBody>
      </p:sp>
      <p:cxnSp>
        <p:nvCxnSpPr>
          <p:cNvPr id="23" name="Elbow Connector 22"/>
          <p:cNvCxnSpPr>
            <a:stCxn id="4" idx="3"/>
            <a:endCxn id="5" idx="1"/>
          </p:cNvCxnSpPr>
          <p:nvPr/>
        </p:nvCxnSpPr>
        <p:spPr>
          <a:xfrm flipV="1">
            <a:off x="2259105" y="2002761"/>
            <a:ext cx="421341" cy="438342"/>
          </a:xfrm>
          <a:prstGeom prst="bentConnector3">
            <a:avLst/>
          </a:prstGeom>
          <a:ln w="349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3"/>
            <a:endCxn id="6" idx="1"/>
          </p:cNvCxnSpPr>
          <p:nvPr/>
        </p:nvCxnSpPr>
        <p:spPr>
          <a:xfrm>
            <a:off x="2259105" y="2441103"/>
            <a:ext cx="427745" cy="327864"/>
          </a:xfrm>
          <a:prstGeom prst="bentConnector3">
            <a:avLst/>
          </a:prstGeom>
          <a:ln w="349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4" idx="3"/>
            <a:endCxn id="7" idx="1"/>
          </p:cNvCxnSpPr>
          <p:nvPr/>
        </p:nvCxnSpPr>
        <p:spPr>
          <a:xfrm>
            <a:off x="2259105" y="2441103"/>
            <a:ext cx="434149" cy="940182"/>
          </a:xfrm>
          <a:prstGeom prst="bentConnector3">
            <a:avLst>
              <a:gd name="adj1" fmla="val 50000"/>
            </a:avLst>
          </a:prstGeom>
          <a:ln w="349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" idx="3"/>
            <a:endCxn id="8" idx="1"/>
          </p:cNvCxnSpPr>
          <p:nvPr/>
        </p:nvCxnSpPr>
        <p:spPr>
          <a:xfrm>
            <a:off x="2259105" y="2441103"/>
            <a:ext cx="434149" cy="1552500"/>
          </a:xfrm>
          <a:prstGeom prst="bentConnector3">
            <a:avLst>
              <a:gd name="adj1" fmla="val 50000"/>
            </a:avLst>
          </a:prstGeom>
          <a:ln w="349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" idx="3"/>
            <a:endCxn id="9" idx="1"/>
          </p:cNvCxnSpPr>
          <p:nvPr/>
        </p:nvCxnSpPr>
        <p:spPr>
          <a:xfrm>
            <a:off x="2259105" y="2441103"/>
            <a:ext cx="437352" cy="2164818"/>
          </a:xfrm>
          <a:prstGeom prst="bentConnector3">
            <a:avLst/>
          </a:prstGeom>
          <a:ln w="349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" idx="3"/>
            <a:endCxn id="10" idx="1"/>
          </p:cNvCxnSpPr>
          <p:nvPr/>
        </p:nvCxnSpPr>
        <p:spPr>
          <a:xfrm>
            <a:off x="2259105" y="2441103"/>
            <a:ext cx="437352" cy="2777136"/>
          </a:xfrm>
          <a:prstGeom prst="bentConnector3">
            <a:avLst>
              <a:gd name="adj1" fmla="val 50000"/>
            </a:avLst>
          </a:prstGeom>
          <a:ln w="349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4" idx="3"/>
            <a:endCxn id="11" idx="1"/>
          </p:cNvCxnSpPr>
          <p:nvPr/>
        </p:nvCxnSpPr>
        <p:spPr>
          <a:xfrm>
            <a:off x="2259105" y="2441103"/>
            <a:ext cx="421341" cy="3389456"/>
          </a:xfrm>
          <a:prstGeom prst="bentConnector3">
            <a:avLst/>
          </a:prstGeom>
          <a:ln w="349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0" idx="3"/>
            <a:endCxn id="14" idx="1"/>
          </p:cNvCxnSpPr>
          <p:nvPr/>
        </p:nvCxnSpPr>
        <p:spPr>
          <a:xfrm flipV="1">
            <a:off x="4580962" y="3341502"/>
            <a:ext cx="427107" cy="1876737"/>
          </a:xfrm>
          <a:prstGeom prst="bentConnector3">
            <a:avLst>
              <a:gd name="adj1" fmla="val 50000"/>
            </a:avLst>
          </a:prstGeom>
          <a:ln w="349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0" idx="3"/>
            <a:endCxn id="15" idx="1"/>
          </p:cNvCxnSpPr>
          <p:nvPr/>
        </p:nvCxnSpPr>
        <p:spPr>
          <a:xfrm flipV="1">
            <a:off x="4580962" y="3968456"/>
            <a:ext cx="427107" cy="1249783"/>
          </a:xfrm>
          <a:prstGeom prst="bentConnector3">
            <a:avLst>
              <a:gd name="adj1" fmla="val 50000"/>
            </a:avLst>
          </a:prstGeom>
          <a:ln w="349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0" idx="3"/>
            <a:endCxn id="16" idx="1"/>
          </p:cNvCxnSpPr>
          <p:nvPr/>
        </p:nvCxnSpPr>
        <p:spPr>
          <a:xfrm flipV="1">
            <a:off x="4580962" y="4592365"/>
            <a:ext cx="427107" cy="625874"/>
          </a:xfrm>
          <a:prstGeom prst="bentConnector3">
            <a:avLst/>
          </a:prstGeom>
          <a:ln w="349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0" idx="3"/>
            <a:endCxn id="17" idx="1"/>
          </p:cNvCxnSpPr>
          <p:nvPr/>
        </p:nvCxnSpPr>
        <p:spPr>
          <a:xfrm flipV="1">
            <a:off x="4580962" y="5216274"/>
            <a:ext cx="427107" cy="1965"/>
          </a:xfrm>
          <a:prstGeom prst="bentConnector3">
            <a:avLst/>
          </a:prstGeom>
          <a:ln w="349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0" idx="3"/>
            <a:endCxn id="18" idx="1"/>
          </p:cNvCxnSpPr>
          <p:nvPr/>
        </p:nvCxnSpPr>
        <p:spPr>
          <a:xfrm>
            <a:off x="4580962" y="5218239"/>
            <a:ext cx="427107" cy="621944"/>
          </a:xfrm>
          <a:prstGeom prst="bentConnector3">
            <a:avLst/>
          </a:prstGeom>
          <a:ln w="349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3"/>
            <a:endCxn id="19" idx="1"/>
          </p:cNvCxnSpPr>
          <p:nvPr/>
        </p:nvCxnSpPr>
        <p:spPr>
          <a:xfrm>
            <a:off x="6623636" y="3341502"/>
            <a:ext cx="267026" cy="0"/>
          </a:xfrm>
          <a:prstGeom prst="line">
            <a:avLst/>
          </a:prstGeom>
          <a:ln w="349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9" idx="2"/>
            <a:endCxn id="20" idx="0"/>
          </p:cNvCxnSpPr>
          <p:nvPr/>
        </p:nvCxnSpPr>
        <p:spPr>
          <a:xfrm>
            <a:off x="7652340" y="3541557"/>
            <a:ext cx="203925" cy="454288"/>
          </a:xfrm>
          <a:prstGeom prst="line">
            <a:avLst/>
          </a:prstGeom>
          <a:ln w="349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10/6/13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28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Document Object Model</a:t>
            </a:r>
          </a:p>
          <a:p>
            <a:pPr lvl="1"/>
            <a:r>
              <a:rPr lang="en-US" dirty="0" smtClean="0"/>
              <a:t>It is the document </a:t>
            </a:r>
            <a:r>
              <a:rPr lang="en-US" dirty="0" err="1" smtClean="0"/>
              <a:t>subtree</a:t>
            </a:r>
            <a:r>
              <a:rPr lang="en-US" dirty="0" smtClean="0"/>
              <a:t> of the Window object</a:t>
            </a:r>
          </a:p>
          <a:p>
            <a:pPr lvl="1"/>
            <a:r>
              <a:rPr lang="en-US" dirty="0" smtClean="0"/>
              <a:t>Level 0 of the DOM are those objects in the previous slide colored in orange </a:t>
            </a:r>
          </a:p>
          <a:p>
            <a:pPr lvl="2"/>
            <a:r>
              <a:rPr lang="en-US" dirty="0" smtClean="0"/>
              <a:t>These are supported in all major browsers – and have become a de-facto standard</a:t>
            </a:r>
          </a:p>
          <a:p>
            <a:pPr lvl="1"/>
            <a:r>
              <a:rPr lang="en-US" dirty="0" smtClean="0"/>
              <a:t>The W3C continues to work on DOM standardization:</a:t>
            </a:r>
          </a:p>
          <a:p>
            <a:pPr lvl="2"/>
            <a:r>
              <a:rPr lang="en-US" dirty="0" smtClean="0"/>
              <a:t>"The </a:t>
            </a:r>
            <a:r>
              <a:rPr lang="en-US" dirty="0"/>
              <a:t>Document Object Model is a </a:t>
            </a:r>
            <a:r>
              <a:rPr lang="en-US" dirty="0" smtClean="0"/>
              <a:t>platform - </a:t>
            </a:r>
            <a:r>
              <a:rPr lang="en-US" dirty="0"/>
              <a:t>and </a:t>
            </a:r>
            <a:r>
              <a:rPr lang="en-US" dirty="0" smtClean="0"/>
              <a:t>language -</a:t>
            </a:r>
            <a:r>
              <a:rPr lang="en-US" dirty="0"/>
              <a:t>neutral interface that will allow programs and scripts to dynamically access and update the content, structure and style of documents</a:t>
            </a:r>
            <a:r>
              <a:rPr lang="en-US" dirty="0" smtClean="0"/>
              <a:t>."</a:t>
            </a:r>
          </a:p>
          <a:p>
            <a:pPr lvl="1"/>
            <a:r>
              <a:rPr lang="en-US" dirty="0" smtClean="0"/>
              <a:t>Ok – let’s look at the W3Schools </a:t>
            </a:r>
            <a:r>
              <a:rPr lang="en-US" dirty="0"/>
              <a:t>DOM reference:</a:t>
            </a:r>
            <a:br>
              <a:rPr lang="en-US" dirty="0"/>
            </a:br>
            <a:r>
              <a:rPr lang="en-US" dirty="0">
                <a:hlinkClick r:id="rId2"/>
              </a:rPr>
              <a:t>http://www.w3schools.com/jsref/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7374"/>
            <a:ext cx="762000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4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the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call on the Window object’s property and methods using dot notation.  The full path to some of the methods we’ve been using are actually: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window.document.write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("full path");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window.alert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("I'm a method of window.");</a:t>
            </a:r>
          </a:p>
          <a:p>
            <a:r>
              <a:rPr lang="en-US" dirty="0" smtClean="0"/>
              <a:t>(But we often use shorthand when referencing the window object’s properties and methods.)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Assign the following JavaScript to a button: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window.location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"http://www.rpi.edu";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44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the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most common activities in client-side scripting is manipulating pieces of the DOM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Making things appear and disappear (using </a:t>
            </a:r>
            <a:r>
              <a:rPr lang="en-US" dirty="0" err="1" smtClean="0"/>
              <a:t>css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Inserting and removing elements (e.g. a news feed)</a:t>
            </a:r>
          </a:p>
          <a:p>
            <a:pPr lvl="1"/>
            <a:r>
              <a:rPr lang="en-US" dirty="0" smtClean="0"/>
              <a:t>Manipulating form fields and values</a:t>
            </a:r>
          </a:p>
          <a:p>
            <a:pPr lvl="1"/>
            <a:r>
              <a:rPr lang="en-US" dirty="0" smtClean="0"/>
              <a:t>Animating images </a:t>
            </a:r>
          </a:p>
          <a:p>
            <a:pPr lvl="1"/>
            <a:r>
              <a:rPr lang="en-US" dirty="0" smtClean="0"/>
              <a:t>Changing element values</a:t>
            </a:r>
          </a:p>
          <a:p>
            <a:r>
              <a:rPr lang="en-US" dirty="0" smtClean="0"/>
              <a:t>Assign a button to change the title of your document:</a:t>
            </a:r>
            <a:br>
              <a:rPr lang="en-US" dirty="0" smtClean="0"/>
            </a:b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window.document.title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"New Title";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49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Grabbing Elements by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getElementById</a:t>
            </a:r>
            <a:r>
              <a:rPr lang="en-US" dirty="0" smtClean="0"/>
              <a:t>(</a:t>
            </a:r>
            <a:r>
              <a:rPr lang="en-US" i="1" dirty="0" smtClean="0"/>
              <a:t>id</a:t>
            </a:r>
            <a:r>
              <a:rPr lang="en-US" dirty="0" smtClean="0"/>
              <a:t>) is a very useful feature for getting hold of a particular HTML element:</a:t>
            </a:r>
          </a:p>
          <a:p>
            <a:pPr marL="349925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get hold of our &lt;div id="output"&gt;…&lt;/div&gt;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 element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("output");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now we have it, let’s modify its </a:t>
            </a:r>
            <a:r>
              <a:rPr lang="en-US" dirty="0" err="1" smtClean="0"/>
              <a:t>innerHTML</a:t>
            </a:r>
            <a:r>
              <a:rPr lang="en-US" dirty="0" smtClean="0"/>
              <a:t> property:</a:t>
            </a:r>
            <a:br>
              <a:rPr lang="en-US" dirty="0" smtClean="0"/>
            </a:br>
            <a:r>
              <a:rPr lang="en-US" dirty="0" err="1" smtClean="0"/>
              <a:t>element.innerHTML</a:t>
            </a:r>
            <a:r>
              <a:rPr lang="en-US" dirty="0" smtClean="0"/>
              <a:t> = "Some new text.";</a:t>
            </a:r>
          </a:p>
          <a:p>
            <a:pPr marL="349925" lvl="1" indent="0">
              <a:buNone/>
            </a:pPr>
            <a:endParaRPr lang="en-US" dirty="0"/>
          </a:p>
          <a:p>
            <a:pPr marL="349925" lvl="1" indent="0">
              <a:buNone/>
            </a:pPr>
            <a:r>
              <a:rPr lang="en-US" dirty="0" smtClean="0"/>
              <a:t>Ok  - write a function that contains the code above, and then create a button to run it.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46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Forms</a:t>
            </a:r>
            <a:r>
              <a:rPr lang="en-US" sz="1800" dirty="0" smtClean="0"/>
              <a:t> 1 of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Forms are used for capturing user input</a:t>
            </a:r>
          </a:p>
          <a:p>
            <a:r>
              <a:rPr lang="en-US" dirty="0" smtClean="0"/>
              <a:t>They are often used with the HTTP POST method</a:t>
            </a:r>
          </a:p>
          <a:p>
            <a:r>
              <a:rPr lang="en-US" dirty="0" smtClean="0"/>
              <a:t>Forms have a limited number of elements:</a:t>
            </a:r>
          </a:p>
          <a:p>
            <a:pPr lvl="1"/>
            <a:r>
              <a:rPr lang="en-US" dirty="0" smtClean="0"/>
              <a:t>Text input fields</a:t>
            </a:r>
          </a:p>
          <a:p>
            <a:pPr lvl="1"/>
            <a:r>
              <a:rPr lang="en-US" dirty="0" smtClean="0"/>
              <a:t>Text areas</a:t>
            </a:r>
          </a:p>
          <a:p>
            <a:pPr lvl="1"/>
            <a:r>
              <a:rPr lang="en-US" dirty="0" smtClean="0"/>
              <a:t>Select (pull-down) boxes</a:t>
            </a:r>
          </a:p>
          <a:p>
            <a:pPr lvl="1"/>
            <a:r>
              <a:rPr lang="en-US" dirty="0" smtClean="0"/>
              <a:t>Checkboxes</a:t>
            </a:r>
          </a:p>
          <a:p>
            <a:pPr lvl="1"/>
            <a:r>
              <a:rPr lang="en-US" dirty="0" smtClean="0"/>
              <a:t>Radio buttons</a:t>
            </a:r>
          </a:p>
          <a:p>
            <a:pPr lvl="1"/>
            <a:r>
              <a:rPr lang="en-US" dirty="0" smtClean="0"/>
              <a:t>Hidden fields</a:t>
            </a:r>
          </a:p>
          <a:p>
            <a:pPr lvl="1"/>
            <a:r>
              <a:rPr lang="en-US" dirty="0" smtClean="0"/>
              <a:t>Submit buttons...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20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Forms</a:t>
            </a:r>
            <a:r>
              <a:rPr lang="en-US" sz="1800" dirty="0" smtClean="0"/>
              <a:t> 2 of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49925" lvl="1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form action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someserverpage.php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="post"&gt;</a:t>
            </a:r>
          </a:p>
          <a:p>
            <a:pPr marL="349925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&lt;label for="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"&gt;First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:&lt;/label&gt;       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input type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="text"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 id="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marL="349925" lvl="1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349925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  &lt;label for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"&gt;Last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:&lt;/label&gt;</a:t>
            </a:r>
          </a:p>
          <a:p>
            <a:pPr marL="349925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&lt;input type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="text"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 id="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"/&gt;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349925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  &lt;input type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="submit"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="Submit"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/&gt;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349925" lvl="1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form&gt;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45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Forms</a:t>
            </a:r>
            <a:r>
              <a:rPr lang="en-US" sz="1800" dirty="0" smtClean="0"/>
              <a:t> 3 of 3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lab5.html and look at the &lt;form&gt; in the HTML</a:t>
            </a:r>
          </a:p>
          <a:p>
            <a:r>
              <a:rPr lang="en-US" dirty="0" smtClean="0"/>
              <a:t> Note that you can reference this form's elements in one of two ways*:</a:t>
            </a:r>
          </a:p>
          <a:p>
            <a:pPr lvl="1"/>
            <a:r>
              <a:rPr lang="en-US" dirty="0" smtClean="0"/>
              <a:t>by path:  </a:t>
            </a:r>
            <a:r>
              <a:rPr lang="en-US" dirty="0" err="1" smtClean="0"/>
              <a:t>document.addForm.firstName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sz="1100" dirty="0" err="1" smtClean="0"/>
              <a:t>document.forms</a:t>
            </a:r>
            <a:r>
              <a:rPr lang="en-US" sz="1100" dirty="0" smtClean="0"/>
              <a:t>[0].elements[0] will also work…</a:t>
            </a:r>
            <a:endParaRPr lang="en-US" dirty="0" smtClean="0"/>
          </a:p>
          <a:p>
            <a:pPr lvl="1"/>
            <a:r>
              <a:rPr lang="en-US" dirty="0" smtClean="0"/>
              <a:t>by ID: </a:t>
            </a:r>
            <a:r>
              <a:rPr lang="en-US" dirty="0" err="1" smtClean="0"/>
              <a:t>document.getElementById</a:t>
            </a:r>
            <a:r>
              <a:rPr lang="en-US" dirty="0" smtClean="0"/>
              <a:t>(</a:t>
            </a:r>
            <a:r>
              <a:rPr lang="en-US" dirty="0" err="1" smtClean="0"/>
              <a:t>firstName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To get at the field’s value, you need to ask for that property: </a:t>
            </a:r>
            <a:r>
              <a:rPr lang="en-US" dirty="0" err="1" smtClean="0"/>
              <a:t>document.addForm.firstName.value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Create a button below the Contact Information box that displays the value of the first name field when clicked.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05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the Current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JavaScript keyword "</a:t>
            </a:r>
            <a:r>
              <a:rPr lang="en-US" b="1" dirty="0" smtClean="0"/>
              <a:t>this</a:t>
            </a:r>
            <a:r>
              <a:rPr lang="en-US" dirty="0" smtClean="0"/>
              <a:t>" refers to the current object</a:t>
            </a:r>
          </a:p>
          <a:p>
            <a:pPr lvl="1"/>
            <a:r>
              <a:rPr lang="en-US" dirty="0" smtClean="0"/>
              <a:t>It is used as a shorthand to access the object that is currently being acted on, e.g. clicked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 this </a:t>
            </a:r>
            <a:r>
              <a:rPr lang="en-US" dirty="0" err="1" smtClean="0"/>
              <a:t>onchange</a:t>
            </a:r>
            <a:r>
              <a:rPr lang="en-US" dirty="0" smtClean="0"/>
              <a:t> event to one of the input fields:</a:t>
            </a:r>
            <a:br>
              <a:rPr lang="en-US" dirty="0" smtClean="0"/>
            </a:br>
            <a:r>
              <a:rPr lang="en-US" dirty="0" smtClean="0"/>
              <a:t>&lt;input type="text" </a:t>
            </a:r>
            <a:r>
              <a:rPr lang="en-US" dirty="0" err="1" smtClean="0"/>
              <a:t>onchange</a:t>
            </a:r>
            <a:r>
              <a:rPr lang="en-US" dirty="0" smtClean="0"/>
              <a:t>="alert(</a:t>
            </a:r>
            <a:r>
              <a:rPr lang="en-US" dirty="0" err="1" smtClean="0"/>
              <a:t>this.value</a:t>
            </a:r>
            <a:r>
              <a:rPr lang="en-US" dirty="0" smtClean="0"/>
              <a:t>)"/&gt;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happens?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78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and HTML DOM (W3Schools)</a:t>
            </a:r>
            <a:br>
              <a:rPr lang="en-US" dirty="0" smtClean="0"/>
            </a:b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www.w3schools.com/jsref/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endParaRPr lang="en-US" dirty="0"/>
          </a:p>
          <a:p>
            <a:r>
              <a:rPr lang="en-US" dirty="0"/>
              <a:t>JavaScript : T</a:t>
            </a:r>
            <a:r>
              <a:rPr lang="en-US" dirty="0" smtClean="0"/>
              <a:t>he Definitive </a:t>
            </a:r>
            <a:r>
              <a:rPr lang="en-US" dirty="0"/>
              <a:t>G</a:t>
            </a:r>
            <a:r>
              <a:rPr lang="en-US" dirty="0" smtClean="0"/>
              <a:t>uide</a:t>
            </a:r>
            <a:br>
              <a:rPr lang="en-US" dirty="0" smtClean="0"/>
            </a:br>
            <a:r>
              <a:rPr lang="en-US" sz="1800" dirty="0"/>
              <a:t>David Flanagan, O'Reilly &amp; </a:t>
            </a:r>
            <a:r>
              <a:rPr lang="en-US" sz="1800" dirty="0" smtClean="0"/>
              <a:t>Associates</a:t>
            </a:r>
          </a:p>
          <a:p>
            <a:pPr lvl="1"/>
            <a:r>
              <a:rPr lang="en-US" dirty="0"/>
              <a:t>6</a:t>
            </a:r>
            <a:r>
              <a:rPr lang="en-US" baseline="30000" dirty="0"/>
              <a:t>th </a:t>
            </a:r>
            <a:r>
              <a:rPr lang="en-US" dirty="0" smtClean="0"/>
              <a:t>edition is latest (April 2011)</a:t>
            </a:r>
            <a:br>
              <a:rPr lang="en-US" dirty="0" smtClean="0"/>
            </a:br>
            <a:r>
              <a:rPr lang="en-US" dirty="0" smtClean="0"/>
              <a:t>Covers </a:t>
            </a:r>
            <a:r>
              <a:rPr lang="en-US" dirty="0" err="1" smtClean="0"/>
              <a:t>ECMAScript</a:t>
            </a:r>
            <a:r>
              <a:rPr lang="en-US" dirty="0" smtClean="0"/>
              <a:t> 5 and HTML 5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884" y="2994571"/>
            <a:ext cx="1524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81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5: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1" y="1509855"/>
            <a:ext cx="8042400" cy="4343496"/>
          </a:xfrm>
        </p:spPr>
        <p:txBody>
          <a:bodyPr/>
          <a:lstStyle/>
          <a:p>
            <a:r>
              <a:rPr lang="en-US" sz="1800" dirty="0" smtClean="0"/>
              <a:t>Create an HTML form with user feedback and validation</a:t>
            </a:r>
          </a:p>
          <a:p>
            <a:r>
              <a:rPr lang="en-US" sz="1800" dirty="0" smtClean="0"/>
              <a:t>Guidelines - see the lab in the LMS for </a:t>
            </a:r>
            <a:r>
              <a:rPr lang="en-US" sz="1800" b="1" dirty="0" smtClean="0"/>
              <a:t>more  </a:t>
            </a:r>
            <a:r>
              <a:rPr lang="en-US" sz="1800" dirty="0" smtClean="0"/>
              <a:t>– below is a </a:t>
            </a:r>
            <a:r>
              <a:rPr lang="en-US" sz="1800" i="1" dirty="0" smtClean="0"/>
              <a:t>partial</a:t>
            </a:r>
            <a:r>
              <a:rPr lang="en-US" sz="1800" dirty="0" smtClean="0"/>
              <a:t> list :</a:t>
            </a:r>
          </a:p>
          <a:p>
            <a:pPr lvl="1"/>
            <a:r>
              <a:rPr lang="en-US" sz="1800" dirty="0" smtClean="0"/>
              <a:t>Use the three template files as your starting point:</a:t>
            </a:r>
            <a:br>
              <a:rPr lang="en-US" sz="1800" dirty="0" smtClean="0"/>
            </a:br>
            <a:r>
              <a:rPr lang="en-US" sz="1800" dirty="0" smtClean="0"/>
              <a:t>lab5.html, lab5.css, and lab5.js</a:t>
            </a:r>
          </a:p>
          <a:p>
            <a:pPr lvl="1"/>
            <a:r>
              <a:rPr lang="en-US" sz="1800" dirty="0" smtClean="0"/>
              <a:t>You must validate the form fields: no text field can be empty</a:t>
            </a:r>
          </a:p>
          <a:p>
            <a:pPr lvl="1"/>
            <a:r>
              <a:rPr lang="en-US" sz="1800" dirty="0" smtClean="0"/>
              <a:t>If a user clicks in the </a:t>
            </a:r>
            <a:r>
              <a:rPr lang="en-US" sz="1800" dirty="0" err="1" smtClean="0"/>
              <a:t>textarea</a:t>
            </a:r>
            <a:r>
              <a:rPr lang="en-US" sz="1800" dirty="0" smtClean="0"/>
              <a:t>, make </a:t>
            </a:r>
            <a:r>
              <a:rPr lang="en-US" sz="1800" dirty="0"/>
              <a:t>the text </a:t>
            </a:r>
            <a:r>
              <a:rPr lang="en-US" sz="1800" dirty="0" smtClean="0"/>
              <a:t>"Please </a:t>
            </a:r>
            <a:r>
              <a:rPr lang="en-US" sz="1800" dirty="0"/>
              <a:t>enter your </a:t>
            </a:r>
            <a:r>
              <a:rPr lang="en-US" sz="1800" dirty="0" smtClean="0"/>
              <a:t>comments" vanish (but </a:t>
            </a:r>
            <a:r>
              <a:rPr lang="en-US" sz="1800" i="1" dirty="0" smtClean="0"/>
              <a:t>only </a:t>
            </a:r>
            <a:r>
              <a:rPr lang="en-US" sz="1800" dirty="0" smtClean="0"/>
              <a:t>that text – not the user’s text)</a:t>
            </a:r>
            <a:endParaRPr lang="en-US" sz="1800" dirty="0"/>
          </a:p>
          <a:p>
            <a:pPr lvl="1"/>
            <a:r>
              <a:rPr lang="en-US" sz="1800" dirty="0" smtClean="0"/>
              <a:t>If the form is successfully submitted, show a success message (using an alert() box) to the user</a:t>
            </a:r>
          </a:p>
          <a:p>
            <a:pPr lvl="1"/>
            <a:r>
              <a:rPr lang="en-US" sz="1800" dirty="0"/>
              <a:t>You must highlight each text input field with a background color when it gets the focus (when the cursor is in the field) - </a:t>
            </a:r>
            <a:r>
              <a:rPr lang="en-US" sz="1800" i="1" dirty="0"/>
              <a:t>use CSS</a:t>
            </a:r>
          </a:p>
          <a:p>
            <a:pPr lvl="1"/>
            <a:r>
              <a:rPr lang="en-US" sz="1800" dirty="0" smtClean="0"/>
              <a:t>You </a:t>
            </a:r>
            <a:r>
              <a:rPr lang="en-US" sz="1800" dirty="0"/>
              <a:t>will be graded on </a:t>
            </a:r>
            <a:r>
              <a:rPr lang="en-US" sz="1800" dirty="0" smtClean="0"/>
              <a:t>validity (3 </a:t>
            </a:r>
            <a:r>
              <a:rPr lang="en-US" sz="1800" dirty="0" err="1" smtClean="0"/>
              <a:t>pts</a:t>
            </a:r>
            <a:r>
              <a:rPr lang="en-US" sz="1800" dirty="0" smtClean="0"/>
              <a:t>), indentation (2 </a:t>
            </a:r>
            <a:r>
              <a:rPr lang="en-US" sz="1800" dirty="0" err="1"/>
              <a:t>pts</a:t>
            </a:r>
            <a:r>
              <a:rPr lang="en-US" sz="1800" dirty="0"/>
              <a:t>), completeness </a:t>
            </a:r>
            <a:r>
              <a:rPr lang="en-US" sz="1800" dirty="0" smtClean="0"/>
              <a:t>(3pts), and quality (2 </a:t>
            </a:r>
            <a:r>
              <a:rPr lang="en-US" sz="1800" dirty="0" err="1" smtClean="0"/>
              <a:t>pts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This lab is due by the evening of Monday, October 15, 2012.</a:t>
            </a:r>
          </a:p>
          <a:p>
            <a:pPr marL="349925" lvl="1" indent="0">
              <a:buNone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9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50863" y="597367"/>
            <a:ext cx="8042275" cy="4343400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"Increasingly</a:t>
            </a:r>
            <a:r>
              <a:rPr lang="en-US" i="1" dirty="0"/>
              <a:t>, consumers have two ways to access the Internet and Web-based information services. Many still do it the traditional manner: through a Web browser. But a growing number of consumers are turning to smartphones as their primary means of accessing those services, and their window to the Web is not the mobile browser, but purpose-built smartphone apps.</a:t>
            </a:r>
          </a:p>
          <a:p>
            <a:pPr marL="0" indent="0">
              <a:buNone/>
            </a:pPr>
            <a:r>
              <a:rPr lang="en-US" i="1" dirty="0" smtClean="0"/>
              <a:t>"The </a:t>
            </a:r>
            <a:r>
              <a:rPr lang="en-US" i="1" dirty="0"/>
              <a:t>problem? Smartphone app platforms such as </a:t>
            </a:r>
            <a:r>
              <a:rPr lang="en-US" i="1" dirty="0" err="1"/>
              <a:t>iOS</a:t>
            </a:r>
            <a:r>
              <a:rPr lang="en-US" i="1" dirty="0"/>
              <a:t> tend to be closed, vertically integrated, and proprietary -- precisely the opposite of the open, standards-based Web. If that's a topic you care about, you should be paying very close attention to Dart, River Trail, and the ongoing evolution of JavaScript</a:t>
            </a:r>
            <a:r>
              <a:rPr lang="en-US" i="1" dirty="0" smtClean="0"/>
              <a:t>."</a:t>
            </a:r>
            <a:endParaRPr lang="en-US" i="1" dirty="0"/>
          </a:p>
          <a:p>
            <a:pPr marL="0" indent="0">
              <a:buNone/>
            </a:pPr>
            <a:r>
              <a:rPr lang="en-US" sz="1100" dirty="0" smtClean="0"/>
              <a:t>McAllister, Neil.  (2011)  The </a:t>
            </a:r>
            <a:r>
              <a:rPr lang="en-US" sz="1100" dirty="0"/>
              <a:t>great JavaScript debate: Improve it or kill it</a:t>
            </a:r>
            <a:r>
              <a:rPr lang="en-US" sz="1100" dirty="0" smtClean="0"/>
              <a:t>?  </a:t>
            </a:r>
            <a:r>
              <a:rPr lang="en-US" sz="1100" i="1" dirty="0" smtClean="0"/>
              <a:t>InfoWorld</a:t>
            </a:r>
            <a:r>
              <a:rPr lang="en-US" sz="1100" dirty="0" smtClean="0"/>
              <a:t>.  Retrieved October 11, </a:t>
            </a:r>
            <a:r>
              <a:rPr lang="en-US" sz="1100" dirty="0"/>
              <a:t>2011 from 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>
                <a:hlinkClick r:id="rId2"/>
              </a:rPr>
              <a:t>http</a:t>
            </a:r>
            <a:r>
              <a:rPr lang="en-US" sz="1100" dirty="0">
                <a:hlinkClick r:id="rId2"/>
              </a:rPr>
              <a:t>://</a:t>
            </a:r>
            <a:r>
              <a:rPr lang="en-US" sz="1100" dirty="0" smtClean="0">
                <a:hlinkClick r:id="rId2"/>
              </a:rPr>
              <a:t>www.infoworld.com/d/application-development/the-great-javascript-debate-improve-it-or-kill-it-173674?page=0,1</a:t>
            </a:r>
            <a:r>
              <a:rPr lang="en-US" sz="1100" dirty="0" smtClean="0"/>
              <a:t> </a:t>
            </a:r>
            <a:endParaRPr lang="en-US" sz="1100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5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JavaScript?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Rich programming language </a:t>
            </a:r>
          </a:p>
          <a:p>
            <a:pPr lvl="1"/>
            <a:r>
              <a:rPr lang="en-US" dirty="0" err="1" smtClean="0"/>
              <a:t>ECMAScript</a:t>
            </a:r>
            <a:r>
              <a:rPr lang="en-US" dirty="0" smtClean="0"/>
              <a:t> - widely adopted standard</a:t>
            </a:r>
          </a:p>
          <a:p>
            <a:pPr lvl="2"/>
            <a:r>
              <a:rPr lang="en-US" dirty="0" smtClean="0"/>
              <a:t>Standard maintained by ECMA International (at one time European Computer Manufacturers Association)</a:t>
            </a:r>
          </a:p>
          <a:p>
            <a:pPr lvl="2"/>
            <a:r>
              <a:rPr lang="en-US" dirty="0" smtClean="0"/>
              <a:t>Primarily ECMA-262, edition 3 (1999) …Edition 5 recently approved (Dec 2009)</a:t>
            </a:r>
          </a:p>
          <a:p>
            <a:pPr lvl="1"/>
            <a:r>
              <a:rPr lang="en-US" dirty="0" smtClean="0"/>
              <a:t>Commonly used to interact with browsers and build rich web user interfaces / applications </a:t>
            </a:r>
          </a:p>
          <a:p>
            <a:pPr lvl="2"/>
            <a:r>
              <a:rPr lang="en-US" dirty="0" smtClean="0"/>
              <a:t>Think Google, Facebook, Yahoo, you name it... </a:t>
            </a:r>
          </a:p>
          <a:p>
            <a:pPr lvl="1"/>
            <a:r>
              <a:rPr lang="en-US" dirty="0" smtClean="0"/>
              <a:t>Interpreted (typically, though it can be compiled)</a:t>
            </a:r>
          </a:p>
          <a:p>
            <a:pPr lvl="1"/>
            <a:r>
              <a:rPr lang="en-US" dirty="0" smtClean="0"/>
              <a:t>Object-oriented capabilities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6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can be embedded in the &lt;head&gt; or &lt;body&gt; section of an HTML document: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b="1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  <a:endParaRPr lang="en-US" b="1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>You can link to an external file in &lt;head&gt;: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&lt;script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="my.js"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type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="text/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javascript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"&gt;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 &lt;/script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&gt;</a:t>
            </a:r>
            <a:b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(The closing script tag is required... both by the W3C and by most browsers which won’t work correctly without it.)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types:</a:t>
            </a:r>
          </a:p>
          <a:p>
            <a:pPr lvl="1"/>
            <a:r>
              <a:rPr lang="en-US" dirty="0" smtClean="0"/>
              <a:t>Primitives: numbers, strings, and Boolean values</a:t>
            </a:r>
          </a:p>
          <a:p>
            <a:pPr lvl="1"/>
            <a:r>
              <a:rPr lang="en-US" dirty="0" smtClean="0"/>
              <a:t>Objects: arrays, dates, and regular expressions</a:t>
            </a:r>
          </a:p>
          <a:p>
            <a:r>
              <a:rPr lang="en-US" dirty="0" smtClean="0"/>
              <a:t>Examples: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currentCount</a:t>
            </a:r>
            <a:r>
              <a:rPr lang="en-US" dirty="0" smtClean="0"/>
              <a:t> = 3;           // an integer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firstName</a:t>
            </a:r>
            <a:r>
              <a:rPr lang="en-US" dirty="0" smtClean="0"/>
              <a:t> = "Mary";       // a string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isAvailable</a:t>
            </a:r>
            <a:r>
              <a:rPr lang="en-US" dirty="0" smtClean="0"/>
              <a:t> = true;           // a </a:t>
            </a:r>
            <a:r>
              <a:rPr lang="en-US" dirty="0" err="1" smtClean="0"/>
              <a:t>boolean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</a:t>
            </a:r>
            <a:r>
              <a:rPr lang="en-US" dirty="0" err="1" smtClean="0"/>
              <a:t>var</a:t>
            </a:r>
            <a:r>
              <a:rPr lang="en-US" dirty="0" smtClean="0"/>
              <a:t> now = new Date();</a:t>
            </a:r>
            <a:r>
              <a:rPr lang="en-US" dirty="0"/>
              <a:t> </a:t>
            </a:r>
            <a:r>
              <a:rPr lang="en-US" dirty="0" smtClean="0"/>
              <a:t>         // a date object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/* The above is how we declare variables.  See that</a:t>
            </a:r>
            <a:br>
              <a:rPr lang="en-US" dirty="0" smtClean="0"/>
            </a:br>
            <a:r>
              <a:rPr lang="en-US" dirty="0" smtClean="0"/>
              <a:t>     multi-line comments can be written like this. */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9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case-sensitive</a:t>
            </a:r>
          </a:p>
          <a:p>
            <a:r>
              <a:rPr lang="en-US" dirty="0" smtClean="0"/>
              <a:t>Javascript statements terminate at the ends of lines and at semi-colons  </a:t>
            </a:r>
          </a:p>
          <a:p>
            <a:pPr lvl="1"/>
            <a:r>
              <a:rPr lang="en-US" dirty="0" smtClean="0"/>
              <a:t>use the semi-colons, and don’t get caught off guard by the ends of lines, e.g.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myPhrase</a:t>
            </a:r>
            <a:r>
              <a:rPr lang="en-US" dirty="0" smtClean="0"/>
              <a:t> = "This longish string won’t work if</a:t>
            </a:r>
            <a:br>
              <a:rPr lang="en-US" dirty="0" smtClean="0"/>
            </a:br>
            <a:r>
              <a:rPr lang="en-US" dirty="0" smtClean="0"/>
              <a:t>                                   I break it onto two lines like this";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 smtClean="0"/>
              <a:t>note:</a:t>
            </a:r>
            <a:br>
              <a:rPr lang="en-US" sz="1400" dirty="0" smtClean="0"/>
            </a:b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/>
              <a:t>myPhrase</a:t>
            </a:r>
            <a:r>
              <a:rPr lang="en-US" sz="1400" dirty="0"/>
              <a:t> = </a:t>
            </a:r>
            <a:r>
              <a:rPr lang="en-US" sz="1400" dirty="0" smtClean="0"/>
              <a:t>"This </a:t>
            </a:r>
            <a:r>
              <a:rPr lang="en-US" sz="1400" dirty="0"/>
              <a:t>longish string </a:t>
            </a:r>
            <a:r>
              <a:rPr lang="en-US" sz="1400" b="1" i="1" dirty="0" smtClean="0"/>
              <a:t>will</a:t>
            </a:r>
            <a:r>
              <a:rPr lang="en-US" sz="1400" dirty="0" smtClean="0"/>
              <a:t> </a:t>
            </a:r>
            <a:r>
              <a:rPr lang="en-US" sz="1400" dirty="0"/>
              <a:t>work </a:t>
            </a:r>
            <a:r>
              <a:rPr lang="en-US" sz="1400" dirty="0" smtClean="0"/>
              <a:t>if I break\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</a:t>
            </a:r>
            <a:r>
              <a:rPr lang="en-US" sz="1400" dirty="0" smtClean="0"/>
              <a:t>  		       it </a:t>
            </a:r>
            <a:r>
              <a:rPr lang="en-US" sz="1400" dirty="0"/>
              <a:t>onto two lines </a:t>
            </a:r>
            <a:r>
              <a:rPr lang="en-US" sz="1400" dirty="0" smtClean="0"/>
              <a:t>with a backslash";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2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are the data type for representing text.  </a:t>
            </a:r>
          </a:p>
          <a:p>
            <a:r>
              <a:rPr lang="en-US" dirty="0" smtClean="0"/>
              <a:t>Strings can be concatenated using the addition operator: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fullName</a:t>
            </a:r>
            <a:r>
              <a:rPr lang="en-US" dirty="0" smtClean="0"/>
              <a:t> = </a:t>
            </a:r>
            <a:r>
              <a:rPr lang="en-US" dirty="0" err="1" smtClean="0"/>
              <a:t>firstName</a:t>
            </a:r>
            <a:r>
              <a:rPr lang="en-US" dirty="0" smtClean="0"/>
              <a:t> + "  " + </a:t>
            </a:r>
            <a:r>
              <a:rPr lang="en-US" dirty="0" err="1" smtClean="0"/>
              <a:t>lastName</a:t>
            </a:r>
            <a:r>
              <a:rPr lang="en-US" dirty="0" smtClean="0"/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85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begin...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should examine </a:t>
            </a:r>
          </a:p>
          <a:p>
            <a:pPr lvl="1"/>
            <a:r>
              <a:rPr lang="en-US" dirty="0" smtClean="0"/>
              <a:t>the Javascript console, </a:t>
            </a:r>
          </a:p>
          <a:p>
            <a:pPr lvl="1"/>
            <a:r>
              <a:rPr lang="en-US" dirty="0" smtClean="0"/>
              <a:t>the notifications from the Web Developer Toolbar, </a:t>
            </a:r>
          </a:p>
          <a:p>
            <a:pPr lvl="1"/>
            <a:r>
              <a:rPr lang="en-US" dirty="0" smtClean="0"/>
              <a:t>and Firebug</a:t>
            </a:r>
          </a:p>
          <a:p>
            <a:r>
              <a:rPr lang="en-US" dirty="0" smtClean="0"/>
              <a:t>These tools are essential for getting feedback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10/6/13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659-576B-154B-8123-21257E0938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72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IT-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4925" cmpd="sng"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/>
          <a:lightRig rig="threePt" dir="t"/>
        </a:scene3d>
        <a:sp3d>
          <a:bevelT w="190500" h="38100"/>
        </a:sp3d>
      </a:spPr>
      <a:bodyPr wrap="square" rtlCol="0" anchor="b" anchorCtr="1">
        <a:spAutoFit/>
        <a:sp3d extrusionH="57150" prstMaterial="plastic">
          <a:extrusionClr>
            <a:schemeClr val="tx1"/>
          </a:extrusionClr>
        </a:sp3d>
      </a:bodyPr>
      <a:lstStyle>
        <a:defPPr algn="ctr">
          <a:defRPr sz="1400" dirty="0" smtClean="0">
            <a:solidFill>
              <a:schemeClr val="tx2">
                <a:lumMod val="75000"/>
                <a:lumOff val="25000"/>
              </a:schemeClr>
            </a:solidFill>
            <a:effectLst>
              <a:glow>
                <a:schemeClr val="accent1">
                  <a:alpha val="40000"/>
                </a:schemeClr>
              </a:glow>
              <a:reflection endPos="0" dist="50800" dir="5400000" sy="-100000" algn="bl" rotWithShape="0"/>
            </a:effectLst>
            <a:latin typeface="Kozuka Gothic Pro M" pitchFamily="34" charset="-128"/>
            <a:ea typeface="Kozuka Gothic Pro M" pitchFamily="34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IntroIT-Theme</Template>
  <TotalTime>4756</TotalTime>
  <Words>1153</Words>
  <Application>Microsoft Office PowerPoint</Application>
  <PresentationFormat>On-screen Show (4:3)</PresentationFormat>
  <Paragraphs>247</Paragraphs>
  <Slides>28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Kozuka Gothic Pro M</vt:lpstr>
      <vt:lpstr>ＭＳ Ｐゴシック</vt:lpstr>
      <vt:lpstr>Arial</vt:lpstr>
      <vt:lpstr>Bitstream Vera Sans</vt:lpstr>
      <vt:lpstr>Calibri</vt:lpstr>
      <vt:lpstr>Courier New</vt:lpstr>
      <vt:lpstr>News Gothic MT</vt:lpstr>
      <vt:lpstr>Times New Roman</vt:lpstr>
      <vt:lpstr>Wingdings</vt:lpstr>
      <vt:lpstr>Wingdings 2</vt:lpstr>
      <vt:lpstr>IntroIT-Theme</vt:lpstr>
      <vt:lpstr>JavaScript</vt:lpstr>
      <vt:lpstr>PowerPoint Presentation</vt:lpstr>
      <vt:lpstr>PowerPoint Presentation</vt:lpstr>
      <vt:lpstr>What is JavaScript?</vt:lpstr>
      <vt:lpstr>Using Javascript</vt:lpstr>
      <vt:lpstr>Some Basics</vt:lpstr>
      <vt:lpstr>More Basics</vt:lpstr>
      <vt:lpstr>Strings</vt:lpstr>
      <vt:lpstr>Before we begin...</vt:lpstr>
      <vt:lpstr>Let’s Get Started</vt:lpstr>
      <vt:lpstr>Control Statements</vt:lpstr>
      <vt:lpstr>if...else</vt:lpstr>
      <vt:lpstr>Boolean expressions</vt:lpstr>
      <vt:lpstr>Events</vt:lpstr>
      <vt:lpstr>Functions</vt:lpstr>
      <vt:lpstr>Objects</vt:lpstr>
      <vt:lpstr>Browser Objects</vt:lpstr>
      <vt:lpstr>Browser Object Hierarchy</vt:lpstr>
      <vt:lpstr>What is the DOM?</vt:lpstr>
      <vt:lpstr>Interacting with the Browser</vt:lpstr>
      <vt:lpstr>Interacting with the DOM</vt:lpstr>
      <vt:lpstr>Grabbing Elements by ID</vt:lpstr>
      <vt:lpstr>HTML Forms 1 of 3</vt:lpstr>
      <vt:lpstr>HTML Forms 2 of 3</vt:lpstr>
      <vt:lpstr>HTML Forms 3 of 3</vt:lpstr>
      <vt:lpstr>Passing the Current Object</vt:lpstr>
      <vt:lpstr>Resources</vt:lpstr>
      <vt:lpstr>Lab 5: JavaScript</vt:lpstr>
    </vt:vector>
  </TitlesOfParts>
  <Company>Rensselaer Polytechnic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Matt Hamlin</cp:lastModifiedBy>
  <cp:revision>248</cp:revision>
  <dcterms:created xsi:type="dcterms:W3CDTF">2009-09-17T04:14:33Z</dcterms:created>
  <dcterms:modified xsi:type="dcterms:W3CDTF">2013-10-07T18:24:27Z</dcterms:modified>
</cp:coreProperties>
</file>