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5" r:id="rId1"/>
  </p:sldMasterIdLst>
  <p:notesMasterIdLst>
    <p:notesMasterId r:id="rId7"/>
  </p:notesMasterIdLst>
  <p:handoutMasterIdLst>
    <p:handoutMasterId r:id="rId8"/>
  </p:handoutMasterIdLst>
  <p:sldIdLst>
    <p:sldId id="257" r:id="rId2"/>
    <p:sldId id="445" r:id="rId3"/>
    <p:sldId id="441" r:id="rId4"/>
    <p:sldId id="447" r:id="rId5"/>
    <p:sldId id="44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772EDF-7EEF-9A40-B3C9-F057F3E5FAD9}" type="datetimeFigureOut">
              <a:rPr lang="en-US" smtClean="0"/>
              <a:t>9/12/2013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125A06-A17A-344E-AB86-7834A2093265}" type="slidenum">
              <a:rPr lang="en-US" smtClean="0"/>
              <a:t>‹#›</a:t>
            </a:fld>
            <a:endParaRPr lang="en-US"/>
          </a:p>
        </p:txBody>
      </p:sp>
    </p:spTree>
    <p:extLst>
      <p:ext uri="{BB962C8B-B14F-4D97-AF65-F5344CB8AC3E}">
        <p14:creationId xmlns:p14="http://schemas.microsoft.com/office/powerpoint/2010/main" val="15206913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9/12/2013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0915424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365348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B7CF01B9-6BB3-4A83-9ACC-DBA99EACDEDD}" type="slidenum">
              <a:rPr lang="en-GB" smtClean="0">
                <a:solidFill>
                  <a:srgbClr val="000000"/>
                </a:solidFill>
                <a:latin typeface="Times New Roman" pitchFamily="18" charset="0"/>
              </a:rPr>
              <a:pPr eaLnBrk="1">
                <a:buFont typeface="Wingdings" pitchFamily="2" charset="2"/>
                <a:buNone/>
              </a:pPr>
              <a:t>2</a:t>
            </a:fld>
            <a:endParaRPr lang="en-GB" smtClean="0">
              <a:solidFill>
                <a:srgbClr val="000000"/>
              </a:solidFill>
              <a:latin typeface="Times New Roman" pitchFamily="18" charset="0"/>
            </a:endParaRPr>
          </a:p>
        </p:txBody>
      </p:sp>
      <p:sp>
        <p:nvSpPr>
          <p:cNvPr id="37891"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7892"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6559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3</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386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271146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5</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569746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Intro to ITWS - Fall 2013</a:t>
            </a:r>
            <a:endParaRPr lang="en-US"/>
          </a:p>
        </p:txBody>
      </p:sp>
      <p:sp>
        <p:nvSpPr>
          <p:cNvPr id="7" name="Slide Number Placeholder 6"/>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4079545" cy="1162050"/>
          </a:xfrm>
        </p:spPr>
        <p:txBody>
          <a:bodyPr/>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05"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3" name="Date Placeholder 2"/>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 - Fall 2013</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 - Fall 2013</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 - Fall 2013</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7/27/13</a:t>
            </a:r>
            <a:endParaRPr lang="en-US"/>
          </a:p>
        </p:txBody>
      </p:sp>
      <p:sp>
        <p:nvSpPr>
          <p:cNvPr id="4" name="Footer Placeholder 3"/>
          <p:cNvSpPr>
            <a:spLocks noGrp="1"/>
          </p:cNvSpPr>
          <p:nvPr>
            <p:ph type="ftr" sz="quarter" idx="11"/>
          </p:nvPr>
        </p:nvSpPr>
        <p:spPr/>
        <p:txBody>
          <a:bodyPr/>
          <a:lstStyle/>
          <a:p>
            <a:r>
              <a:rPr lang="en-US" smtClean="0"/>
              <a:t>Intro to ITWS - Fall 2013</a:t>
            </a:r>
            <a:endParaRPr lang="en-US"/>
          </a:p>
        </p:txBody>
      </p:sp>
      <p:sp>
        <p:nvSpPr>
          <p:cNvPr id="5" name="Slide Number Placeholder 4"/>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 - Fall 2013</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4" name="Date Placeholder 3"/>
          <p:cNvSpPr>
            <a:spLocks noGrp="1"/>
          </p:cNvSpPr>
          <p:nvPr>
            <p:ph type="dt" sz="half" idx="14"/>
          </p:nvPr>
        </p:nvSpPr>
        <p:spPr/>
        <p:txBody>
          <a:bodyPr/>
          <a:lstStyle/>
          <a:p>
            <a:r>
              <a:rPr lang="en-US" smtClean="0"/>
              <a:t>7/27/13</a:t>
            </a:r>
            <a:endParaRPr lang="en-US"/>
          </a:p>
        </p:txBody>
      </p:sp>
      <p:sp>
        <p:nvSpPr>
          <p:cNvPr id="5" name="Footer Placeholder 4"/>
          <p:cNvSpPr>
            <a:spLocks noGrp="1"/>
          </p:cNvSpPr>
          <p:nvPr>
            <p:ph type="ftr" sz="quarter" idx="15"/>
          </p:nvPr>
        </p:nvSpPr>
        <p:spPr/>
        <p:txBody>
          <a:bodyPr/>
          <a:lstStyle/>
          <a:p>
            <a:r>
              <a:rPr lang="en-US" smtClean="0"/>
              <a:t>Intro to ITWS - Fall 2013</a:t>
            </a:r>
            <a:endParaRPr lang="en-US"/>
          </a:p>
        </p:txBody>
      </p:sp>
      <p:sp>
        <p:nvSpPr>
          <p:cNvPr id="6" name="Slide Number Placeholder 5"/>
          <p:cNvSpPr>
            <a:spLocks noGrp="1"/>
          </p:cNvSpPr>
          <p:nvPr>
            <p:ph type="sldNum" sz="quarter" idx="16"/>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5"/>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5"/>
            <a:ext cx="8056563" cy="1500187"/>
          </a:xfrm>
        </p:spPr>
        <p:txBody>
          <a:bodyPr>
            <a:normAutofit/>
          </a:bodyPr>
          <a:lstStyle>
            <a:lvl1pPr marL="0" indent="0" algn="ctr">
              <a:spcBef>
                <a:spcPts val="300"/>
              </a:spcBef>
              <a:buNone/>
              <a:defRPr sz="1800">
                <a:solidFill>
                  <a:schemeClr val="tx1">
                    <a:tint val="75000"/>
                  </a:schemeClr>
                </a:solidFill>
              </a:defRPr>
            </a:lvl1pPr>
            <a:lvl2pPr marL="457153" indent="0">
              <a:buNone/>
              <a:defRPr sz="1800">
                <a:solidFill>
                  <a:schemeClr val="tx1">
                    <a:tint val="75000"/>
                  </a:schemeClr>
                </a:solidFill>
              </a:defRPr>
            </a:lvl2pPr>
            <a:lvl3pPr marL="914305" indent="0">
              <a:buNone/>
              <a:defRPr sz="1600">
                <a:solidFill>
                  <a:schemeClr val="tx1">
                    <a:tint val="75000"/>
                  </a:schemeClr>
                </a:solidFill>
              </a:defRPr>
            </a:lvl3pPr>
            <a:lvl4pPr marL="1371458" indent="0">
              <a:buNone/>
              <a:defRPr sz="1400">
                <a:solidFill>
                  <a:schemeClr val="tx1">
                    <a:tint val="75000"/>
                  </a:schemeClr>
                </a:solidFill>
              </a:defRPr>
            </a:lvl4pPr>
            <a:lvl5pPr marL="1828610" indent="0">
              <a:buNone/>
              <a:defRPr sz="1400">
                <a:solidFill>
                  <a:schemeClr val="tx1">
                    <a:tint val="75000"/>
                  </a:schemeClr>
                </a:solidFill>
              </a:defRPr>
            </a:lvl5pPr>
            <a:lvl6pPr marL="2285763" indent="0">
              <a:buNone/>
              <a:defRPr sz="1400">
                <a:solidFill>
                  <a:schemeClr val="tx1">
                    <a:tint val="75000"/>
                  </a:schemeClr>
                </a:solidFill>
              </a:defRPr>
            </a:lvl6pPr>
            <a:lvl7pPr marL="2742915" indent="0">
              <a:buNone/>
              <a:defRPr sz="1400">
                <a:solidFill>
                  <a:schemeClr val="tx1">
                    <a:tint val="75000"/>
                  </a:schemeClr>
                </a:solidFill>
              </a:defRPr>
            </a:lvl7pPr>
            <a:lvl8pPr marL="3200068" indent="0">
              <a:buNone/>
              <a:defRPr sz="1400">
                <a:solidFill>
                  <a:schemeClr val="tx1">
                    <a:tint val="75000"/>
                  </a:schemeClr>
                </a:solidFill>
              </a:defRPr>
            </a:lvl8pPr>
            <a:lvl9pPr marL="365722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 - Fall 2013</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Intro to ITWS - Fall 2013</a:t>
            </a:r>
            <a:endParaRPr lang="en-US"/>
          </a:p>
        </p:txBody>
      </p:sp>
      <p:sp>
        <p:nvSpPr>
          <p:cNvPr id="7" name="Slide Number Placeholder 6"/>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7/27/13</a:t>
            </a:r>
            <a:endParaRPr lang="en-US"/>
          </a:p>
        </p:txBody>
      </p:sp>
      <p:sp>
        <p:nvSpPr>
          <p:cNvPr id="8" name="Footer Placeholder 7"/>
          <p:cNvSpPr>
            <a:spLocks noGrp="1"/>
          </p:cNvSpPr>
          <p:nvPr>
            <p:ph type="ftr" sz="quarter" idx="11"/>
          </p:nvPr>
        </p:nvSpPr>
        <p:spPr/>
        <p:txBody>
          <a:bodyPr/>
          <a:lstStyle/>
          <a:p>
            <a:r>
              <a:rPr lang="en-US" smtClean="0"/>
              <a:t>Intro to ITWS - Fall 2013</a:t>
            </a:r>
            <a:endParaRPr lang="en-US"/>
          </a:p>
        </p:txBody>
      </p:sp>
      <p:sp>
        <p:nvSpPr>
          <p:cNvPr id="9" name="Slide Number Placeholder 8"/>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7/27/13</a:t>
            </a:r>
            <a:endParaRPr lang="en-US"/>
          </a:p>
        </p:txBody>
      </p:sp>
      <p:sp>
        <p:nvSpPr>
          <p:cNvPr id="4" name="Footer Placeholder 3"/>
          <p:cNvSpPr>
            <a:spLocks noGrp="1"/>
          </p:cNvSpPr>
          <p:nvPr>
            <p:ph type="ftr" sz="quarter" idx="11"/>
          </p:nvPr>
        </p:nvSpPr>
        <p:spPr/>
        <p:txBody>
          <a:bodyPr/>
          <a:lstStyle/>
          <a:p>
            <a:r>
              <a:rPr lang="en-US" smtClean="0"/>
              <a:t>Intro to ITWS - Fall 2013</a:t>
            </a:r>
            <a:endParaRPr lang="en-US"/>
          </a:p>
        </p:txBody>
      </p:sp>
      <p:sp>
        <p:nvSpPr>
          <p:cNvPr id="5" name="Slide Number Placeholder 4"/>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 - Fall 2013</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Intro to ITWS - Fall 2013</a:t>
            </a:r>
            <a:endParaRPr lang="en-US"/>
          </a:p>
        </p:txBody>
      </p:sp>
      <p:sp>
        <p:nvSpPr>
          <p:cNvPr id="7" name="Slide Number Placeholder 6"/>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279284" y="6332346"/>
            <a:ext cx="4838400" cy="251288"/>
          </a:xfrm>
          <a:prstGeom prst="rect">
            <a:avLst/>
          </a:prstGeom>
          <a:noFill/>
        </p:spPr>
        <p:txBody>
          <a:bodyPr wrap="square" lIns="82945" tIns="41473" rIns="82945" bIns="41473" rtlCol="0">
            <a:spAutoFit/>
          </a:bodyPr>
          <a:lstStyle/>
          <a:p>
            <a:pPr marL="0" marR="0" indent="0" algn="l"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Intro to ITWS – Term Project</a:t>
            </a:r>
            <a:r>
              <a:rPr lang="en-GB" sz="1100" baseline="0" dirty="0" smtClean="0">
                <a:solidFill>
                  <a:schemeClr val="bg1"/>
                </a:solidFill>
              </a:rPr>
              <a:t> Overview</a:t>
            </a:r>
            <a:endParaRPr lang="en-US" sz="1100" dirty="0">
              <a:solidFill>
                <a:schemeClr val="bg1"/>
              </a:solidFill>
            </a:endParaRPr>
          </a:p>
        </p:txBody>
      </p:sp>
      <p:sp>
        <p:nvSpPr>
          <p:cNvPr id="8" name="TextBox 7"/>
          <p:cNvSpPr txBox="1"/>
          <p:nvPr/>
        </p:nvSpPr>
        <p:spPr>
          <a:xfrm>
            <a:off x="6376396" y="6325069"/>
            <a:ext cx="1375124"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2011-09-15</a:t>
            </a:r>
            <a:endParaRPr lang="en-US" sz="1100" dirty="0">
              <a:solidFill>
                <a:schemeClr val="bg1"/>
              </a:solidFill>
            </a:endParaRPr>
          </a:p>
        </p:txBody>
      </p:sp>
      <p:sp>
        <p:nvSpPr>
          <p:cNvPr id="9" name="TextBox 8"/>
          <p:cNvSpPr txBox="1"/>
          <p:nvPr/>
        </p:nvSpPr>
        <p:spPr>
          <a:xfrm>
            <a:off x="7889760" y="6328460"/>
            <a:ext cx="967680"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fld id="{9B18C7E6-C3BD-49B5-A2FD-A3D0A1B3F1A5}" type="slidenum">
              <a:rPr lang="en-US" sz="1100" smtClean="0">
                <a:solidFill>
                  <a:schemeClr val="bg1"/>
                </a:solidFill>
              </a:rPr>
              <a:pPr marL="0" marR="0" indent="0" algn="r" defTabSz="414726" rtl="0" eaLnBrk="1" fontAlgn="base" latinLnBrk="0" hangingPunct="1">
                <a:lnSpc>
                  <a:spcPct val="100000"/>
                </a:lnSpc>
                <a:spcBef>
                  <a:spcPct val="0"/>
                </a:spcBef>
                <a:spcAft>
                  <a:spcPct val="0"/>
                </a:spcAft>
                <a:buClrTx/>
                <a:buSzTx/>
                <a:buFontTx/>
                <a:buNone/>
                <a:tabLst/>
                <a:defRPr/>
              </a:pPr>
              <a:t>‹#›</a:t>
            </a:fld>
            <a:endParaRPr lang="en-US" sz="1100" dirty="0">
              <a:solidFill>
                <a:schemeClr val="bg1"/>
              </a:solidFill>
            </a:endParaRPr>
          </a:p>
        </p:txBody>
      </p:sp>
      <p:sp>
        <p:nvSpPr>
          <p:cNvPr id="2" name="Date Placeholder 1"/>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7/27/13</a:t>
            </a:r>
            <a:endParaRPr lang="en-US"/>
          </a:p>
        </p:txBody>
      </p:sp>
      <p:sp>
        <p:nvSpPr>
          <p:cNvPr id="3" name="Footer Placeholder 2"/>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 to ITWS - Fall 2013</a:t>
            </a:r>
            <a:endParaRPr lang="en-US"/>
          </a:p>
        </p:txBody>
      </p:sp>
      <p:sp>
        <p:nvSpPr>
          <p:cNvPr id="4" name="Slide Number Placeholder 3"/>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5FBB5-DC5B-4692-A55E-8142BD4EF1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smtClean="0"/>
              <a:t>Term Project Overview</a:t>
            </a:r>
            <a:endParaRPr lang="en-US" dirty="0"/>
          </a:p>
        </p:txBody>
      </p:sp>
      <p:sp>
        <p:nvSpPr>
          <p:cNvPr id="16388" name="Rectangle 2"/>
          <p:cNvSpPr>
            <a:spLocks noGrp="1" noChangeArrowheads="1"/>
          </p:cNvSpPr>
          <p:nvPr>
            <p:ph type="subTitle" idx="1"/>
          </p:nvPr>
        </p:nvSpPr>
        <p:spPr/>
        <p:txBody>
          <a:bodyPr>
            <a:normAutofit/>
          </a:bodyPr>
          <a:lstStyle/>
          <a:p>
            <a:r>
              <a:rPr lang="en-US" sz="3200" dirty="0" smtClean="0"/>
              <a:t>Intro to ITWS 2013</a:t>
            </a:r>
            <a:endParaRPr lang="en-GB" sz="3200" dirty="0" smtClean="0"/>
          </a:p>
        </p:txBody>
      </p:sp>
      <p:sp>
        <p:nvSpPr>
          <p:cNvPr id="3" name="Date Placeholder 2"/>
          <p:cNvSpPr>
            <a:spLocks noGrp="1"/>
          </p:cNvSpPr>
          <p:nvPr>
            <p:ph type="dt" sz="half" idx="10"/>
          </p:nvPr>
        </p:nvSpPr>
        <p:spPr/>
        <p:txBody>
          <a:bodyPr/>
          <a:lstStyle/>
          <a:p>
            <a:r>
              <a:rPr lang="en-US" smtClean="0"/>
              <a:t>7/27/13</a:t>
            </a:r>
            <a:endParaRPr lang="en-US"/>
          </a:p>
        </p:txBody>
      </p:sp>
      <p:sp>
        <p:nvSpPr>
          <p:cNvPr id="4" name="Footer Placeholder 3"/>
          <p:cNvSpPr>
            <a:spLocks noGrp="1"/>
          </p:cNvSpPr>
          <p:nvPr>
            <p:ph type="ftr" sz="quarter" idx="11"/>
          </p:nvPr>
        </p:nvSpPr>
        <p:spPr/>
        <p:txBody>
          <a:bodyPr/>
          <a:lstStyle/>
          <a:p>
            <a:r>
              <a:rPr lang="en-US" smtClean="0"/>
              <a:t>Intro to ITWS - Fall 2013</a:t>
            </a:r>
            <a:endParaRPr lang="en-US"/>
          </a:p>
        </p:txBody>
      </p:sp>
      <p:sp>
        <p:nvSpPr>
          <p:cNvPr id="5" name="Slide Number Placeholder 4"/>
          <p:cNvSpPr>
            <a:spLocks noGrp="1"/>
          </p:cNvSpPr>
          <p:nvPr>
            <p:ph type="sldNum" sz="quarter" idx="12"/>
          </p:nvPr>
        </p:nvSpPr>
        <p:spPr/>
        <p:txBody>
          <a:bodyPr/>
          <a:lstStyle/>
          <a:p>
            <a:fld id="{3415FBB5-DC5B-4692-A55E-8142BD4EF1C9}"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smtClean="0"/>
              <a:t>Term Project Assignment</a:t>
            </a:r>
            <a:endParaRPr lang="en-GB"/>
          </a:p>
        </p:txBody>
      </p:sp>
      <p:sp>
        <p:nvSpPr>
          <p:cNvPr id="7171" name="Rectangle 2"/>
          <p:cNvSpPr>
            <a:spLocks noGrp="1" noChangeArrowheads="1"/>
          </p:cNvSpPr>
          <p:nvPr>
            <p:ph idx="1"/>
          </p:nvPr>
        </p:nvSpPr>
        <p:spPr/>
        <p:txBody>
          <a:bodyPr/>
          <a:lstStyle/>
          <a:p>
            <a:r>
              <a:rPr lang="en-GB" sz="1800" dirty="0" smtClean="0"/>
              <a:t>Term Project </a:t>
            </a:r>
            <a:r>
              <a:rPr lang="en-US" sz="1800" dirty="0" smtClean="0"/>
              <a:t>provides an opportunity for student groups to design and mock-up a web application.  The application can serve any purpose, real or imagined, in the present or the future. </a:t>
            </a:r>
          </a:p>
          <a:p>
            <a:r>
              <a:rPr lang="en-US" sz="1800" dirty="0" smtClean="0"/>
              <a:t>The web application is not intended to be fully functional, but should adhere to the following guidelines:</a:t>
            </a:r>
          </a:p>
          <a:p>
            <a:pPr lvl="1"/>
            <a:r>
              <a:rPr lang="en-US" sz="1800" dirty="0" smtClean="0"/>
              <a:t>Each group must write a description of what the application does, who it serves, and place it in the context of existing applications.</a:t>
            </a:r>
          </a:p>
          <a:p>
            <a:pPr lvl="1"/>
            <a:r>
              <a:rPr lang="en-US" sz="1800" dirty="0" smtClean="0"/>
              <a:t>Each group must make a case for their application's value: how does it distinguish itself?  Is there perceived demand for the application, or does it fill a void not taken by another service?</a:t>
            </a:r>
          </a:p>
          <a:p>
            <a:pPr lvl="1"/>
            <a:r>
              <a:rPr lang="en-US" sz="1800" dirty="0" smtClean="0"/>
              <a:t>Each group must document a reasonably full information architecture, explaining the application's structure, navigation, and key user interface elements.</a:t>
            </a:r>
          </a:p>
          <a:p>
            <a:endParaRPr lang="en-US" sz="1800" dirty="0" smtClean="0"/>
          </a:p>
          <a:p>
            <a:pPr lvl="1"/>
            <a:endParaRPr lang="en-US" sz="1800" dirty="0" smtClean="0"/>
          </a:p>
          <a:p>
            <a:pPr lvl="1"/>
            <a:endParaRPr lang="en-US" sz="1800" dirty="0" smtClean="0"/>
          </a:p>
          <a:p>
            <a:endParaRPr lang="en-GB" sz="1800" dirty="0" smtClean="0"/>
          </a:p>
          <a:p>
            <a:pPr lvl="1"/>
            <a:endParaRPr lang="en-GB" sz="1800" dirty="0" smtClean="0"/>
          </a:p>
          <a:p>
            <a:endParaRPr lang="en-GB" sz="1800" dirty="0" smtClean="0"/>
          </a:p>
          <a:p>
            <a:endParaRPr lang="en-GB" sz="1800" dirty="0" smtClean="0"/>
          </a:p>
          <a:p>
            <a:endParaRPr lang="en-GB" sz="1800" dirty="0"/>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 - Fall 2013</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2</a:t>
            </a:fld>
            <a:endParaRPr lang="en-US"/>
          </a:p>
        </p:txBody>
      </p:sp>
    </p:spTree>
    <p:extLst>
      <p:ext uri="{BB962C8B-B14F-4D97-AF65-F5344CB8AC3E}">
        <p14:creationId xmlns:p14="http://schemas.microsoft.com/office/powerpoint/2010/main" val="33317464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a:t>
            </a:r>
            <a:endParaRPr lang="en-GB" dirty="0"/>
          </a:p>
        </p:txBody>
      </p:sp>
      <p:sp>
        <p:nvSpPr>
          <p:cNvPr id="8195" name="Rectangle 2"/>
          <p:cNvSpPr>
            <a:spLocks noGrp="1" noChangeArrowheads="1"/>
          </p:cNvSpPr>
          <p:nvPr>
            <p:ph idx="1"/>
          </p:nvPr>
        </p:nvSpPr>
        <p:spPr/>
        <p:txBody>
          <a:bodyPr/>
          <a:lstStyle/>
          <a:p>
            <a:r>
              <a:rPr lang="en-US" sz="1800" dirty="0" smtClean="0"/>
              <a:t>Each group should mock up their web application's user interface, and will be given points on competence in five areas.  Of these five areas, each group must pick two around which to focus their efforts:  a primary area and a secondary area.  The project should strive for excellence in the first and proficiency in the second.</a:t>
            </a:r>
          </a:p>
          <a:p>
            <a:pPr lvl="1"/>
            <a:r>
              <a:rPr lang="en-US" sz="1800" dirty="0" smtClean="0"/>
              <a:t>Area 1:  HTML, CSS, and graphics for page layout and design</a:t>
            </a:r>
          </a:p>
          <a:p>
            <a:pPr lvl="1"/>
            <a:r>
              <a:rPr lang="en-US" sz="1800" dirty="0" smtClean="0"/>
              <a:t>Area 2:  </a:t>
            </a:r>
            <a:r>
              <a:rPr lang="en-US" sz="1800" dirty="0" err="1" smtClean="0"/>
              <a:t>Javascript</a:t>
            </a:r>
            <a:r>
              <a:rPr lang="en-US" sz="1800" dirty="0" smtClean="0"/>
              <a:t> interactivity to improve user experience  (e.g. from simple to more complex: mouse hovers, form validation, hide/show, auto-completion, drag and drop, </a:t>
            </a:r>
            <a:r>
              <a:rPr lang="en-US" sz="1800" dirty="0" err="1" smtClean="0"/>
              <a:t>etc</a:t>
            </a:r>
            <a:r>
              <a:rPr lang="en-US" sz="1800" dirty="0" smtClean="0"/>
              <a:t>)</a:t>
            </a:r>
          </a:p>
          <a:p>
            <a:pPr lvl="1"/>
            <a:r>
              <a:rPr lang="en-US" sz="1800" dirty="0" smtClean="0"/>
              <a:t>Area 3:  Pull static data from a data file, e.g. JSON or XML (or both)</a:t>
            </a:r>
          </a:p>
          <a:p>
            <a:pPr lvl="1"/>
            <a:r>
              <a:rPr lang="en-US" sz="1800" dirty="0" smtClean="0"/>
              <a:t>Area 4:  Pull real data from a database</a:t>
            </a:r>
          </a:p>
          <a:p>
            <a:pPr lvl="1"/>
            <a:r>
              <a:rPr lang="en-US" sz="1800" dirty="0" smtClean="0"/>
              <a:t>Area 5:  Put real data in a database, cookie, session storage, or local storage</a:t>
            </a:r>
            <a:endParaRPr lang="en-GB" sz="1800" dirty="0"/>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 - Fall 2013</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3</a:t>
            </a:fld>
            <a:endParaRPr lang="en-US"/>
          </a:p>
        </p:txBody>
      </p:sp>
    </p:spTree>
    <p:extLst>
      <p:ext uri="{BB962C8B-B14F-4D97-AF65-F5344CB8AC3E}">
        <p14:creationId xmlns:p14="http://schemas.microsoft.com/office/powerpoint/2010/main" val="26292515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Prototyping Your Project</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Think about your users, and the tasks they perform</a:t>
            </a:r>
          </a:p>
          <a:p>
            <a:pPr marL="807125" lvl="1" indent="-457200">
              <a:buFont typeface="+mj-lt"/>
              <a:buAutoNum type="arabicPeriod"/>
            </a:pPr>
            <a:r>
              <a:rPr lang="en-US" dirty="0" smtClean="0"/>
              <a:t>Build a low-fi, paper prototype and/or storyboard</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marL="807125" lvl="1" indent="-457200">
              <a:buFont typeface="+mj-lt"/>
              <a:buAutoNum type="arabicPeriod"/>
            </a:pPr>
            <a:r>
              <a:rPr lang="en-US" dirty="0" smtClean="0"/>
              <a:t>Build a high-fidelity prototype</a:t>
            </a:r>
          </a:p>
          <a:p>
            <a:pPr lvl="2"/>
            <a:endParaRPr lang="en-US" dirty="0" smtClean="0"/>
          </a:p>
          <a:p>
            <a:pPr lvl="1"/>
            <a:r>
              <a:rPr lang="en-US" dirty="0" smtClean="0"/>
              <a:t>We will cover these topics in some detail towards the end of this month.</a:t>
            </a:r>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 - Fall 2013</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4</a:t>
            </a:fld>
            <a:endParaRPr lang="en-US"/>
          </a:p>
        </p:txBody>
      </p:sp>
    </p:spTree>
    <p:extLst>
      <p:ext uri="{BB962C8B-B14F-4D97-AF65-F5344CB8AC3E}">
        <p14:creationId xmlns:p14="http://schemas.microsoft.com/office/powerpoint/2010/main" val="29567189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a:t>
            </a:r>
            <a:endParaRPr lang="en-GB" dirty="0"/>
          </a:p>
        </p:txBody>
      </p:sp>
      <p:sp>
        <p:nvSpPr>
          <p:cNvPr id="8195" name="Rectangle 2"/>
          <p:cNvSpPr>
            <a:spLocks noGrp="1" noChangeArrowheads="1"/>
          </p:cNvSpPr>
          <p:nvPr>
            <p:ph idx="1"/>
          </p:nvPr>
        </p:nvSpPr>
        <p:spPr/>
        <p:txBody>
          <a:bodyPr/>
          <a:lstStyle/>
          <a:p>
            <a:r>
              <a:rPr lang="en-US" dirty="0" smtClean="0"/>
              <a:t>Teams of 3 persons will be randomly assigned by </a:t>
            </a:r>
            <a:r>
              <a:rPr lang="en-US" dirty="0" smtClean="0"/>
              <a:t>  Sept </a:t>
            </a:r>
            <a:r>
              <a:rPr lang="en-US" dirty="0" smtClean="0"/>
              <a:t>19</a:t>
            </a:r>
          </a:p>
          <a:p>
            <a:r>
              <a:rPr lang="en-US" dirty="0" smtClean="0"/>
              <a:t>Teams submit proposal for Term Project Problem and Scope by Oct </a:t>
            </a:r>
            <a:r>
              <a:rPr lang="en-US" dirty="0" smtClean="0"/>
              <a:t>7</a:t>
            </a:r>
            <a:endParaRPr lang="en-US" dirty="0" smtClean="0"/>
          </a:p>
          <a:p>
            <a:r>
              <a:rPr lang="en-US" dirty="0" smtClean="0"/>
              <a:t>Teams submit Term Project Plan by Oct </a:t>
            </a:r>
            <a:r>
              <a:rPr lang="en-US" dirty="0" smtClean="0"/>
              <a:t>28</a:t>
            </a:r>
            <a:endParaRPr lang="en-US" dirty="0" smtClean="0"/>
          </a:p>
          <a:p>
            <a:r>
              <a:rPr lang="en-US" dirty="0" smtClean="0"/>
              <a:t>Teams make Term Project Presentations on Dec </a:t>
            </a:r>
            <a:r>
              <a:rPr lang="en-US" dirty="0" smtClean="0"/>
              <a:t>2 </a:t>
            </a:r>
            <a:r>
              <a:rPr lang="en-US" dirty="0" smtClean="0"/>
              <a:t>and Dec </a:t>
            </a:r>
            <a:r>
              <a:rPr lang="en-US" dirty="0" smtClean="0"/>
              <a:t>5</a:t>
            </a:r>
            <a:endParaRPr lang="en-US" dirty="0" smtClean="0"/>
          </a:p>
          <a:p>
            <a:r>
              <a:rPr lang="en-US" dirty="0" smtClean="0"/>
              <a:t>Teams submit Term Project Final Report on Dec 5</a:t>
            </a:r>
            <a:endParaRPr lang="en-GB" dirty="0"/>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 - Fall 2013</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5</a:t>
            </a:fld>
            <a:endParaRPr lang="en-US"/>
          </a:p>
        </p:txBody>
      </p:sp>
    </p:spTree>
    <p:extLst>
      <p:ext uri="{BB962C8B-B14F-4D97-AF65-F5344CB8AC3E}">
        <p14:creationId xmlns:p14="http://schemas.microsoft.com/office/powerpoint/2010/main" val="1338284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0</TotalTime>
  <Words>198</Words>
  <Application>Microsoft Office PowerPoint</Application>
  <PresentationFormat>On-screen Show (4:3)</PresentationFormat>
  <Paragraphs>55</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IntroIT-Theme</vt:lpstr>
      <vt:lpstr>Term Project Overview</vt:lpstr>
      <vt:lpstr>Term Project Assignment</vt:lpstr>
      <vt:lpstr>Term Project</vt:lpstr>
      <vt:lpstr>Prototyping Your Project</vt:lpstr>
      <vt:lpstr>Term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2012-09-12T21:57:33Z</dcterms:created>
  <dcterms:modified xsi:type="dcterms:W3CDTF">2013-09-12T11:38:07Z</dcterms:modified>
</cp:coreProperties>
</file>