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386" r:id="rId3"/>
    <p:sldId id="388" r:id="rId4"/>
    <p:sldId id="398" r:id="rId5"/>
    <p:sldId id="392" r:id="rId6"/>
    <p:sldId id="393" r:id="rId7"/>
    <p:sldId id="390" r:id="rId8"/>
    <p:sldId id="387" r:id="rId9"/>
    <p:sldId id="384" r:id="rId10"/>
    <p:sldId id="394" r:id="rId11"/>
    <p:sldId id="385" r:id="rId12"/>
    <p:sldId id="395" r:id="rId13"/>
    <p:sldId id="396" r:id="rId14"/>
    <p:sldId id="3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0" autoAdjust="0"/>
    <p:restoredTop sz="86375" autoAdjust="0"/>
  </p:normalViewPr>
  <p:slideViewPr>
    <p:cSldViewPr snapToGrid="0" snapToObjects="1">
      <p:cViewPr varScale="1">
        <p:scale>
          <a:sx n="144" d="100"/>
          <a:sy n="144" d="100"/>
        </p:scale>
        <p:origin x="-1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7/27/13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s-lang.com/" TargetMode="External"/><Relationship Id="rId3" Type="http://schemas.openxmlformats.org/officeDocument/2006/relationships/hyperlink" Target="http://lesscs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sscs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2014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Mobile first</a:t>
            </a:r>
          </a:p>
          <a:p>
            <a:pPr lvl="1"/>
            <a:r>
              <a:rPr lang="en-US" dirty="0" smtClean="0"/>
              <a:t>Grid system</a:t>
            </a:r>
          </a:p>
          <a:p>
            <a:pPr lvl="1"/>
            <a:r>
              <a:rPr lang="en-US" dirty="0" smtClean="0"/>
              <a:t>Predefined classes </a:t>
            </a:r>
          </a:p>
          <a:p>
            <a:pPr lvl="1"/>
            <a:r>
              <a:rPr lang="en-US" dirty="0" smtClean="0"/>
              <a:t>&amp;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CSS_·_Bootstr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57" y="1766529"/>
            <a:ext cx="4874184" cy="41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0118" y="2063684"/>
            <a:ext cx="593720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/>
                <a:cs typeface="Adobe Caslon Pro"/>
              </a:rPr>
              <a:t>$.</a:t>
            </a:r>
            <a:r>
              <a:rPr lang="en-US" dirty="0" err="1">
                <a:latin typeface="Adobe Caslon Pro"/>
                <a:cs typeface="Adobe Caslon Pro"/>
              </a:rPr>
              <a:t>ajax</a:t>
            </a:r>
            <a:r>
              <a:rPr lang="en-US" dirty="0">
                <a:latin typeface="Adobe Caslon Pro"/>
                <a:cs typeface="Adobe Caslon Pro"/>
              </a:rPr>
              <a:t>({</a:t>
            </a:r>
          </a:p>
          <a:p>
            <a:r>
              <a:rPr lang="en-US" dirty="0">
                <a:latin typeface="Adobe Caslon Pro"/>
                <a:cs typeface="Adobe Caslon Pro"/>
              </a:rPr>
              <a:t>    type: "GET",</a:t>
            </a:r>
          </a:p>
          <a:p>
            <a:r>
              <a:rPr lang="en-US" dirty="0">
                <a:latin typeface="Adobe Caslon Pro"/>
                <a:cs typeface="Adobe Caslon Pro"/>
              </a:rPr>
              <a:t>    </a:t>
            </a:r>
            <a:r>
              <a:rPr lang="en-US" dirty="0" err="1">
                <a:latin typeface="Adobe Caslon Pro"/>
                <a:cs typeface="Adobe Caslon Pro"/>
              </a:rPr>
              <a:t>url</a:t>
            </a:r>
            <a:r>
              <a:rPr lang="en-US" dirty="0">
                <a:latin typeface="Adobe Caslon Pro"/>
                <a:cs typeface="Adobe Caslon Pro"/>
              </a:rPr>
              <a:t>: "lab4.json",</a:t>
            </a:r>
          </a:p>
          <a:p>
            <a:r>
              <a:rPr lang="en-US" dirty="0">
                <a:latin typeface="Adobe Caslon Pro"/>
                <a:cs typeface="Adobe Caslon Pro"/>
              </a:rPr>
              <a:t>    </a:t>
            </a:r>
            <a:r>
              <a:rPr lang="en-US" b="1" dirty="0" err="1">
                <a:latin typeface="Adobe Caslon Pro"/>
                <a:cs typeface="Adobe Caslon Pro"/>
              </a:rPr>
              <a:t>dataType</a:t>
            </a:r>
            <a:r>
              <a:rPr lang="en-US" b="1" dirty="0">
                <a:latin typeface="Adobe Caslon Pro"/>
                <a:cs typeface="Adobe Caslon Pro"/>
              </a:rPr>
              <a:t>: "</a:t>
            </a:r>
            <a:r>
              <a:rPr lang="en-US" b="1" dirty="0" err="1">
                <a:latin typeface="Adobe Caslon Pro"/>
                <a:cs typeface="Adobe Caslon Pro"/>
              </a:rPr>
              <a:t>json</a:t>
            </a:r>
            <a:r>
              <a:rPr lang="en-US" b="1" dirty="0">
                <a:latin typeface="Adobe Caslon Pro"/>
                <a:cs typeface="Adobe Caslon Pro"/>
              </a:rPr>
              <a:t>",</a:t>
            </a:r>
          </a:p>
          <a:p>
            <a:r>
              <a:rPr lang="en-US" dirty="0">
                <a:latin typeface="Adobe Caslon Pro"/>
                <a:cs typeface="Adobe Caslon Pro"/>
              </a:rPr>
              <a:t>    success: function(</a:t>
            </a:r>
            <a:r>
              <a:rPr lang="en-US" dirty="0" err="1">
                <a:latin typeface="Adobe Caslon Pro"/>
                <a:cs typeface="Adobe Caslon Pro"/>
              </a:rPr>
              <a:t>responseData</a:t>
            </a:r>
            <a:r>
              <a:rPr lang="en-US" dirty="0">
                <a:latin typeface="Adobe Caslon Pro"/>
                <a:cs typeface="Adobe Caslon Pro"/>
              </a:rPr>
              <a:t>, status) {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title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album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artist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date = '';</a:t>
            </a:r>
          </a:p>
          <a:p>
            <a:r>
              <a:rPr lang="en-US" dirty="0">
                <a:latin typeface="Adobe Caslon Pro"/>
                <a:cs typeface="Adobe Caslon Pro"/>
              </a:rPr>
              <a:t>      </a:t>
            </a:r>
            <a:r>
              <a:rPr lang="en-US" dirty="0" err="1">
                <a:latin typeface="Adobe Caslon Pro"/>
                <a:cs typeface="Adobe Caslon Pro"/>
              </a:rPr>
              <a:t>var</a:t>
            </a:r>
            <a:r>
              <a:rPr lang="en-US" dirty="0">
                <a:latin typeface="Adobe Caslon Pro"/>
                <a:cs typeface="Adobe Caslon Pro"/>
              </a:rPr>
              <a:t> genre = '';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>
                <a:latin typeface="Adobe Caslon Pro"/>
                <a:cs typeface="Adobe Caslon Pro"/>
              </a:rPr>
              <a:t>      $.each(</a:t>
            </a:r>
            <a:r>
              <a:rPr lang="en-US" dirty="0" err="1">
                <a:latin typeface="Adobe Caslon Pro"/>
                <a:cs typeface="Adobe Caslon Pro"/>
              </a:rPr>
              <a:t>responseData.song</a:t>
            </a:r>
            <a:r>
              <a:rPr lang="en-US" dirty="0">
                <a:latin typeface="Adobe Caslon Pro"/>
                <a:cs typeface="Adobe Caslon Pro"/>
              </a:rPr>
              <a:t>, function(</a:t>
            </a:r>
            <a:r>
              <a:rPr lang="en-US" dirty="0" err="1">
                <a:latin typeface="Adobe Caslon Pro"/>
                <a:cs typeface="Adobe Caslon Pro"/>
              </a:rPr>
              <a:t>i</a:t>
            </a:r>
            <a:r>
              <a:rPr lang="en-US" dirty="0">
                <a:latin typeface="Adobe Caslon Pro"/>
                <a:cs typeface="Adobe Caslon Pro"/>
              </a:rPr>
              <a:t>, item) {</a:t>
            </a:r>
          </a:p>
          <a:p>
            <a:r>
              <a:rPr lang="en-US" dirty="0" smtClean="0">
                <a:latin typeface="Adobe Caslon Pro"/>
                <a:cs typeface="Adobe Caslon Pro"/>
              </a:rPr>
              <a:t>	…</a:t>
            </a:r>
          </a:p>
          <a:p>
            <a:r>
              <a:rPr lang="en-US" dirty="0" smtClean="0">
                <a:latin typeface="Adobe Caslon Pro"/>
                <a:cs typeface="Adobe Caslon Pro"/>
              </a:rPr>
              <a:t>      }</a:t>
            </a:r>
            <a:endParaRPr lang="en-US" dirty="0">
              <a:latin typeface="Adobe Caslon Pro"/>
              <a:cs typeface="Adobe Caslon Pro"/>
            </a:endParaRPr>
          </a:p>
          <a:p>
            <a:endParaRPr lang="en-US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54668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 smtClean="0"/>
              <a:t>:”</a:t>
            </a:r>
            <a:r>
              <a:rPr lang="en-US" dirty="0" err="1" smtClean="0"/>
              <a:t>jsonp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take data back from </a:t>
            </a:r>
            <a:r>
              <a:rPr lang="en-US" dirty="0" smtClean="0"/>
              <a:t>another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Web APIs return JSON data from another domain (Cross Domain) – uh oh...</a:t>
            </a:r>
          </a:p>
          <a:p>
            <a:r>
              <a:rPr lang="en-US" dirty="0" smtClean="0"/>
              <a:t>JSON </a:t>
            </a:r>
            <a:r>
              <a:rPr lang="en-US" dirty="0" smtClean="0"/>
              <a:t>with Padding</a:t>
            </a:r>
          </a:p>
          <a:p>
            <a:r>
              <a:rPr lang="en-US" dirty="0" smtClean="0"/>
              <a:t>Remember </a:t>
            </a:r>
            <a:r>
              <a:rPr lang="en-US" dirty="0" smtClean="0"/>
              <a:t>the Facebook </a:t>
            </a:r>
            <a:r>
              <a:rPr lang="en-US" dirty="0" smtClean="0"/>
              <a:t>API?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04880" y="4788803"/>
            <a:ext cx="404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dobe Caslon Pro"/>
                <a:cs typeface="Adobe Caslon Pro"/>
              </a:rPr>
              <a:t>{</a:t>
            </a:r>
          </a:p>
          <a:p>
            <a:r>
              <a:rPr lang="de-DE" dirty="0">
                <a:latin typeface="Adobe Caslon Pro"/>
                <a:cs typeface="Adobe Caslon Pro"/>
              </a:rPr>
              <a:t>  "id": "4", </a:t>
            </a:r>
          </a:p>
          <a:p>
            <a:r>
              <a:rPr lang="de-DE" dirty="0">
                <a:latin typeface="Adobe Caslon Pro"/>
                <a:cs typeface="Adobe Caslon Pro"/>
              </a:rPr>
              <a:t>  "name": "Mark Zuckerberg"</a:t>
            </a:r>
          </a:p>
          <a:p>
            <a:r>
              <a:rPr lang="de-DE" dirty="0">
                <a:latin typeface="Adobe Caslon Pro"/>
                <a:cs typeface="Adobe Caslon Pro"/>
              </a:rPr>
              <a:t>}</a:t>
            </a:r>
            <a:endParaRPr lang="en-US" dirty="0">
              <a:latin typeface="Adobe Caslon Pro"/>
              <a:cs typeface="Adobe Caslon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92" y="4251907"/>
            <a:ext cx="52477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/>
                <a:cs typeface="Adobe Caslon Pro"/>
              </a:rPr>
              <a:t>https://</a:t>
            </a:r>
            <a:r>
              <a:rPr lang="en-US" sz="2000" dirty="0" err="1" smtClean="0">
                <a:latin typeface="Adobe Caslon Pro"/>
                <a:cs typeface="Adobe Caslon Pro"/>
              </a:rPr>
              <a:t>graph.facebook.com</a:t>
            </a:r>
            <a:r>
              <a:rPr lang="en-US" sz="2000" dirty="0" smtClean="0">
                <a:latin typeface="Adobe Caslon Pro"/>
                <a:cs typeface="Adobe Caslon Pro"/>
              </a:rPr>
              <a:t>/4?fields=</a:t>
            </a:r>
            <a:r>
              <a:rPr lang="en-US" sz="2000" dirty="0" err="1" smtClean="0">
                <a:latin typeface="Adobe Caslon Pro"/>
                <a:cs typeface="Adobe Caslon Pro"/>
              </a:rPr>
              <a:t>id,name</a:t>
            </a:r>
            <a:endParaRPr lang="en-US" sz="20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111223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br>
              <a:rPr lang="en-US" dirty="0" smtClean="0"/>
            </a:br>
            <a:r>
              <a:rPr lang="en-US" dirty="0" err="1" smtClean="0"/>
              <a:t>dataType</a:t>
            </a:r>
            <a:r>
              <a:rPr lang="en-US" dirty="0" smtClean="0"/>
              <a:t>:”</a:t>
            </a:r>
            <a:r>
              <a:rPr lang="en-US" dirty="0" err="1" smtClean="0"/>
              <a:t>jsonp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dataType:jsonp</a:t>
            </a:r>
            <a:r>
              <a:rPr lang="en-US" dirty="0" smtClean="0"/>
              <a:t> to read back </a:t>
            </a:r>
            <a:r>
              <a:rPr lang="en-US" dirty="0" err="1" smtClean="0"/>
              <a:t>json</a:t>
            </a:r>
            <a:r>
              <a:rPr lang="en-US" dirty="0" smtClean="0"/>
              <a:t> data from another domain or script</a:t>
            </a:r>
          </a:p>
          <a:p>
            <a:r>
              <a:rPr lang="en-US" dirty="0" smtClean="0"/>
              <a:t>So if we are calling a web service API – like Facebook or twitter – we are making our request to a </a:t>
            </a:r>
            <a:r>
              <a:rPr lang="en-US" dirty="0" smtClean="0"/>
              <a:t>resource</a:t>
            </a:r>
          </a:p>
          <a:p>
            <a:endParaRPr lang="en-US" dirty="0" smtClean="0"/>
          </a:p>
          <a:p>
            <a:r>
              <a:rPr lang="en-US" dirty="0" smtClean="0"/>
              <a:t>The data that is returned is of type </a:t>
            </a:r>
            <a:r>
              <a:rPr lang="en-US" dirty="0" err="1" smtClean="0"/>
              <a:t>jsonp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Adobe Caslon Pro"/>
                <a:cs typeface="Adobe Caslon Pro"/>
              </a:rPr>
              <a:t>	</a:t>
            </a:r>
            <a:r>
              <a:rPr lang="en-US" sz="2000" dirty="0" err="1" smtClean="0">
                <a:latin typeface="Adobe Caslon Pro"/>
                <a:cs typeface="Adobe Caslon Pro"/>
              </a:rPr>
              <a:t>dataType</a:t>
            </a:r>
            <a:r>
              <a:rPr lang="en-US" sz="2000" dirty="0" smtClean="0">
                <a:latin typeface="Adobe Caslon Pro"/>
                <a:cs typeface="Adobe Caslon Pro"/>
              </a:rPr>
              <a:t>:”</a:t>
            </a:r>
            <a:r>
              <a:rPr lang="en-US" sz="2000" dirty="0" err="1" smtClean="0">
                <a:latin typeface="Adobe Caslon Pro"/>
                <a:cs typeface="Adobe Caslon Pro"/>
              </a:rPr>
              <a:t>jsonp</a:t>
            </a:r>
            <a:r>
              <a:rPr lang="en-US" sz="2000" dirty="0" smtClean="0">
                <a:latin typeface="Adobe Caslon Pro"/>
                <a:cs typeface="Adobe Caslon Pro"/>
              </a:rPr>
              <a:t>”;</a:t>
            </a:r>
            <a:endParaRPr lang="en-US" sz="2000" dirty="0" smtClean="0">
              <a:latin typeface="Adobe Caslon Pro"/>
              <a:cs typeface="Adobe Caslon Pr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891" y="3567408"/>
            <a:ext cx="63325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dobe Caslon Pro"/>
                <a:cs typeface="Adobe Caslon Pro"/>
              </a:rPr>
              <a:t>url</a:t>
            </a:r>
            <a:r>
              <a:rPr lang="en-US" sz="2000" dirty="0" smtClean="0">
                <a:latin typeface="Adobe Caslon Pro"/>
                <a:cs typeface="Adobe Caslon Pro"/>
              </a:rPr>
              <a:t>:”https://</a:t>
            </a:r>
            <a:r>
              <a:rPr lang="en-US" sz="2000" dirty="0" err="1" smtClean="0">
                <a:latin typeface="Adobe Caslon Pro"/>
                <a:cs typeface="Adobe Caslon Pro"/>
              </a:rPr>
              <a:t>graph.facebook.com</a:t>
            </a:r>
            <a:r>
              <a:rPr lang="en-US" sz="2000" dirty="0" smtClean="0">
                <a:latin typeface="Adobe Caslon Pro"/>
                <a:cs typeface="Adobe Caslon Pro"/>
              </a:rPr>
              <a:t>/4?fields=</a:t>
            </a:r>
            <a:r>
              <a:rPr lang="en-US" sz="2000" dirty="0" err="1" smtClean="0">
                <a:latin typeface="Adobe Caslon Pro"/>
                <a:cs typeface="Adobe Caslon Pro"/>
              </a:rPr>
              <a:t>id,name</a:t>
            </a:r>
            <a:r>
              <a:rPr lang="en-US" sz="2000" dirty="0" smtClean="0">
                <a:latin typeface="Adobe Caslon Pro"/>
                <a:cs typeface="Adobe Caslon Pro"/>
              </a:rPr>
              <a:t>”;</a:t>
            </a:r>
            <a:endParaRPr lang="en-US" sz="2000" dirty="0">
              <a:latin typeface="Adobe Caslon Pro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367509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weather app of your choice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OpenWeatherMap</a:t>
            </a:r>
            <a:r>
              <a:rPr lang="en-US" dirty="0" smtClean="0"/>
              <a:t> or </a:t>
            </a:r>
            <a:r>
              <a:rPr lang="en-US" dirty="0" err="1" smtClean="0"/>
              <a:t>Forecast.io</a:t>
            </a:r>
            <a:endParaRPr lang="en-US" dirty="0" smtClean="0"/>
          </a:p>
          <a:p>
            <a:r>
              <a:rPr lang="en-US" dirty="0" smtClean="0"/>
              <a:t>Use the HTML5 </a:t>
            </a:r>
            <a:r>
              <a:rPr lang="en-US" dirty="0" err="1" smtClean="0"/>
              <a:t>Geolocation</a:t>
            </a:r>
            <a:r>
              <a:rPr lang="en-US" dirty="0" smtClean="0"/>
              <a:t> API to retrieve the current location from the browser</a:t>
            </a:r>
          </a:p>
          <a:p>
            <a:r>
              <a:rPr lang="en-US" dirty="0" smtClean="0"/>
              <a:t>Pass the location to the API </a:t>
            </a:r>
          </a:p>
          <a:p>
            <a:r>
              <a:rPr lang="en-US" dirty="0" smtClean="0"/>
              <a:t>Populate the weather data in the browser</a:t>
            </a:r>
          </a:p>
          <a:p>
            <a:r>
              <a:rPr lang="en-US" dirty="0" smtClean="0"/>
              <a:t>Use CSS Transitions/Animations to enhance the look and feel of the app – Bootstrap or Foundation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717" y="380249"/>
            <a:ext cx="3311024" cy="12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allows us to create style rules for our output</a:t>
            </a:r>
          </a:p>
          <a:p>
            <a:r>
              <a:rPr lang="en-US" dirty="0" smtClean="0"/>
              <a:t>Sometimes we want to do more – well we always want more right?</a:t>
            </a:r>
          </a:p>
          <a:p>
            <a:r>
              <a:rPr lang="en-US" dirty="0" smtClean="0"/>
              <a:t>We want;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smtClean="0"/>
              <a:t>variables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7328" y="2460546"/>
            <a:ext cx="42247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209" lvl="2" indent="0">
              <a:spcBef>
                <a:spcPts val="0"/>
              </a:spcBef>
              <a:buNone/>
            </a:pPr>
            <a:r>
              <a:rPr lang="en-US" sz="1600" dirty="0" smtClean="0">
                <a:latin typeface="Adobe Caslon Pro"/>
                <a:cs typeface="Adobe Caslon Pro"/>
              </a:rPr>
              <a:t>$font</a:t>
            </a:r>
            <a:r>
              <a:rPr lang="en-US" sz="1600" dirty="0">
                <a:latin typeface="Adobe Caslon Pro"/>
                <a:cs typeface="Adobe Caslon Pro"/>
              </a:rPr>
              <a:t>-stack:    Helvetica, sans-serif;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$primary-color: #333;</a:t>
            </a:r>
          </a:p>
          <a:p>
            <a:pPr marL="619209" lvl="2" indent="0">
              <a:spcBef>
                <a:spcPts val="0"/>
              </a:spcBef>
              <a:buNone/>
            </a:pPr>
            <a:endParaRPr lang="en-US" sz="1600" dirty="0">
              <a:latin typeface="Adobe Caslon Pro"/>
              <a:cs typeface="Adobe Caslon Pro"/>
            </a:endParaRP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body {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  font: 100% $font-stack;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  color: $primary-color;</a:t>
            </a:r>
          </a:p>
          <a:p>
            <a:pPr marL="619209" lvl="2" indent="0">
              <a:spcBef>
                <a:spcPts val="0"/>
              </a:spcBef>
              <a:buNone/>
            </a:pPr>
            <a:r>
              <a:rPr lang="en-US" sz="1600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9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smtClean="0"/>
              <a:t>nesting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5502" y="2109033"/>
            <a:ext cx="295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</a:t>
            </a:r>
            <a:r>
              <a:rPr lang="en-US" dirty="0" err="1">
                <a:latin typeface="Adobe Caslon Pro"/>
                <a:cs typeface="Adobe Caslon Pro"/>
              </a:rPr>
              <a:t>ul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r>
              <a:rPr lang="en-US" dirty="0">
                <a:latin typeface="Adobe Caslon Pro"/>
                <a:cs typeface="Adobe Caslon Pro"/>
              </a:rPr>
              <a:t>  margin: 0;</a:t>
            </a:r>
          </a:p>
          <a:p>
            <a:r>
              <a:rPr lang="en-US" dirty="0">
                <a:latin typeface="Adobe Caslon Pro"/>
                <a:cs typeface="Adobe Caslon Pro"/>
              </a:rPr>
              <a:t>  padding: 0;</a:t>
            </a:r>
          </a:p>
          <a:p>
            <a:r>
              <a:rPr lang="en-US" dirty="0">
                <a:latin typeface="Adobe Caslon Pro"/>
                <a:cs typeface="Adobe Caslon Pro"/>
              </a:rPr>
              <a:t>  list-style: none;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li {</a:t>
            </a:r>
          </a:p>
          <a:p>
            <a:r>
              <a:rPr lang="en-US" dirty="0">
                <a:latin typeface="Adobe Caslon Pro"/>
                <a:cs typeface="Adobe Caslon Pro"/>
              </a:rPr>
              <a:t>  display: inline-block;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>
              <a:latin typeface="Adobe Caslon Pro"/>
              <a:cs typeface="Adobe Caslon Pro"/>
            </a:endParaRPr>
          </a:p>
          <a:p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a {</a:t>
            </a:r>
          </a:p>
          <a:p>
            <a:r>
              <a:rPr lang="en-US" dirty="0">
                <a:latin typeface="Adobe Caslon Pro"/>
                <a:cs typeface="Adobe Caslon Pro"/>
              </a:rPr>
              <a:t>  display: block;</a:t>
            </a:r>
          </a:p>
          <a:p>
            <a:r>
              <a:rPr lang="en-US" dirty="0">
                <a:latin typeface="Adobe Caslon Pro"/>
                <a:cs typeface="Adobe Caslon Pro"/>
              </a:rPr>
              <a:t>  padding: 6px 12px;</a:t>
            </a:r>
          </a:p>
          <a:p>
            <a:r>
              <a:rPr lang="en-US" dirty="0">
                <a:latin typeface="Adobe Caslon Pro"/>
                <a:cs typeface="Adobe Caslon Pro"/>
              </a:rPr>
              <a:t>  text-decoration: none;</a:t>
            </a:r>
          </a:p>
          <a:p>
            <a:r>
              <a:rPr lang="en-US" dirty="0">
                <a:latin typeface="Adobe Caslon Pro"/>
                <a:cs typeface="Adobe Caslon Pro"/>
              </a:rPr>
              <a:t>}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3409653" y="2769217"/>
            <a:ext cx="1799253" cy="130523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706" y="2109033"/>
            <a:ext cx="402329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14" lvl="2"/>
            <a:r>
              <a:rPr lang="en-US" dirty="0" err="1">
                <a:latin typeface="Adobe Caslon Pro"/>
                <a:cs typeface="Adobe Caslon Pro"/>
              </a:rPr>
              <a:t>nav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err="1">
                <a:latin typeface="Adobe Caslon Pro"/>
                <a:cs typeface="Adobe Caslon Pro"/>
              </a:rPr>
              <a:t>ul</a:t>
            </a:r>
            <a:r>
              <a:rPr lang="en-US" dirty="0">
                <a:latin typeface="Adobe Caslon Pro"/>
                <a:cs typeface="Adobe Caslon Pro"/>
              </a:rPr>
              <a:t>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margin: 0;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padding: 0;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list-style: none;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}</a:t>
            </a:r>
          </a:p>
          <a:p>
            <a:pPr marL="914414" lvl="3"/>
            <a:endParaRPr lang="en-US" dirty="0">
              <a:latin typeface="Adobe Caslon Pro"/>
              <a:cs typeface="Adobe Caslon Pro"/>
            </a:endParaRP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li { display: inline-block; }</a:t>
            </a:r>
          </a:p>
          <a:p>
            <a:pPr marL="914414" lvl="3"/>
            <a:endParaRPr lang="en-US" dirty="0">
              <a:latin typeface="Adobe Caslon Pro"/>
              <a:cs typeface="Adobe Caslon Pro"/>
            </a:endParaRP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a {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display: block;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padding: 6px 12px;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  text-decoration: none;</a:t>
            </a:r>
          </a:p>
          <a:p>
            <a:pPr marL="914414" lvl="3"/>
            <a:r>
              <a:rPr lang="en-US" dirty="0">
                <a:latin typeface="Adobe Caslon Pro"/>
                <a:cs typeface="Adobe Caslon Pro"/>
              </a:rPr>
              <a:t>  }</a:t>
            </a:r>
          </a:p>
          <a:p>
            <a:pPr marL="457214" lvl="2"/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3200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Patterns of </a:t>
            </a:r>
            <a:r>
              <a:rPr lang="en-US" sz="2000" dirty="0" err="1" smtClean="0"/>
              <a:t>property:value</a:t>
            </a:r>
            <a:r>
              <a:rPr lang="en-US" sz="2000" dirty="0" smtClean="0"/>
              <a:t> pairs which can be reused in later rule sets</a:t>
            </a:r>
          </a:p>
          <a:p>
            <a:r>
              <a:rPr lang="en-US" sz="2000" dirty="0" smtClean="0"/>
              <a:t>Define pattern border-radius with a parameter of the radius</a:t>
            </a:r>
          </a:p>
          <a:p>
            <a:r>
              <a:rPr lang="en-US" sz="2000" dirty="0" smtClean="0"/>
              <a:t>We can set the border radius for all of out browsers with one </a:t>
            </a:r>
            <a:r>
              <a:rPr lang="en-US" sz="2000" dirty="0" err="1" smtClean="0"/>
              <a:t>css</a:t>
            </a:r>
            <a:r>
              <a:rPr lang="en-US" sz="2000" dirty="0" smtClean="0"/>
              <a:t> definition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0180" y="378166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@</a:t>
            </a:r>
            <a:r>
              <a:rPr lang="en-US" dirty="0" err="1">
                <a:latin typeface="Adobe Caslon Pro"/>
                <a:cs typeface="Adobe Caslon Pro"/>
              </a:rPr>
              <a:t>mixin</a:t>
            </a:r>
            <a:r>
              <a:rPr lang="en-US" dirty="0">
                <a:latin typeface="Adobe Caslon Pro"/>
                <a:cs typeface="Adobe Caslon Pro"/>
              </a:rPr>
              <a:t> border-radius($radius)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-</a:t>
            </a:r>
            <a:r>
              <a:rPr lang="en-US" dirty="0" err="1">
                <a:latin typeface="Adobe Caslon Pro"/>
                <a:cs typeface="Adobe Caslon Pro"/>
              </a:rPr>
              <a:t>webkit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 err="1">
                <a:latin typeface="Adobe Caslon Pro"/>
                <a:cs typeface="Adobe Caslon Pro"/>
              </a:rPr>
              <a:t>moz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 err="1">
                <a:latin typeface="Adobe Caslon Pro"/>
                <a:cs typeface="Adobe Caslon Pro"/>
              </a:rPr>
              <a:t>ms</a:t>
            </a:r>
            <a:r>
              <a:rPr lang="en-US" dirty="0">
                <a:latin typeface="Adobe Caslon Pro"/>
                <a:cs typeface="Adobe Caslon Pro"/>
              </a:rPr>
              <a:t>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-</a:t>
            </a:r>
            <a:r>
              <a:rPr lang="en-US" dirty="0">
                <a:latin typeface="Adobe Caslon Pro"/>
                <a:cs typeface="Adobe Caslon Pro"/>
              </a:rPr>
              <a:t>o-border-radius: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</a:t>
            </a:r>
            <a:r>
              <a:rPr lang="en-US" dirty="0" smtClean="0">
                <a:latin typeface="Adobe Caslon Pro"/>
                <a:cs typeface="Adobe Caslon Pro"/>
              </a:rPr>
              <a:t>   </a:t>
            </a:r>
            <a:r>
              <a:rPr lang="en-US" dirty="0">
                <a:latin typeface="Adobe Caslon Pro"/>
                <a:cs typeface="Adobe Caslon Pro"/>
              </a:rPr>
              <a:t>border-radius: $radius;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.box { @include border-radius(10px);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0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br>
              <a:rPr lang="en-US" dirty="0" smtClean="0"/>
            </a:br>
            <a:r>
              <a:rPr lang="en-US" sz="2800" dirty="0" smtClean="0"/>
              <a:t>Inheritance/Extending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Define main aspects of a message in class .message</a:t>
            </a:r>
          </a:p>
          <a:p>
            <a:r>
              <a:rPr lang="en-US" sz="1800" dirty="0" smtClean="0"/>
              <a:t>Make successful messages green and errors red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3100" y="2474158"/>
            <a:ext cx="4314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.message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border: 1px solid #ccc;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padding: 10px;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color: #333;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 smtClean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.success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@extend .message;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border-color: green;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</a:p>
          <a:p>
            <a:pPr marL="914414" lvl="3" indent="0">
              <a:spcBef>
                <a:spcPts val="0"/>
              </a:spcBef>
              <a:buNone/>
            </a:pPr>
            <a:endParaRPr lang="en-US" dirty="0">
              <a:latin typeface="Adobe Caslon Pro"/>
              <a:cs typeface="Adobe Caslon Pro"/>
            </a:endParaRP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.error {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@extend .message;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  border-color: red;</a:t>
            </a:r>
          </a:p>
          <a:p>
            <a:pPr marL="914414" lvl="3" indent="0">
              <a:spcBef>
                <a:spcPts val="0"/>
              </a:spcBef>
              <a:buNone/>
            </a:pPr>
            <a:r>
              <a:rPr lang="en-US" dirty="0">
                <a:latin typeface="Adobe Caslon Pro"/>
                <a:cs typeface="Adobe Caslon Pr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6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more...</a:t>
            </a:r>
          </a:p>
          <a:p>
            <a:r>
              <a:rPr lang="en-US" dirty="0" smtClean="0"/>
              <a:t>The above examples are Sass - a popular CSS extension/preprocessor</a:t>
            </a:r>
          </a:p>
          <a:p>
            <a:r>
              <a:rPr lang="en-US" dirty="0">
                <a:hlinkClick r:id="rId2"/>
              </a:rPr>
              <a:t>Sass</a:t>
            </a:r>
            <a:endParaRPr lang="en-US" dirty="0"/>
          </a:p>
          <a:p>
            <a:pPr lvl="1"/>
            <a:r>
              <a:rPr lang="en-US" dirty="0"/>
              <a:t>Requires ruby</a:t>
            </a:r>
          </a:p>
          <a:p>
            <a:pPr lvl="1"/>
            <a:r>
              <a:rPr lang="en-US" dirty="0"/>
              <a:t>Server-side 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compiled and sent down the wire as a library</a:t>
            </a:r>
            <a:endParaRPr lang="en-US" dirty="0">
              <a:hlinkClick r:id="rId3"/>
            </a:endParaRPr>
          </a:p>
          <a:p>
            <a:r>
              <a:rPr lang="en-US" dirty="0" smtClean="0"/>
              <a:t>Another is;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{</a:t>
            </a:r>
            <a:r>
              <a:rPr lang="en-US" dirty="0">
                <a:hlinkClick r:id="rId2"/>
              </a:rPr>
              <a:t>LESS</a:t>
            </a:r>
            <a:r>
              <a:rPr lang="en-US" dirty="0" smtClean="0">
                <a:hlinkClick r:id="rId2"/>
              </a:rPr>
              <a:t>}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Client-side 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is a server-side version</a:t>
            </a:r>
          </a:p>
          <a:p>
            <a:r>
              <a:rPr lang="en-US" dirty="0" smtClean="0"/>
              <a:t>Which is better you might ask?</a:t>
            </a:r>
          </a:p>
          <a:p>
            <a:r>
              <a:rPr lang="en-US" dirty="0" smtClean="0"/>
              <a:t>2 developers = 3 opinions</a:t>
            </a:r>
          </a:p>
          <a:p>
            <a:r>
              <a:rPr lang="en-US" dirty="0" smtClean="0"/>
              <a:t>Either way is that enough?</a:t>
            </a:r>
          </a:p>
          <a:p>
            <a:r>
              <a:rPr lang="en-US" dirty="0" smtClean="0"/>
              <a:t>Nah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Front-end frameworks...</a:t>
            </a:r>
          </a:p>
          <a:p>
            <a:r>
              <a:rPr lang="en-US" dirty="0" smtClean="0"/>
              <a:t>Predefined layouts and setups and methodology for use in creating styles for your output (in our case UI or site)</a:t>
            </a:r>
          </a:p>
          <a:p>
            <a:r>
              <a:rPr lang="en-US" dirty="0" smtClean="0"/>
              <a:t>Lots – LOTS of ‘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Two of the more popular Bootstrap (from twitter) and Foundation (from </a:t>
            </a:r>
            <a:r>
              <a:rPr lang="en-US" dirty="0" err="1" smtClean="0"/>
              <a:t>Zurb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Naturally they are both the best!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Systems I -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9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22865</TotalTime>
  <Words>920</Words>
  <Application>Microsoft Macintosh PowerPoint</Application>
  <PresentationFormat>On-screen Show (4:3)</PresentationFormat>
  <Paragraphs>174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ITWS4200-WebScience-Reminders-WxCx</vt:lpstr>
      <vt:lpstr>Web Science  ITWS 4200 Lally Hall Room 102 </vt:lpstr>
      <vt:lpstr>Extending CSS</vt:lpstr>
      <vt:lpstr>Extending CSS variables</vt:lpstr>
      <vt:lpstr>Extending CSS nesting</vt:lpstr>
      <vt:lpstr>Extending CSS mixins</vt:lpstr>
      <vt:lpstr>Extending CSS Inheritance/Extending</vt:lpstr>
      <vt:lpstr>Extending CSS</vt:lpstr>
      <vt:lpstr>Extending CSS</vt:lpstr>
      <vt:lpstr>Front-end frameworks</vt:lpstr>
      <vt:lpstr>Bootstrap</vt:lpstr>
      <vt:lpstr>AJAX  dataType:</vt:lpstr>
      <vt:lpstr>AJAX  dataType:”jsonp”</vt:lpstr>
      <vt:lpstr>AJAX  dataType:”jsonp”</vt:lpstr>
      <vt:lpstr>Lab 2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378</cp:revision>
  <cp:lastPrinted>2013-08-25T17:01:18Z</cp:lastPrinted>
  <dcterms:created xsi:type="dcterms:W3CDTF">2009-10-22T03:28:47Z</dcterms:created>
  <dcterms:modified xsi:type="dcterms:W3CDTF">2014-02-05T16:23:26Z</dcterms:modified>
</cp:coreProperties>
</file>