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3"/>
  </p:notesMasterIdLst>
  <p:sldIdLst>
    <p:sldId id="256" r:id="rId2"/>
    <p:sldId id="257" r:id="rId3"/>
    <p:sldId id="258" r:id="rId4"/>
    <p:sldId id="259" r:id="rId5"/>
    <p:sldId id="260" r:id="rId6"/>
    <p:sldId id="261" r:id="rId7"/>
    <p:sldId id="262" r:id="rId8"/>
    <p:sldId id="333"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34"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35" r:id="rId68"/>
    <p:sldId id="320" r:id="rId69"/>
    <p:sldId id="321" r:id="rId70"/>
    <p:sldId id="322" r:id="rId71"/>
    <p:sldId id="323" r:id="rId72"/>
    <p:sldId id="324" r:id="rId73"/>
    <p:sldId id="325" r:id="rId74"/>
    <p:sldId id="326" r:id="rId75"/>
    <p:sldId id="327" r:id="rId76"/>
    <p:sldId id="328" r:id="rId77"/>
    <p:sldId id="329" r:id="rId78"/>
    <p:sldId id="336" r:id="rId79"/>
    <p:sldId id="330" r:id="rId80"/>
    <p:sldId id="331" r:id="rId81"/>
    <p:sldId id="332" r:id="rId8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57" autoAdjust="0"/>
  </p:normalViewPr>
  <p:slideViewPr>
    <p:cSldViewPr snapToGrid="0" snapToObjects="1">
      <p:cViewPr varScale="1">
        <p:scale>
          <a:sx n="144" d="100"/>
          <a:sy n="144" d="100"/>
        </p:scale>
        <p:origin x="-18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13184160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truts.apache.or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truts.apache.org/birdseye.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1" Type="http://schemas.openxmlformats.org/officeDocument/2006/relationships/hyperlink" Target="http://en.wikipedia.org/wiki/Session_(computer_science)" TargetMode="External"/><Relationship Id="rId12" Type="http://schemas.openxmlformats.org/officeDocument/2006/relationships/hyperlink" Target="http://en.wikipedia.org/wiki/Code_reuse" TargetMode="External"/><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en.wikipedia.org/wiki/Software_framework" TargetMode="External"/><Relationship Id="rId4" Type="http://schemas.openxmlformats.org/officeDocument/2006/relationships/hyperlink" Target="http://en.wikipedia.org/wiki/Dynamic_web_page" TargetMode="External"/><Relationship Id="rId5" Type="http://schemas.openxmlformats.org/officeDocument/2006/relationships/hyperlink" Target="http://en.wikipedia.org/wiki/Web_application" TargetMode="External"/><Relationship Id="rId6" Type="http://schemas.openxmlformats.org/officeDocument/2006/relationships/hyperlink" Target="http://en.wikipedia.org/wiki/Web_service" TargetMode="External"/><Relationship Id="rId7" Type="http://schemas.openxmlformats.org/officeDocument/2006/relationships/hyperlink" Target="http://en.wikipedia.org/wiki/Web_resource" TargetMode="External"/><Relationship Id="rId8" Type="http://schemas.openxmlformats.org/officeDocument/2006/relationships/hyperlink" Target="http://en.wikipedia.org/wiki/Web_development" TargetMode="External"/><Relationship Id="rId9" Type="http://schemas.openxmlformats.org/officeDocument/2006/relationships/hyperlink" Target="http://en.wikipedia.org/wiki/Database" TargetMode="External"/><Relationship Id="rId10" Type="http://schemas.openxmlformats.org/officeDocument/2006/relationships/hyperlink" Target="http://en.wikipedia.org/wiki/Template_processor"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truts.apache.org/release/2.2.x/docs/the-struts-2-request-flow.html" TargetMode="External"/><Relationship Id="rId4" Type="http://schemas.openxmlformats.org/officeDocument/2006/relationships/hyperlink" Target="http://struts.apache.org/release/2.2.x/S2PLUGINS/sitemesh-plugin.html" TargetMode="External"/><Relationship Id="rId5" Type="http://schemas.openxmlformats.org/officeDocument/2006/relationships/hyperlink" Target="http://struts.apache.org/release/2.2.x/docs/actionmapper.html" TargetMode="External"/><Relationship Id="rId6" Type="http://schemas.openxmlformats.org/officeDocument/2006/relationships/hyperlink" Target="http://struts.apache.org/release/2.2.x/docs/configuration-files.html" TargetMode="External"/><Relationship Id="rId7" Type="http://schemas.openxmlformats.org/officeDocument/2006/relationships/hyperlink" Target="http://struts.apache.org/release/2.2.x/docs/strutsxml.html" TargetMode="External"/><Relationship Id="rId8" Type="http://schemas.openxmlformats.org/officeDocument/2006/relationships/hyperlink" Target="http://struts.apache.org/release/2.2.x/docs/action-chaining.html" TargetMode="External"/><Relationship Id="rId9" Type="http://schemas.openxmlformats.org/officeDocument/2006/relationships/hyperlink" Target="http://struts.apache.org/release/2.2.x/docs/jsp.html" TargetMode="External"/><Relationship Id="rId10" Type="http://schemas.openxmlformats.org/officeDocument/2006/relationships/hyperlink" Target="http://struts.apache.org/release/2.2.x/docs/using-freemarker-templates.html" TargetMode="External"/><Relationship Id="rId11" Type="http://schemas.openxmlformats.org/officeDocument/2006/relationships/hyperlink" Target="http://struts.apache.org/release/2.2.x/docs/struts-tags.html"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struts.apache.org/release/2.2.x/docs/interceptors.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mashable.com/2013/04/26/css-boilerplates-frameworks/" TargetMode="External"/><Relationship Id="rId4" Type="http://schemas.openxmlformats.org/officeDocument/2006/relationships/hyperlink" Target="http://sass-lang.com/guide" TargetMode="External"/><Relationship Id="rId5" Type="http://schemas.openxmlformats.org/officeDocument/2006/relationships/hyperlink" Target="http://css-tricks.com/sass-vs-less/" TargetMode="External"/><Relationship Id="rId6" Type="http://schemas.openxmlformats.org/officeDocument/2006/relationships/hyperlink" Target="http://compass-style.org/" TargetMode="External"/><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 Id="rId3" Type="http://schemas.openxmlformats.org/officeDocument/2006/relationships/hyperlink" Target="http://www.urbaninsight.com/2012/04/12/ten-reasons-you-should-be-using-css-preprocesso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 Id="rId3" Type="http://schemas.openxmlformats.org/officeDocument/2006/relationships/hyperlink" Target="http://sass-lang.com/guide"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 Id="rId3" Type="http://schemas.openxmlformats.org/officeDocument/2006/relationships/hyperlink" Target="http://net.tutsplus.com/tutorials/html-css-techniques/sass-vs-less-vs-stylus-a-preprocessor-shootout/" TargetMode="Externa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 Id="rId3" Type="http://schemas.openxmlformats.org/officeDocument/2006/relationships/hyperlink" Target="http://net.tutsplus.com/tutorials/html-css-techniques/sass-vs-less-vs-stylus-a-preprocessor-shootout/" TargetMode="Externa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91" name="Shape 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57" name="Shape 15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63" name="Shape 16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69" name="Shape 1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75" name="Shape 1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81" name="Shape 18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88" name="Shape 18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http://struts.apache.org/</a:t>
            </a:r>
          </a:p>
          <a:p>
            <a:endParaRPr lang="en-US" sz="1800" b="0" i="0" u="sng" strike="noStrike" cap="none" baseline="0">
              <a:solidFill>
                <a:schemeClr val="hlink"/>
              </a:solidFill>
              <a:hlinkClick r:id="rId3"/>
            </a:endParaRPr>
          </a:p>
          <a:p>
            <a:pPr>
              <a:buNone/>
            </a:pPr>
            <a:r>
              <a:rPr lang="en-US" sz="1200" b="0" i="0" u="none" strike="noStrike" cap="none" baseline="0">
                <a:solidFill>
                  <a:schemeClr val="dk1"/>
                </a:solidFill>
                <a:latin typeface="Calibri"/>
                <a:ea typeface="Calibri"/>
                <a:cs typeface="Calibri"/>
                <a:sym typeface="Calibri"/>
              </a:rPr>
              <a:t>Apache Struts is a free, open-source, MVC framework for creating elegant, modern Java web applications. It favors convention over configuration, is extensible using a plugin architecture, and ships with plugins to support REST, AJAX and JSON.</a:t>
            </a:r>
          </a:p>
        </p:txBody>
      </p:sp>
      <p:sp>
        <p:nvSpPr>
          <p:cNvPr id="189" name="Shape 18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http://struts.apache.org/birdseye.html</a:t>
            </a:r>
          </a:p>
        </p:txBody>
      </p:sp>
      <p:sp>
        <p:nvSpPr>
          <p:cNvPr id="197" name="Shape 1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205" name="Shape 20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2" name="Shape 21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19" name="Shape 2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A </a:t>
            </a:r>
            <a:r>
              <a:rPr lang="en-US" sz="1200" b="1" i="0" u="none" strike="noStrike" cap="none" baseline="0">
                <a:solidFill>
                  <a:schemeClr val="dk1"/>
                </a:solidFill>
                <a:latin typeface="Calibri"/>
                <a:ea typeface="Calibri"/>
                <a:cs typeface="Calibri"/>
                <a:sym typeface="Calibri"/>
              </a:rPr>
              <a:t>web application framework</a:t>
            </a:r>
            <a:r>
              <a:rPr lang="en-US" sz="1200" b="0" i="0" u="none" strike="noStrike" cap="none" baseline="0">
                <a:solidFill>
                  <a:schemeClr val="dk1"/>
                </a:solidFill>
                <a:latin typeface="Calibri"/>
                <a:ea typeface="Calibri"/>
                <a:cs typeface="Calibri"/>
                <a:sym typeface="Calibri"/>
              </a:rPr>
              <a:t> (</a:t>
            </a:r>
            <a:r>
              <a:rPr lang="en-US" sz="1200" b="1" i="0" u="none" strike="noStrike" cap="none" baseline="0">
                <a:solidFill>
                  <a:schemeClr val="dk1"/>
                </a:solidFill>
                <a:latin typeface="Calibri"/>
                <a:ea typeface="Calibri"/>
                <a:cs typeface="Calibri"/>
                <a:sym typeface="Calibri"/>
              </a:rPr>
              <a:t>WAF</a:t>
            </a:r>
            <a:r>
              <a:rPr lang="en-US" sz="1200" b="0" i="0" u="none" strike="noStrike" cap="none" baseline="0">
                <a:solidFill>
                  <a:schemeClr val="dk1"/>
                </a:solidFill>
                <a:latin typeface="Calibri"/>
                <a:ea typeface="Calibri"/>
                <a:cs typeface="Calibri"/>
                <a:sym typeface="Calibri"/>
              </a:rPr>
              <a:t>) is a </a:t>
            </a:r>
            <a:r>
              <a:rPr lang="en-US" sz="1200" b="0" i="0" u="sng" strike="noStrike" cap="none" baseline="0">
                <a:solidFill>
                  <a:schemeClr val="hlink"/>
                </a:solidFill>
                <a:latin typeface="Calibri"/>
                <a:ea typeface="Calibri"/>
                <a:cs typeface="Calibri"/>
                <a:sym typeface="Calibri"/>
                <a:hlinkClick r:id="rId3"/>
              </a:rPr>
              <a:t>software framework</a:t>
            </a:r>
            <a:r>
              <a:rPr lang="en-US" sz="1200" b="0" i="0" u="none" strike="noStrike" cap="none" baseline="0">
                <a:solidFill>
                  <a:schemeClr val="dk1"/>
                </a:solidFill>
                <a:latin typeface="Calibri"/>
                <a:ea typeface="Calibri"/>
                <a:cs typeface="Calibri"/>
                <a:sym typeface="Calibri"/>
              </a:rPr>
              <a:t> that is designed to support the development of </a:t>
            </a:r>
            <a:r>
              <a:rPr lang="en-US" sz="1200" b="0" i="0" u="sng" strike="noStrike" cap="none" baseline="0">
                <a:solidFill>
                  <a:schemeClr val="hlink"/>
                </a:solidFill>
                <a:latin typeface="Calibri"/>
                <a:ea typeface="Calibri"/>
                <a:cs typeface="Calibri"/>
                <a:sym typeface="Calibri"/>
                <a:hlinkClick r:id="rId4"/>
              </a:rPr>
              <a:t>dynamic websites</a:t>
            </a:r>
            <a:r>
              <a:rPr lang="en-US" sz="1200" b="0" i="0" u="none" strike="noStrike" cap="none" baseline="0">
                <a:solidFill>
                  <a:schemeClr val="dk1"/>
                </a:solidFill>
                <a:latin typeface="Calibri"/>
                <a:ea typeface="Calibri"/>
                <a:cs typeface="Calibri"/>
                <a:sym typeface="Calibri"/>
              </a:rPr>
              <a:t>, </a:t>
            </a:r>
            <a:r>
              <a:rPr lang="en-US" sz="1200" b="0" i="0" u="sng" strike="noStrike" cap="none" baseline="0">
                <a:solidFill>
                  <a:schemeClr val="hlink"/>
                </a:solidFill>
                <a:latin typeface="Calibri"/>
                <a:ea typeface="Calibri"/>
                <a:cs typeface="Calibri"/>
                <a:sym typeface="Calibri"/>
                <a:hlinkClick r:id="rId5"/>
              </a:rPr>
              <a:t>web applications</a:t>
            </a:r>
            <a:r>
              <a:rPr lang="en-US" sz="1200" b="0" i="0" u="none" strike="noStrike" cap="none" baseline="0">
                <a:solidFill>
                  <a:schemeClr val="dk1"/>
                </a:solidFill>
                <a:latin typeface="Calibri"/>
                <a:ea typeface="Calibri"/>
                <a:cs typeface="Calibri"/>
                <a:sym typeface="Calibri"/>
              </a:rPr>
              <a:t>, </a:t>
            </a:r>
            <a:r>
              <a:rPr lang="en-US" sz="1200" b="0" i="0" u="sng" strike="noStrike" cap="none" baseline="0">
                <a:solidFill>
                  <a:schemeClr val="hlink"/>
                </a:solidFill>
                <a:latin typeface="Calibri"/>
                <a:ea typeface="Calibri"/>
                <a:cs typeface="Calibri"/>
                <a:sym typeface="Calibri"/>
                <a:hlinkClick r:id="rId6"/>
              </a:rPr>
              <a:t>web services</a:t>
            </a:r>
            <a:r>
              <a:rPr lang="en-US" sz="1200" b="0" i="0" u="none" strike="noStrike" cap="none" baseline="0">
                <a:solidFill>
                  <a:schemeClr val="dk1"/>
                </a:solidFill>
                <a:latin typeface="Calibri"/>
                <a:ea typeface="Calibri"/>
                <a:cs typeface="Calibri"/>
                <a:sym typeface="Calibri"/>
              </a:rPr>
              <a:t> and </a:t>
            </a:r>
            <a:r>
              <a:rPr lang="en-US" sz="1200" b="0" i="0" u="sng" strike="noStrike" cap="none" baseline="0">
                <a:solidFill>
                  <a:schemeClr val="hlink"/>
                </a:solidFill>
                <a:latin typeface="Calibri"/>
                <a:ea typeface="Calibri"/>
                <a:cs typeface="Calibri"/>
                <a:sym typeface="Calibri"/>
                <a:hlinkClick r:id="rId7"/>
              </a:rPr>
              <a:t>web resources</a:t>
            </a:r>
            <a:r>
              <a:rPr lang="en-US" sz="1200" b="0" i="0" u="none" strike="noStrike" cap="none" baseline="0">
                <a:solidFill>
                  <a:schemeClr val="dk1"/>
                </a:solidFill>
                <a:latin typeface="Calibri"/>
                <a:ea typeface="Calibri"/>
                <a:cs typeface="Calibri"/>
                <a:sym typeface="Calibri"/>
              </a:rPr>
              <a:t>. The framework aims to alleviate the overhead associated with common activities performed in </a:t>
            </a:r>
            <a:r>
              <a:rPr lang="en-US" sz="1200" b="0" i="0" u="sng" strike="noStrike" cap="none" baseline="0">
                <a:solidFill>
                  <a:schemeClr val="hlink"/>
                </a:solidFill>
                <a:latin typeface="Calibri"/>
                <a:ea typeface="Calibri"/>
                <a:cs typeface="Calibri"/>
                <a:sym typeface="Calibri"/>
                <a:hlinkClick r:id="rId8"/>
              </a:rPr>
              <a:t>web development</a:t>
            </a:r>
            <a:r>
              <a:rPr lang="en-US" sz="1200" b="0" i="0" u="none" strike="noStrike" cap="none" baseline="0">
                <a:solidFill>
                  <a:schemeClr val="dk1"/>
                </a:solidFill>
                <a:latin typeface="Calibri"/>
                <a:ea typeface="Calibri"/>
                <a:cs typeface="Calibri"/>
                <a:sym typeface="Calibri"/>
              </a:rPr>
              <a:t>. For example, many frameworks provide libraries for </a:t>
            </a:r>
            <a:r>
              <a:rPr lang="en-US" sz="1200" b="0" i="0" u="sng" strike="noStrike" cap="none" baseline="0">
                <a:solidFill>
                  <a:schemeClr val="hlink"/>
                </a:solidFill>
                <a:latin typeface="Calibri"/>
                <a:ea typeface="Calibri"/>
                <a:cs typeface="Calibri"/>
                <a:sym typeface="Calibri"/>
                <a:hlinkClick r:id="rId9"/>
              </a:rPr>
              <a:t>database</a:t>
            </a:r>
            <a:r>
              <a:rPr lang="en-US" sz="1200" b="0" i="0" u="none" strike="noStrike" cap="none" baseline="0">
                <a:solidFill>
                  <a:schemeClr val="dk1"/>
                </a:solidFill>
                <a:latin typeface="Calibri"/>
                <a:ea typeface="Calibri"/>
                <a:cs typeface="Calibri"/>
                <a:sym typeface="Calibri"/>
              </a:rPr>
              <a:t> access, </a:t>
            </a:r>
            <a:r>
              <a:rPr lang="en-US" sz="1200" b="0" i="0" u="sng" strike="noStrike" cap="none" baseline="0">
                <a:solidFill>
                  <a:schemeClr val="hlink"/>
                </a:solidFill>
                <a:latin typeface="Calibri"/>
                <a:ea typeface="Calibri"/>
                <a:cs typeface="Calibri"/>
                <a:sym typeface="Calibri"/>
                <a:hlinkClick r:id="rId10"/>
              </a:rPr>
              <a:t>templating</a:t>
            </a:r>
            <a:r>
              <a:rPr lang="en-US" sz="1200" b="0" i="0" u="none" strike="noStrike" cap="none" baseline="0">
                <a:solidFill>
                  <a:schemeClr val="dk1"/>
                </a:solidFill>
                <a:latin typeface="Calibri"/>
                <a:ea typeface="Calibri"/>
                <a:cs typeface="Calibri"/>
                <a:sym typeface="Calibri"/>
              </a:rPr>
              <a:t> frameworks and</a:t>
            </a:r>
            <a:r>
              <a:rPr lang="en-US" sz="1200" b="0" i="0" u="sng" strike="noStrike" cap="none" baseline="0">
                <a:solidFill>
                  <a:schemeClr val="hlink"/>
                </a:solidFill>
                <a:latin typeface="Calibri"/>
                <a:ea typeface="Calibri"/>
                <a:cs typeface="Calibri"/>
                <a:sym typeface="Calibri"/>
                <a:hlinkClick r:id="rId11"/>
              </a:rPr>
              <a:t>session</a:t>
            </a:r>
            <a:r>
              <a:rPr lang="en-US" sz="1200" b="0" i="0" u="none" strike="noStrike" cap="none" baseline="0">
                <a:solidFill>
                  <a:schemeClr val="dk1"/>
                </a:solidFill>
                <a:latin typeface="Calibri"/>
                <a:ea typeface="Calibri"/>
                <a:cs typeface="Calibri"/>
                <a:sym typeface="Calibri"/>
              </a:rPr>
              <a:t> management, and they often promote </a:t>
            </a:r>
            <a:r>
              <a:rPr lang="en-US" sz="1200" b="0" i="0" u="sng" strike="noStrike" cap="none" baseline="0">
                <a:solidFill>
                  <a:schemeClr val="hlink"/>
                </a:solidFill>
                <a:latin typeface="Calibri"/>
                <a:ea typeface="Calibri"/>
                <a:cs typeface="Calibri"/>
                <a:sym typeface="Calibri"/>
                <a:hlinkClick r:id="rId12"/>
              </a:rPr>
              <a:t>code reuse</a:t>
            </a:r>
            <a:r>
              <a:rPr lang="en-US" sz="1200" b="0" i="0" u="none" strike="noStrike" cap="none" baseline="0">
                <a:solidFill>
                  <a:schemeClr val="dk1"/>
                </a:solidFill>
                <a:latin typeface="Calibri"/>
                <a:ea typeface="Calibri"/>
                <a:cs typeface="Calibri"/>
                <a:sym typeface="Calibri"/>
              </a:rPr>
              <a:t>.</a:t>
            </a:r>
          </a:p>
        </p:txBody>
      </p:sp>
      <p:sp>
        <p:nvSpPr>
          <p:cNvPr id="98" name="Shape 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3" name="Shape 23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http://struts.apache.org/release/2.2.x/docs/the-struts-2-request-flow.html</a:t>
            </a:r>
          </a:p>
          <a:p>
            <a:endParaRPr lang="en-US" sz="1800" b="0" i="0" u="sng" strike="noStrike" cap="none" baseline="0">
              <a:solidFill>
                <a:schemeClr val="hlink"/>
              </a:solidFill>
              <a:hlinkClick r:id="rId3"/>
            </a:endParaRPr>
          </a:p>
          <a:p>
            <a:pPr>
              <a:buNone/>
            </a:pPr>
            <a:r>
              <a:rPr lang="en-US" sz="1200" b="0" i="0" u="none" strike="noStrike" cap="none" baseline="0">
                <a:solidFill>
                  <a:schemeClr val="dk1"/>
                </a:solidFill>
                <a:latin typeface="Calibri"/>
                <a:ea typeface="Calibri"/>
                <a:cs typeface="Calibri"/>
                <a:sym typeface="Calibri"/>
              </a:rPr>
              <a:t>In the diagram, an initial request goes to the Servlet container (such as Jetty or Resin) which is passed through a standard filter chain. The chain includes the (optional) </a:t>
            </a:r>
            <a:r>
              <a:rPr lang="en-US" sz="1200" b="1" i="0" u="none" strike="noStrike" cap="none" baseline="0">
                <a:solidFill>
                  <a:schemeClr val="dk1"/>
                </a:solidFill>
                <a:latin typeface="Calibri"/>
                <a:ea typeface="Calibri"/>
                <a:cs typeface="Calibri"/>
                <a:sym typeface="Calibri"/>
              </a:rPr>
              <a:t>ActionContextCleanUp</a:t>
            </a:r>
            <a:r>
              <a:rPr lang="en-US" sz="1200" b="0" i="0" u="none" strike="noStrike" cap="none" baseline="0">
                <a:solidFill>
                  <a:schemeClr val="dk1"/>
                </a:solidFill>
                <a:latin typeface="Calibri"/>
                <a:ea typeface="Calibri"/>
                <a:cs typeface="Calibri"/>
                <a:sym typeface="Calibri"/>
              </a:rPr>
              <a:t> filter, which is useful when integrating technologies such as </a:t>
            </a:r>
            <a:r>
              <a:rPr lang="en-US" sz="1200" b="0" i="0" u="sng" strike="noStrike" cap="none" baseline="0">
                <a:solidFill>
                  <a:schemeClr val="hlink"/>
                </a:solidFill>
                <a:latin typeface="Calibri"/>
                <a:ea typeface="Calibri"/>
                <a:cs typeface="Calibri"/>
                <a:sym typeface="Calibri"/>
                <a:hlinkClick r:id="rId4"/>
              </a:rPr>
              <a:t>SiteMesh Plugin</a:t>
            </a:r>
            <a:r>
              <a:rPr lang="en-US" sz="1200" b="0" i="0" u="none" strike="noStrike" cap="none" baseline="0">
                <a:solidFill>
                  <a:schemeClr val="dk1"/>
                </a:solidFill>
                <a:latin typeface="Calibri"/>
                <a:ea typeface="Calibri"/>
                <a:cs typeface="Calibri"/>
                <a:sym typeface="Calibri"/>
              </a:rPr>
              <a:t>. Next, the required </a:t>
            </a:r>
            <a:r>
              <a:rPr lang="en-US" sz="1200" b="1" i="0" u="none" strike="noStrike" cap="none" baseline="0">
                <a:solidFill>
                  <a:schemeClr val="dk1"/>
                </a:solidFill>
                <a:latin typeface="Calibri"/>
                <a:ea typeface="Calibri"/>
                <a:cs typeface="Calibri"/>
                <a:sym typeface="Calibri"/>
              </a:rPr>
              <a:t>FilterDispatcher</a:t>
            </a:r>
            <a:r>
              <a:rPr lang="en-US" sz="1200" b="0" i="0" u="none" strike="noStrike" cap="none" baseline="0">
                <a:solidFill>
                  <a:schemeClr val="dk1"/>
                </a:solidFill>
                <a:latin typeface="Calibri"/>
                <a:ea typeface="Calibri"/>
                <a:cs typeface="Calibri"/>
                <a:sym typeface="Calibri"/>
              </a:rPr>
              <a:t> is called, which in turn consults the </a:t>
            </a:r>
            <a:r>
              <a:rPr lang="en-US" sz="1200" b="0" i="0" u="sng" strike="noStrike" cap="none" baseline="0">
                <a:solidFill>
                  <a:schemeClr val="hlink"/>
                </a:solidFill>
                <a:latin typeface="Calibri"/>
                <a:ea typeface="Calibri"/>
                <a:cs typeface="Calibri"/>
                <a:sym typeface="Calibri"/>
                <a:hlinkClick r:id="rId5"/>
              </a:rPr>
              <a:t>ActionMapper</a:t>
            </a:r>
            <a:r>
              <a:rPr lang="en-US" sz="1200" b="0" i="0" u="none" strike="noStrike" cap="none" baseline="0">
                <a:solidFill>
                  <a:schemeClr val="dk1"/>
                </a:solidFill>
                <a:latin typeface="Calibri"/>
                <a:ea typeface="Calibri"/>
                <a:cs typeface="Calibri"/>
                <a:sym typeface="Calibri"/>
              </a:rPr>
              <a:t> to determine if the request should invoke an action.</a:t>
            </a:r>
          </a:p>
          <a:p>
            <a:pPr>
              <a:buNone/>
            </a:pPr>
            <a:r>
              <a:rPr lang="en-US" sz="1200" b="0" i="0" u="none" strike="noStrike" cap="none" baseline="0">
                <a:solidFill>
                  <a:schemeClr val="dk1"/>
                </a:solidFill>
                <a:latin typeface="Calibri"/>
                <a:ea typeface="Calibri"/>
                <a:cs typeface="Calibri"/>
                <a:sym typeface="Calibri"/>
              </a:rPr>
              <a:t>If the ActionMapper determines that an Action should be invoked, the FilterDispatcher delegates control to the </a:t>
            </a:r>
            <a:r>
              <a:rPr lang="en-US" sz="1200" b="1" i="0" u="none" strike="noStrike" cap="none" baseline="0">
                <a:solidFill>
                  <a:schemeClr val="dk1"/>
                </a:solidFill>
                <a:latin typeface="Calibri"/>
                <a:ea typeface="Calibri"/>
                <a:cs typeface="Calibri"/>
                <a:sym typeface="Calibri"/>
              </a:rPr>
              <a:t>ActionProxy</a:t>
            </a:r>
            <a:r>
              <a:rPr lang="en-US" sz="1200" b="0" i="0" u="none" strike="noStrike" cap="none" baseline="0">
                <a:solidFill>
                  <a:schemeClr val="dk1"/>
                </a:solidFill>
                <a:latin typeface="Calibri"/>
                <a:ea typeface="Calibri"/>
                <a:cs typeface="Calibri"/>
                <a:sym typeface="Calibri"/>
              </a:rPr>
              <a:t>. The ActionProxy consults the framework </a:t>
            </a:r>
            <a:r>
              <a:rPr lang="en-US" sz="1200" b="0" i="0" u="sng" strike="noStrike" cap="none" baseline="0">
                <a:solidFill>
                  <a:schemeClr val="hlink"/>
                </a:solidFill>
                <a:latin typeface="Calibri"/>
                <a:ea typeface="Calibri"/>
                <a:cs typeface="Calibri"/>
                <a:sym typeface="Calibri"/>
                <a:hlinkClick r:id="rId6"/>
              </a:rPr>
              <a:t>Configuration Files</a:t>
            </a:r>
            <a:r>
              <a:rPr lang="en-US" sz="1200" b="0" i="0" u="none" strike="noStrike" cap="none" baseline="0">
                <a:solidFill>
                  <a:schemeClr val="dk1"/>
                </a:solidFill>
                <a:latin typeface="Calibri"/>
                <a:ea typeface="Calibri"/>
                <a:cs typeface="Calibri"/>
                <a:sym typeface="Calibri"/>
              </a:rPr>
              <a:t> manager (initialized from the </a:t>
            </a:r>
            <a:r>
              <a:rPr lang="en-US" sz="1200" b="0" i="0" u="sng" strike="noStrike" cap="none" baseline="0">
                <a:solidFill>
                  <a:schemeClr val="hlink"/>
                </a:solidFill>
                <a:latin typeface="Calibri"/>
                <a:ea typeface="Calibri"/>
                <a:cs typeface="Calibri"/>
                <a:sym typeface="Calibri"/>
                <a:hlinkClick r:id="rId7"/>
              </a:rPr>
              <a:t>struts.xml</a:t>
            </a:r>
            <a:r>
              <a:rPr lang="en-US" sz="1200" b="0" i="0" u="none" strike="noStrike" cap="none" baseline="0">
                <a:solidFill>
                  <a:schemeClr val="dk1"/>
                </a:solidFill>
                <a:latin typeface="Calibri"/>
                <a:ea typeface="Calibri"/>
                <a:cs typeface="Calibri"/>
                <a:sym typeface="Calibri"/>
              </a:rPr>
              <a:t> file). Next, the ActionProxy creates an </a:t>
            </a:r>
            <a:r>
              <a:rPr lang="en-US" sz="1200" b="1" i="0" u="none" strike="noStrike" cap="none" baseline="0">
                <a:solidFill>
                  <a:schemeClr val="dk1"/>
                </a:solidFill>
                <a:latin typeface="Calibri"/>
                <a:ea typeface="Calibri"/>
                <a:cs typeface="Calibri"/>
                <a:sym typeface="Calibri"/>
              </a:rPr>
              <a:t>ActionInvocation</a:t>
            </a:r>
            <a:r>
              <a:rPr lang="en-US" sz="1200" b="0" i="0" u="none" strike="noStrike" cap="none" baseline="0">
                <a:solidFill>
                  <a:schemeClr val="dk1"/>
                </a:solidFill>
                <a:latin typeface="Calibri"/>
                <a:ea typeface="Calibri"/>
                <a:cs typeface="Calibri"/>
                <a:sym typeface="Calibri"/>
              </a:rPr>
              <a:t>, which is responsible for the command pattern implementation. This includes invoking any </a:t>
            </a:r>
            <a:r>
              <a:rPr lang="en-US" sz="1200" b="1" i="0" u="none" strike="noStrike" cap="none" baseline="0">
                <a:solidFill>
                  <a:schemeClr val="dk1"/>
                </a:solidFill>
                <a:latin typeface="Calibri"/>
                <a:ea typeface="Calibri"/>
                <a:cs typeface="Calibri"/>
                <a:sym typeface="Calibri"/>
              </a:rPr>
              <a:t>Interceptors</a:t>
            </a:r>
            <a:r>
              <a:rPr lang="en-US" sz="1200" b="0" i="0" u="none" strike="noStrike" cap="none" baseline="0">
                <a:solidFill>
                  <a:schemeClr val="dk1"/>
                </a:solidFill>
                <a:latin typeface="Calibri"/>
                <a:ea typeface="Calibri"/>
                <a:cs typeface="Calibri"/>
                <a:sym typeface="Calibri"/>
              </a:rPr>
              <a:t> (the </a:t>
            </a:r>
            <a:r>
              <a:rPr lang="en-US" sz="1200" b="0" i="1" u="none" strike="noStrike" cap="none" baseline="0">
                <a:solidFill>
                  <a:schemeClr val="dk1"/>
                </a:solidFill>
                <a:latin typeface="Calibri"/>
                <a:ea typeface="Calibri"/>
                <a:cs typeface="Calibri"/>
                <a:sym typeface="Calibri"/>
              </a:rPr>
              <a:t>before</a:t>
            </a:r>
            <a:r>
              <a:rPr lang="en-US" sz="1200" b="0" i="0" u="none" strike="noStrike" cap="none" baseline="0">
                <a:solidFill>
                  <a:schemeClr val="dk1"/>
                </a:solidFill>
                <a:latin typeface="Calibri"/>
                <a:ea typeface="Calibri"/>
                <a:cs typeface="Calibri"/>
                <a:sym typeface="Calibri"/>
              </a:rPr>
              <a:t> clause) in advance of invoking the </a:t>
            </a:r>
            <a:r>
              <a:rPr lang="en-US" sz="1200" b="1" i="0" u="none" strike="noStrike" cap="none" baseline="0">
                <a:solidFill>
                  <a:schemeClr val="dk1"/>
                </a:solidFill>
                <a:latin typeface="Calibri"/>
                <a:ea typeface="Calibri"/>
                <a:cs typeface="Calibri"/>
                <a:sym typeface="Calibri"/>
              </a:rPr>
              <a:t>Action</a:t>
            </a:r>
            <a:r>
              <a:rPr lang="en-US" sz="1200" b="0" i="0" u="none" strike="noStrike" cap="none" baseline="0">
                <a:solidFill>
                  <a:schemeClr val="dk1"/>
                </a:solidFill>
                <a:latin typeface="Calibri"/>
                <a:ea typeface="Calibri"/>
                <a:cs typeface="Calibri"/>
                <a:sym typeface="Calibri"/>
              </a:rPr>
              <a:t> itself.</a:t>
            </a:r>
          </a:p>
          <a:p>
            <a:pPr>
              <a:buNone/>
            </a:pPr>
            <a:r>
              <a:rPr lang="en-US" sz="1200" b="0" i="0" u="none" strike="noStrike" cap="none" baseline="0">
                <a:solidFill>
                  <a:schemeClr val="dk1"/>
                </a:solidFill>
                <a:latin typeface="Calibri"/>
                <a:ea typeface="Calibri"/>
                <a:cs typeface="Calibri"/>
                <a:sym typeface="Calibri"/>
              </a:rPr>
              <a:t>Once the Action returns, the ActionInvocation is responsible for looking up the proper </a:t>
            </a:r>
            <a:r>
              <a:rPr lang="en-US" sz="1200" b="1" i="0" u="none" strike="noStrike" cap="none" baseline="0">
                <a:solidFill>
                  <a:schemeClr val="dk1"/>
                </a:solidFill>
                <a:latin typeface="Calibri"/>
                <a:ea typeface="Calibri"/>
                <a:cs typeface="Calibri"/>
                <a:sym typeface="Calibri"/>
              </a:rPr>
              <a:t>result</a:t>
            </a:r>
            <a:r>
              <a:rPr lang="en-US" sz="1200" b="0" i="0" u="none" strike="noStrike" cap="none" baseline="0">
                <a:solidFill>
                  <a:schemeClr val="dk1"/>
                </a:solidFill>
                <a:latin typeface="Calibri"/>
                <a:ea typeface="Calibri"/>
                <a:cs typeface="Calibri"/>
                <a:sym typeface="Calibri"/>
              </a:rPr>
              <a:t> associated with the </a:t>
            </a:r>
            <a:r>
              <a:rPr lang="en-US" sz="1200" b="1" i="0" u="none" strike="noStrike" cap="none" baseline="0">
                <a:solidFill>
                  <a:schemeClr val="dk1"/>
                </a:solidFill>
                <a:latin typeface="Calibri"/>
                <a:ea typeface="Calibri"/>
                <a:cs typeface="Calibri"/>
                <a:sym typeface="Calibri"/>
              </a:rPr>
              <a:t>Action result code</a:t>
            </a:r>
            <a:r>
              <a:rPr lang="en-US" sz="1200" b="0" i="0" u="none" strike="noStrike" cap="none" baseline="0">
                <a:solidFill>
                  <a:schemeClr val="dk1"/>
                </a:solidFill>
                <a:latin typeface="Calibri"/>
                <a:ea typeface="Calibri"/>
                <a:cs typeface="Calibri"/>
                <a:sym typeface="Calibri"/>
              </a:rPr>
              <a:t> mapped in struts.xml. The result is then executed, which often (but not always, as is the case for </a:t>
            </a:r>
            <a:r>
              <a:rPr lang="en-US" sz="1200" b="0" i="0" u="sng" strike="noStrike" cap="none" baseline="0">
                <a:solidFill>
                  <a:schemeClr val="hlink"/>
                </a:solidFill>
                <a:latin typeface="Calibri"/>
                <a:ea typeface="Calibri"/>
                <a:cs typeface="Calibri"/>
                <a:sym typeface="Calibri"/>
                <a:hlinkClick r:id="rId8"/>
              </a:rPr>
              <a:t>Action Chaining</a:t>
            </a:r>
            <a:r>
              <a:rPr lang="en-US" sz="1200" b="0" i="0" u="none" strike="noStrike" cap="none" baseline="0">
                <a:solidFill>
                  <a:schemeClr val="dk1"/>
                </a:solidFill>
                <a:latin typeface="Calibri"/>
                <a:ea typeface="Calibri"/>
                <a:cs typeface="Calibri"/>
                <a:sym typeface="Calibri"/>
              </a:rPr>
              <a:t>) involves a template written in </a:t>
            </a:r>
            <a:r>
              <a:rPr lang="en-US" sz="1200" b="0" i="0" u="sng" strike="noStrike" cap="none" baseline="0">
                <a:solidFill>
                  <a:schemeClr val="hlink"/>
                </a:solidFill>
                <a:latin typeface="Calibri"/>
                <a:ea typeface="Calibri"/>
                <a:cs typeface="Calibri"/>
                <a:sym typeface="Calibri"/>
                <a:hlinkClick r:id="rId9"/>
              </a:rPr>
              <a:t>JSP</a:t>
            </a:r>
            <a:r>
              <a:rPr lang="en-US" sz="1200" b="0" i="0" u="none" strike="noStrike" cap="none" baseline="0">
                <a:solidFill>
                  <a:schemeClr val="dk1"/>
                </a:solidFill>
                <a:latin typeface="Calibri"/>
                <a:ea typeface="Calibri"/>
                <a:cs typeface="Calibri"/>
                <a:sym typeface="Calibri"/>
              </a:rPr>
              <a:t> or </a:t>
            </a:r>
            <a:r>
              <a:rPr lang="en-US" sz="1200" b="0" i="0" u="sng" strike="noStrike" cap="none" baseline="0">
                <a:solidFill>
                  <a:schemeClr val="hlink"/>
                </a:solidFill>
                <a:latin typeface="Calibri"/>
                <a:ea typeface="Calibri"/>
                <a:cs typeface="Calibri"/>
                <a:sym typeface="Calibri"/>
                <a:hlinkClick r:id="rId10"/>
              </a:rPr>
              <a:t>FreeMarker</a:t>
            </a:r>
            <a:r>
              <a:rPr lang="en-US" sz="1200" b="0" i="0" u="none" strike="noStrike" cap="none" baseline="0">
                <a:solidFill>
                  <a:schemeClr val="dk1"/>
                </a:solidFill>
                <a:latin typeface="Calibri"/>
                <a:ea typeface="Calibri"/>
                <a:cs typeface="Calibri"/>
                <a:sym typeface="Calibri"/>
              </a:rPr>
              <a:t> to be rendered. While rendering, the templates can use the </a:t>
            </a:r>
            <a:r>
              <a:rPr lang="en-US" sz="1200" b="0" i="0" u="sng" strike="noStrike" cap="none" baseline="0">
                <a:solidFill>
                  <a:schemeClr val="hlink"/>
                </a:solidFill>
                <a:latin typeface="Calibri"/>
                <a:ea typeface="Calibri"/>
                <a:cs typeface="Calibri"/>
                <a:sym typeface="Calibri"/>
                <a:hlinkClick r:id="rId11"/>
              </a:rPr>
              <a:t>Struts Tags</a:t>
            </a:r>
            <a:r>
              <a:rPr lang="en-US" sz="1200" b="0" i="0" u="none" strike="noStrike" cap="none" baseline="0">
                <a:solidFill>
                  <a:schemeClr val="dk1"/>
                </a:solidFill>
                <a:latin typeface="Calibri"/>
                <a:ea typeface="Calibri"/>
                <a:cs typeface="Calibri"/>
                <a:sym typeface="Calibri"/>
              </a:rPr>
              <a:t> provided by the framework. Some of those components will work with the ActionMapper to render proper URLs for additional requests.</a:t>
            </a:r>
          </a:p>
          <a:p>
            <a:endParaRPr lang="en-US" sz="1200" b="0" i="0" u="none" strike="noStrike" cap="none" baseline="0">
              <a:solidFill>
                <a:schemeClr val="dk1"/>
              </a:solidFill>
              <a:latin typeface="Calibri"/>
              <a:ea typeface="Calibri"/>
              <a:cs typeface="Calibri"/>
              <a:sym typeface="Calibri"/>
            </a:endParaRPr>
          </a:p>
          <a:p>
            <a:pPr>
              <a:buNone/>
            </a:pPr>
            <a:r>
              <a:rPr lang="en-US" sz="1200" b="0" i="0" u="none" strike="noStrike" cap="none" baseline="0">
                <a:solidFill>
                  <a:schemeClr val="dk1"/>
                </a:solidFill>
                <a:latin typeface="Calibri"/>
                <a:ea typeface="Calibri"/>
                <a:cs typeface="Calibri"/>
                <a:sym typeface="Calibri"/>
              </a:rPr>
              <a:t>Interceptors are executed again (in reverse order, calling the </a:t>
            </a:r>
            <a:r>
              <a:rPr lang="en-US" sz="1200" b="0" i="1" u="none" strike="noStrike" cap="none" baseline="0">
                <a:solidFill>
                  <a:schemeClr val="dk1"/>
                </a:solidFill>
                <a:latin typeface="Calibri"/>
                <a:ea typeface="Calibri"/>
                <a:cs typeface="Calibri"/>
                <a:sym typeface="Calibri"/>
              </a:rPr>
              <a:t>after</a:t>
            </a:r>
            <a:r>
              <a:rPr lang="en-US" sz="1200" b="0" i="0" u="none" strike="noStrike" cap="none" baseline="0">
                <a:solidFill>
                  <a:schemeClr val="dk1"/>
                </a:solidFill>
                <a:latin typeface="Calibri"/>
                <a:ea typeface="Calibri"/>
                <a:cs typeface="Calibri"/>
                <a:sym typeface="Calibri"/>
              </a:rPr>
              <a:t> clause). Finally, the response returns through the filters configured in the </a:t>
            </a:r>
            <a:r>
              <a:rPr lang="en-US" sz="1800" b="0" i="0" u="none" strike="noStrike" cap="none" baseline="0"/>
              <a:t>web.xml</a:t>
            </a:r>
            <a:r>
              <a:rPr lang="en-US" sz="1200" b="0" i="0" u="none" strike="noStrike" cap="none" baseline="0">
                <a:solidFill>
                  <a:schemeClr val="dk1"/>
                </a:solidFill>
                <a:latin typeface="Calibri"/>
                <a:ea typeface="Calibri"/>
                <a:cs typeface="Calibri"/>
                <a:sym typeface="Calibri"/>
              </a:rPr>
              <a:t>. If the ActionContextCleanUp filter is present, the FilterDispatcher will </a:t>
            </a:r>
            <a:r>
              <a:rPr lang="en-US" sz="1200" b="0" i="1" u="none" strike="noStrike" cap="none" baseline="0">
                <a:solidFill>
                  <a:schemeClr val="dk1"/>
                </a:solidFill>
                <a:latin typeface="Calibri"/>
                <a:ea typeface="Calibri"/>
                <a:cs typeface="Calibri"/>
                <a:sym typeface="Calibri"/>
              </a:rPr>
              <a:t>not</a:t>
            </a:r>
            <a:r>
              <a:rPr lang="en-US" sz="1200" b="0" i="0" u="none" strike="noStrike" cap="none" baseline="0">
                <a:solidFill>
                  <a:schemeClr val="dk1"/>
                </a:solidFill>
                <a:latin typeface="Calibri"/>
                <a:ea typeface="Calibri"/>
                <a:cs typeface="Calibri"/>
                <a:sym typeface="Calibri"/>
              </a:rPr>
              <a:t> clean up the ThreadLocal </a:t>
            </a:r>
            <a:r>
              <a:rPr lang="en-US" sz="1200" b="1" i="0" u="none" strike="noStrike" cap="none" baseline="0">
                <a:solidFill>
                  <a:schemeClr val="dk1"/>
                </a:solidFill>
                <a:latin typeface="Calibri"/>
                <a:ea typeface="Calibri"/>
                <a:cs typeface="Calibri"/>
                <a:sym typeface="Calibri"/>
              </a:rPr>
              <a:t>ActionContext</a:t>
            </a:r>
            <a:r>
              <a:rPr lang="en-US" sz="1200" b="0" i="0" u="none" strike="noStrike" cap="none" baseline="0">
                <a:solidFill>
                  <a:schemeClr val="dk1"/>
                </a:solidFill>
                <a:latin typeface="Calibri"/>
                <a:ea typeface="Calibri"/>
                <a:cs typeface="Calibri"/>
                <a:sym typeface="Calibri"/>
              </a:rPr>
              <a:t>. If the ActionContextCleanUp filter is not present, the FilterDispatcher will cleanup all ThreadLocals.</a:t>
            </a:r>
          </a:p>
          <a:p>
            <a:endParaRPr lang="en-US" sz="1200" b="0" i="0" u="none" strike="noStrike" cap="none" baseline="0">
              <a:solidFill>
                <a:schemeClr val="dk1"/>
              </a:solidFill>
              <a:latin typeface="Calibri"/>
              <a:ea typeface="Calibri"/>
              <a:cs typeface="Calibri"/>
              <a:sym typeface="Calibri"/>
            </a:endParaRPr>
          </a:p>
          <a:p>
            <a:pPr marL="228600" marR="0" lvl="0" indent="-228600" algn="l" rtl="0">
              <a:buSzPct val="25000"/>
              <a:buNone/>
            </a:pPr>
            <a:r>
              <a:rPr lang="en-US" sz="1800" b="0" i="0" u="none" strike="noStrike" cap="none" baseline="0">
                <a:latin typeface="Arial"/>
                <a:ea typeface="Arial"/>
                <a:cs typeface="Arial"/>
                <a:sym typeface="Arial"/>
              </a:rPr>
              <a:t>Largely Servlet API independent</a:t>
            </a:r>
          </a:p>
          <a:p>
            <a:pPr marL="228600" marR="0" lvl="0" indent="-228600" algn="l" rtl="0">
              <a:buSzPct val="25000"/>
              <a:buNone/>
            </a:pPr>
            <a:r>
              <a:rPr lang="en-US" sz="1800" b="0" i="0" u="none" strike="noStrike" cap="none" baseline="0">
                <a:latin typeface="Arial"/>
                <a:ea typeface="Arial"/>
                <a:cs typeface="Arial"/>
                <a:sym typeface="Arial"/>
              </a:rPr>
              <a:t>Action instance is created for each request</a:t>
            </a:r>
          </a:p>
          <a:p>
            <a:pPr marL="228600" marR="0" lvl="0" indent="-228600" algn="l" rtl="0">
              <a:buSzPct val="25000"/>
              <a:buNone/>
            </a:pPr>
            <a:r>
              <a:rPr lang="en-US" sz="1800" b="0" i="0" u="none" strike="noStrike" cap="none" baseline="0">
                <a:latin typeface="Arial"/>
                <a:ea typeface="Arial"/>
                <a:cs typeface="Arial"/>
                <a:sym typeface="Arial"/>
              </a:rPr>
              <a:t>Interceptors can be named stacks</a:t>
            </a:r>
          </a:p>
          <a:p>
            <a:pPr marL="228600" marR="0" lvl="0" indent="-228600" algn="l" rtl="0">
              <a:buSzPct val="25000"/>
              <a:buNone/>
            </a:pPr>
            <a:r>
              <a:rPr lang="en-US" sz="1800" b="0" i="0" u="none" strike="noStrike" cap="none" baseline="0">
                <a:latin typeface="Arial"/>
                <a:ea typeface="Arial"/>
                <a:cs typeface="Arial"/>
                <a:sym typeface="Arial"/>
              </a:rPr>
              <a:t>Response can be anything you can dream up</a:t>
            </a:r>
          </a:p>
          <a:p>
            <a:pPr marL="228600" marR="0" lvl="0" indent="-228600" algn="l" rtl="0">
              <a:buClr>
                <a:srgbClr val="000000"/>
              </a:buClr>
              <a:buSzPct val="100000"/>
              <a:buFont typeface="Arial"/>
              <a:buAutoNum type="arabicPeriod"/>
            </a:pPr>
            <a:r>
              <a:rPr lang="en-US" sz="1800" b="0" i="0" u="none" strike="noStrike" cap="none" baseline="0">
                <a:latin typeface="Arial"/>
                <a:ea typeface="Arial"/>
                <a:cs typeface="Arial"/>
                <a:sym typeface="Arial"/>
              </a:rPr>
              <a:t>HTML</a:t>
            </a:r>
          </a:p>
          <a:p>
            <a:pPr marL="228600" marR="0" lvl="0" indent="-228600" algn="l" rtl="0">
              <a:buClr>
                <a:srgbClr val="000000"/>
              </a:buClr>
              <a:buSzPct val="100000"/>
              <a:buFont typeface="Arial"/>
              <a:buAutoNum type="arabicPeriod"/>
            </a:pPr>
            <a:r>
              <a:rPr lang="en-US" sz="1800" b="0" i="0" u="none" strike="noStrike" cap="none" baseline="0">
                <a:latin typeface="Arial"/>
                <a:ea typeface="Arial"/>
                <a:cs typeface="Arial"/>
                <a:sym typeface="Arial"/>
              </a:rPr>
              <a:t>XML</a:t>
            </a:r>
          </a:p>
          <a:p>
            <a:pPr marL="228600" marR="0" lvl="0" indent="-228600" algn="l" rtl="0">
              <a:buClr>
                <a:srgbClr val="000000"/>
              </a:buClr>
              <a:buSzPct val="100000"/>
              <a:buFont typeface="Arial"/>
              <a:buAutoNum type="arabicPeriod"/>
            </a:pPr>
            <a:r>
              <a:rPr lang="en-US" sz="1800" b="0" i="0" u="none" strike="noStrike" cap="none" baseline="0">
                <a:latin typeface="Arial"/>
                <a:ea typeface="Arial"/>
                <a:cs typeface="Arial"/>
                <a:sym typeface="Arial"/>
              </a:rPr>
              <a:t>JSON</a:t>
            </a:r>
          </a:p>
          <a:p>
            <a:pPr marL="228600" marR="0" lvl="0" indent="-228600" algn="l" rtl="0">
              <a:buClr>
                <a:srgbClr val="000000"/>
              </a:buClr>
              <a:buSzPct val="100000"/>
              <a:buFont typeface="Arial"/>
              <a:buAutoNum type="arabicPeriod"/>
            </a:pPr>
            <a:r>
              <a:rPr lang="en-US" sz="1800" b="0" i="0" u="none" strike="noStrike" cap="none" baseline="0">
                <a:latin typeface="Arial"/>
                <a:ea typeface="Arial"/>
                <a:cs typeface="Arial"/>
                <a:sym typeface="Arial"/>
              </a:rPr>
              <a:t>Stream</a:t>
            </a:r>
          </a:p>
          <a:p>
            <a:endParaRPr lang="en-US" sz="1800" b="0" i="0" u="none" strike="noStrike" cap="none" baseline="0">
              <a:latin typeface="Arial"/>
              <a:ea typeface="Arial"/>
              <a:cs typeface="Arial"/>
              <a:sym typeface="Arial"/>
            </a:endParaRPr>
          </a:p>
        </p:txBody>
      </p:sp>
      <p:sp>
        <p:nvSpPr>
          <p:cNvPr id="242" name="Shape 24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To create a Model Driven action, implement the ModelDriven interface by adding a model property, or at least the accessor. </a:t>
            </a:r>
          </a:p>
          <a:p>
            <a:endParaRPr lang="en-US" sz="1800" b="0" i="0" u="none" strike="noStrike" cap="none" baseline="0">
              <a:latin typeface="Arial"/>
              <a:ea typeface="Arial"/>
              <a:cs typeface="Arial"/>
              <a:sym typeface="Arial"/>
            </a:endParaRPr>
          </a:p>
          <a:p>
            <a:pPr marL="0" marR="0" lvl="0" indent="0" algn="l" rtl="0">
              <a:buSzPct val="25000"/>
              <a:buNone/>
            </a:pPr>
            <a:r>
              <a:rPr lang="en-US" sz="1800" b="0" i="0" u="none" strike="noStrike" cap="none" baseline="0">
                <a:latin typeface="Arial"/>
                <a:ea typeface="Arial"/>
                <a:cs typeface="Arial"/>
                <a:sym typeface="Arial"/>
              </a:rPr>
              <a:t>public Object getModel() ...</a:t>
            </a:r>
          </a:p>
          <a:p>
            <a:endParaRPr lang="en-US" sz="1800" b="0" i="0" u="none" strike="noStrike" cap="none" baseline="0">
              <a:latin typeface="Arial"/>
              <a:ea typeface="Arial"/>
              <a:cs typeface="Arial"/>
              <a:sym typeface="Arial"/>
            </a:endParaRPr>
          </a:p>
          <a:p>
            <a:pPr marL="0" marR="0" lvl="0" indent="0" algn="l" rtl="0">
              <a:buSzPct val="25000"/>
              <a:buNone/>
            </a:pPr>
            <a:r>
              <a:rPr lang="en-US" sz="1800" b="0" i="0" u="none" strike="noStrike" cap="none" baseline="0">
                <a:latin typeface="Arial"/>
                <a:ea typeface="Arial"/>
                <a:cs typeface="Arial"/>
                <a:sym typeface="Arial"/>
              </a:rPr>
              <a:t>In the implementation of getModel, acquire an instance of a business object and return it.  On the page, you can address any JavaBean properties on the business object as if they were coded directly on the Action class. (The framework pushes the Model object onto the ValueStack.) Many developers use Spring to acquire the business object. With the addition of a setModel method, the business object can be injected automatically.</a:t>
            </a:r>
          </a:p>
          <a:p>
            <a:endParaRPr lang="en-US" sz="1800" b="0" i="0" u="none" strike="noStrike" cap="none" baseline="0">
              <a:latin typeface="Arial"/>
              <a:ea typeface="Arial"/>
              <a:cs typeface="Arial"/>
              <a:sym typeface="Arial"/>
            </a:endParaRPr>
          </a:p>
        </p:txBody>
      </p:sp>
      <p:sp>
        <p:nvSpPr>
          <p:cNvPr id="250" name="Shape 2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Clr>
                <a:srgbClr val="000000"/>
              </a:buClr>
              <a:buSzPct val="100000"/>
              <a:buFont typeface="Arial"/>
              <a:buChar char="•"/>
            </a:pPr>
            <a:r>
              <a:rPr lang="en-US" sz="1800" b="0" i="0" u="none" strike="noStrike" cap="none" baseline="0">
                <a:latin typeface="Arial"/>
                <a:ea typeface="Arial"/>
                <a:cs typeface="Arial"/>
                <a:sym typeface="Arial"/>
              </a:rPr>
              <a:t>name - Target of URL</a:t>
            </a:r>
          </a:p>
          <a:p>
            <a:pPr marL="0" marR="0" lvl="0" indent="0" algn="l" rtl="0">
              <a:buClr>
                <a:srgbClr val="000000"/>
              </a:buClr>
              <a:buSzPct val="100000"/>
              <a:buFont typeface="Arial"/>
              <a:buChar char="•"/>
            </a:pPr>
            <a:r>
              <a:rPr lang="en-US" sz="1800" b="0" i="0" u="none" strike="noStrike" cap="none" baseline="0">
                <a:latin typeface="Arial"/>
                <a:ea typeface="Arial"/>
                <a:cs typeface="Arial"/>
                <a:sym typeface="Arial"/>
              </a:rPr>
              <a:t> class– Action class to service response</a:t>
            </a:r>
          </a:p>
          <a:p>
            <a:pPr marL="0" marR="0" lvl="0" indent="0" algn="l" rtl="0">
              <a:buClr>
                <a:srgbClr val="000000"/>
              </a:buClr>
              <a:buSzPct val="100000"/>
              <a:buFont typeface="Arial"/>
              <a:buChar char="•"/>
            </a:pPr>
            <a:r>
              <a:rPr lang="en-US" sz="1800" b="0" i="0" u="none" strike="noStrike" cap="none" baseline="0">
                <a:latin typeface="Arial"/>
                <a:ea typeface="Arial"/>
                <a:cs typeface="Arial"/>
                <a:sym typeface="Arial"/>
              </a:rPr>
              <a:t> method– If you wish to specify a method other than the default execute(), this is where you can do it</a:t>
            </a:r>
          </a:p>
        </p:txBody>
      </p:sp>
      <p:sp>
        <p:nvSpPr>
          <p:cNvPr id="258" name="Shape 2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http://struts.apache.org/release/2.2.x/docs/interceptors.html</a:t>
            </a:r>
          </a:p>
        </p:txBody>
      </p:sp>
      <p:sp>
        <p:nvSpPr>
          <p:cNvPr id="266" name="Shape 26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This is the basic stack included in the struts-default.xml file.  You can always look inside the struts2-core-2.m.n.jar to see the details</a:t>
            </a:r>
          </a:p>
          <a:p>
            <a:endParaRPr lang="en-US" sz="1800" b="0" i="0" u="none" strike="noStrike" cap="none" baseline="0">
              <a:latin typeface="Arial"/>
              <a:ea typeface="Arial"/>
              <a:cs typeface="Arial"/>
              <a:sym typeface="Arial"/>
            </a:endParaRPr>
          </a:p>
          <a:p>
            <a:pPr marL="0" marR="0" lvl="0" indent="0" algn="l" rtl="0">
              <a:buSzPct val="25000"/>
              <a:buNone/>
            </a:pPr>
            <a:r>
              <a:rPr lang="en-US" sz="1800" b="0" i="0" u="none" strike="noStrike" cap="none" baseline="0">
                <a:latin typeface="Arial"/>
                <a:ea typeface="Arial"/>
                <a:cs typeface="Arial"/>
                <a:sym typeface="Arial"/>
              </a:rPr>
              <a:t> &lt;!-- Basic stack --&gt;</a:t>
            </a:r>
          </a:p>
          <a:p>
            <a:pPr marL="0" marR="0" lvl="0" indent="0" algn="l" rtl="0">
              <a:buSzPct val="25000"/>
              <a:buNone/>
            </a:pPr>
            <a:r>
              <a:rPr lang="en-US" sz="1800" b="0" i="0" u="none" strike="noStrike" cap="none" baseline="0">
                <a:latin typeface="Arial"/>
                <a:ea typeface="Arial"/>
                <a:cs typeface="Arial"/>
                <a:sym typeface="Arial"/>
              </a:rPr>
              <a:t>            &lt;interceptor-stack name="basicStack"&gt;</a:t>
            </a:r>
          </a:p>
          <a:p>
            <a:pPr marL="0" marR="0" lvl="0" indent="0" algn="l" rtl="0">
              <a:buSzPct val="25000"/>
              <a:buNone/>
            </a:pPr>
            <a:r>
              <a:rPr lang="en-US" sz="1800" b="0" i="0" u="none" strike="noStrike" cap="none" baseline="0">
                <a:latin typeface="Arial"/>
                <a:ea typeface="Arial"/>
                <a:cs typeface="Arial"/>
                <a:sym typeface="Arial"/>
              </a:rPr>
              <a:t>                &lt;interceptor-ref name="exception"/&gt;</a:t>
            </a:r>
          </a:p>
          <a:p>
            <a:pPr marL="0" marR="0" lvl="0" indent="0" algn="l" rtl="0">
              <a:buSzPct val="25000"/>
              <a:buNone/>
            </a:pPr>
            <a:r>
              <a:rPr lang="en-US" sz="1800" b="0" i="0" u="none" strike="noStrike" cap="none" baseline="0">
                <a:latin typeface="Arial"/>
                <a:ea typeface="Arial"/>
                <a:cs typeface="Arial"/>
                <a:sym typeface="Arial"/>
              </a:rPr>
              <a:t>                &lt;interceptor-ref name="servletConfig"/&gt;</a:t>
            </a:r>
          </a:p>
          <a:p>
            <a:pPr marL="0" marR="0" lvl="0" indent="0" algn="l" rtl="0">
              <a:buSzPct val="25000"/>
              <a:buNone/>
            </a:pPr>
            <a:r>
              <a:rPr lang="en-US" sz="1800" b="0" i="0" u="none" strike="noStrike" cap="none" baseline="0">
                <a:latin typeface="Arial"/>
                <a:ea typeface="Arial"/>
                <a:cs typeface="Arial"/>
                <a:sym typeface="Arial"/>
              </a:rPr>
              <a:t>                &lt;interceptor-ref name="prepare"/&gt;</a:t>
            </a:r>
          </a:p>
          <a:p>
            <a:pPr marL="0" marR="0" lvl="0" indent="0" algn="l" rtl="0">
              <a:buSzPct val="25000"/>
              <a:buNone/>
            </a:pPr>
            <a:r>
              <a:rPr lang="en-US" sz="1800" b="0" i="0" u="none" strike="noStrike" cap="none" baseline="0">
                <a:latin typeface="Arial"/>
                <a:ea typeface="Arial"/>
                <a:cs typeface="Arial"/>
                <a:sym typeface="Arial"/>
              </a:rPr>
              <a:t>                &lt;interceptor-ref name="checkbox"/&gt;</a:t>
            </a:r>
          </a:p>
          <a:p>
            <a:pPr marL="0" marR="0" lvl="0" indent="0" algn="l" rtl="0">
              <a:buSzPct val="25000"/>
              <a:buNone/>
            </a:pPr>
            <a:r>
              <a:rPr lang="en-US" sz="1800" b="0" i="0" u="none" strike="noStrike" cap="none" baseline="0">
                <a:latin typeface="Arial"/>
                <a:ea typeface="Arial"/>
                <a:cs typeface="Arial"/>
                <a:sym typeface="Arial"/>
              </a:rPr>
              <a:t>                &lt;interceptor-ref name="params"/&gt;</a:t>
            </a:r>
          </a:p>
          <a:p>
            <a:pPr marL="0" marR="0" lvl="0" indent="0" algn="l" rtl="0">
              <a:buSzPct val="25000"/>
              <a:buNone/>
            </a:pPr>
            <a:r>
              <a:rPr lang="en-US" sz="1800" b="0" i="0" u="none" strike="noStrike" cap="none" baseline="0">
                <a:latin typeface="Arial"/>
                <a:ea typeface="Arial"/>
                <a:cs typeface="Arial"/>
                <a:sym typeface="Arial"/>
              </a:rPr>
              <a:t>                &lt;interceptor-ref name="conversionError"/&gt;</a:t>
            </a:r>
          </a:p>
          <a:p>
            <a:pPr marL="0" marR="0" lvl="0" indent="0" algn="l" rtl="0">
              <a:buSzPct val="25000"/>
              <a:buNone/>
            </a:pPr>
            <a:r>
              <a:rPr lang="en-US" sz="1800" b="0" i="0" u="none" strike="noStrike" cap="none" baseline="0">
                <a:latin typeface="Arial"/>
                <a:ea typeface="Arial"/>
                <a:cs typeface="Arial"/>
                <a:sym typeface="Arial"/>
              </a:rPr>
              <a:t>            &lt;/interceptor-stack&gt;</a:t>
            </a:r>
          </a:p>
          <a:p>
            <a:endParaRPr lang="en-US" sz="1800" b="0" i="0" u="none" strike="noStrike" cap="none" baseline="0">
              <a:latin typeface="Arial"/>
              <a:ea typeface="Arial"/>
              <a:cs typeface="Arial"/>
              <a:sym typeface="Arial"/>
            </a:endParaRPr>
          </a:p>
        </p:txBody>
      </p:sp>
      <p:sp>
        <p:nvSpPr>
          <p:cNvPr id="274" name="Shape 27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latin typeface="Arial"/>
                <a:ea typeface="Arial"/>
                <a:cs typeface="Arial"/>
                <a:sym typeface="Arial"/>
              </a:rPr>
              <a:t>JFreeChart plug-in demonstrates returning dynamic image files on the fly!</a:t>
            </a:r>
          </a:p>
          <a:p>
            <a:endParaRPr lang="en-US" sz="1800" b="0" i="0" u="none" strike="noStrike" cap="none" baseline="0">
              <a:latin typeface="Arial"/>
              <a:ea typeface="Arial"/>
              <a:cs typeface="Arial"/>
              <a:sym typeface="Arial"/>
            </a:endParaRPr>
          </a:p>
          <a:p>
            <a:pPr marL="0" marR="0" lvl="0" indent="0" algn="l" rtl="0">
              <a:buSzPct val="25000"/>
              <a:buNone/>
            </a:pPr>
            <a:r>
              <a:rPr lang="en-US" sz="1800" b="0" i="0" u="none" strike="noStrike" cap="none" baseline="0">
                <a:latin typeface="Arial"/>
                <a:ea typeface="Arial"/>
                <a:cs typeface="Arial"/>
                <a:sym typeface="Arial"/>
              </a:rPr>
              <a:t>&lt;result-types&gt;</a:t>
            </a:r>
          </a:p>
          <a:p>
            <a:pPr marL="0" marR="0" lvl="1" indent="0" algn="l" rtl="0">
              <a:buSzPct val="25000"/>
              <a:buNone/>
            </a:pPr>
            <a:r>
              <a:rPr lang="en-US" sz="1800" b="0" i="0" u="none" strike="noStrike" cap="none" baseline="0">
                <a:latin typeface="Arial"/>
                <a:ea typeface="Arial"/>
                <a:cs typeface="Arial"/>
                <a:sym typeface="Arial"/>
              </a:rPr>
              <a:t>&lt;result-type name="</a:t>
            </a:r>
            <a:r>
              <a:rPr lang="en-US" sz="1800" b="1" i="0" u="none" strike="noStrike" cap="none" baseline="0">
                <a:latin typeface="Arial"/>
                <a:ea typeface="Arial"/>
                <a:cs typeface="Arial"/>
                <a:sym typeface="Arial"/>
              </a:rPr>
              <a:t>chart</a:t>
            </a:r>
            <a:r>
              <a:rPr lang="en-US" sz="1800" b="0" i="0" u="none" strike="noStrike" cap="none" baseline="0">
                <a:latin typeface="Arial"/>
                <a:ea typeface="Arial"/>
                <a:cs typeface="Arial"/>
                <a:sym typeface="Arial"/>
              </a:rPr>
              <a:t>" class="</a:t>
            </a:r>
            <a:r>
              <a:rPr lang="en-US" sz="1800" b="1" i="0" u="none" strike="noStrike" cap="none" baseline="0">
                <a:latin typeface="Arial"/>
                <a:ea typeface="Arial"/>
                <a:cs typeface="Arial"/>
                <a:sym typeface="Arial"/>
              </a:rPr>
              <a:t>org.apache.struts2.dispatcher.ChartResult</a:t>
            </a:r>
            <a:r>
              <a:rPr lang="en-US" sz="1800" b="0" i="0" u="none" strike="noStrike" cap="none" baseline="0">
                <a:latin typeface="Arial"/>
                <a:ea typeface="Arial"/>
                <a:cs typeface="Arial"/>
                <a:sym typeface="Arial"/>
              </a:rPr>
              <a:t>" default="</a:t>
            </a:r>
            <a:r>
              <a:rPr lang="en-US" sz="1800" b="1" i="0" u="none" strike="noStrike" cap="none" baseline="0">
                <a:latin typeface="Arial"/>
                <a:ea typeface="Arial"/>
                <a:cs typeface="Arial"/>
                <a:sym typeface="Arial"/>
              </a:rPr>
              <a:t>false</a:t>
            </a:r>
            <a:r>
              <a:rPr lang="en-US" sz="1800" b="0" i="0" u="none" strike="noStrike" cap="none" baseline="0">
                <a:latin typeface="Arial"/>
                <a:ea typeface="Arial"/>
                <a:cs typeface="Arial"/>
                <a:sym typeface="Arial"/>
              </a:rPr>
              <a:t>"&gt;</a:t>
            </a:r>
          </a:p>
          <a:p>
            <a:pPr marL="0" marR="0" lvl="2" indent="0" algn="l" rtl="0">
              <a:buSzPct val="25000"/>
              <a:buNone/>
            </a:pPr>
            <a:r>
              <a:rPr lang="en-US" sz="1800" b="0" i="0" u="none" strike="noStrike" cap="none" baseline="0">
                <a:latin typeface="Arial"/>
                <a:ea typeface="Arial"/>
                <a:cs typeface="Arial"/>
                <a:sym typeface="Arial"/>
              </a:rPr>
              <a:t>&lt;param name="</a:t>
            </a:r>
            <a:r>
              <a:rPr lang="en-US" sz="1800" b="1" i="0" u="none" strike="noStrike" cap="none" baseline="0">
                <a:latin typeface="Arial"/>
                <a:ea typeface="Arial"/>
                <a:cs typeface="Arial"/>
                <a:sym typeface="Arial"/>
              </a:rPr>
              <a:t>height</a:t>
            </a:r>
            <a:r>
              <a:rPr lang="en-US" sz="1800" b="0" i="0" u="none" strike="noStrike" cap="none" baseline="0">
                <a:latin typeface="Arial"/>
                <a:ea typeface="Arial"/>
                <a:cs typeface="Arial"/>
                <a:sym typeface="Arial"/>
              </a:rPr>
              <a:t>"&gt;</a:t>
            </a:r>
            <a:r>
              <a:rPr lang="en-US" sz="1800" b="1" i="0" u="none" strike="noStrike" cap="none" baseline="0">
                <a:latin typeface="Arial"/>
                <a:ea typeface="Arial"/>
                <a:cs typeface="Arial"/>
                <a:sym typeface="Arial"/>
              </a:rPr>
              <a:t>150</a:t>
            </a:r>
            <a:r>
              <a:rPr lang="en-US" sz="1800" b="0" i="0" u="none" strike="noStrike" cap="none" baseline="0">
                <a:latin typeface="Arial"/>
                <a:ea typeface="Arial"/>
                <a:cs typeface="Arial"/>
                <a:sym typeface="Arial"/>
              </a:rPr>
              <a:t>&lt;/param&gt; </a:t>
            </a:r>
          </a:p>
          <a:p>
            <a:pPr marL="0" marR="0" lvl="2" indent="0" algn="l" rtl="0">
              <a:buSzPct val="25000"/>
              <a:buNone/>
            </a:pPr>
            <a:r>
              <a:rPr lang="en-US" sz="1800" b="0" i="0" u="none" strike="noStrike" cap="none" baseline="0">
                <a:latin typeface="Arial"/>
                <a:ea typeface="Arial"/>
                <a:cs typeface="Arial"/>
                <a:sym typeface="Arial"/>
              </a:rPr>
              <a:t>&lt;param name="</a:t>
            </a:r>
            <a:r>
              <a:rPr lang="en-US" sz="1800" b="1" i="0" u="none" strike="noStrike" cap="none" baseline="0">
                <a:latin typeface="Arial"/>
                <a:ea typeface="Arial"/>
                <a:cs typeface="Arial"/>
                <a:sym typeface="Arial"/>
              </a:rPr>
              <a:t>width</a:t>
            </a:r>
            <a:r>
              <a:rPr lang="en-US" sz="1800" b="0" i="0" u="none" strike="noStrike" cap="none" baseline="0">
                <a:latin typeface="Arial"/>
                <a:ea typeface="Arial"/>
                <a:cs typeface="Arial"/>
                <a:sym typeface="Arial"/>
              </a:rPr>
              <a:t>"&gt;</a:t>
            </a:r>
            <a:r>
              <a:rPr lang="en-US" sz="1800" b="1" i="0" u="none" strike="noStrike" cap="none" baseline="0">
                <a:latin typeface="Arial"/>
                <a:ea typeface="Arial"/>
                <a:cs typeface="Arial"/>
                <a:sym typeface="Arial"/>
              </a:rPr>
              <a:t>200</a:t>
            </a:r>
            <a:r>
              <a:rPr lang="en-US" sz="1800" b="0" i="0" u="none" strike="noStrike" cap="none" baseline="0">
                <a:latin typeface="Arial"/>
                <a:ea typeface="Arial"/>
                <a:cs typeface="Arial"/>
                <a:sym typeface="Arial"/>
              </a:rPr>
              <a:t>&lt;/param&gt; </a:t>
            </a:r>
          </a:p>
          <a:p>
            <a:pPr marL="0" marR="0" lvl="1" indent="0" algn="l" rtl="0">
              <a:buSzPct val="25000"/>
              <a:buNone/>
            </a:pPr>
            <a:r>
              <a:rPr lang="en-US" sz="1800" b="0" i="0" u="none" strike="noStrike" cap="none" baseline="0">
                <a:latin typeface="Arial"/>
                <a:ea typeface="Arial"/>
                <a:cs typeface="Arial"/>
                <a:sym typeface="Arial"/>
              </a:rPr>
              <a:t>&lt;/result-type&gt;</a:t>
            </a:r>
          </a:p>
          <a:p>
            <a:pPr marL="0" marR="0" lvl="0" indent="0" algn="l" rtl="0">
              <a:buSzPct val="25000"/>
              <a:buNone/>
            </a:pPr>
            <a:r>
              <a:rPr lang="en-US" sz="1800" b="0" i="0" u="none" strike="noStrike" cap="none" baseline="0">
                <a:latin typeface="Arial"/>
                <a:ea typeface="Arial"/>
                <a:cs typeface="Arial"/>
                <a:sym typeface="Arial"/>
              </a:rPr>
              <a:t>&lt;/result-types&gt;</a:t>
            </a:r>
          </a:p>
          <a:p>
            <a:endParaRPr lang="en-US" sz="1800" b="0" i="0" u="none" strike="noStrike" cap="none" baseline="0">
              <a:latin typeface="Arial"/>
              <a:ea typeface="Arial"/>
              <a:cs typeface="Arial"/>
              <a:sym typeface="Arial"/>
            </a:endParaRPr>
          </a:p>
        </p:txBody>
      </p:sp>
      <p:sp>
        <p:nvSpPr>
          <p:cNvPr id="282" name="Shape 28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latin typeface="Arial"/>
                <a:ea typeface="Arial"/>
                <a:cs typeface="Arial"/>
                <a:sym typeface="Arial"/>
              </a:rPr>
              <a:t>dispatcher</a:t>
            </a:r>
            <a:r>
              <a:rPr lang="en-US" sz="1800" b="0" i="0" u="none" strike="noStrike" cap="none" baseline="0">
                <a:latin typeface="Arial"/>
                <a:ea typeface="Arial"/>
                <a:cs typeface="Arial"/>
                <a:sym typeface="Arial"/>
              </a:rPr>
              <a:t> - Includes or forwards to a view (usually a jsp). Behind the scenes Struts will use a RequestDispatcher, where the target servlet/JSP receives the same request/response objects as the original servlet/JSP. Therefore, you can pass data between them using request.setAttribute() - the Struts action is available. </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a:latin typeface="Arial"/>
                <a:ea typeface="Arial"/>
                <a:cs typeface="Arial"/>
                <a:sym typeface="Arial"/>
              </a:rPr>
              <a:t>name</a:t>
            </a:r>
            <a:r>
              <a:rPr lang="en-US" sz="1800" b="0" i="0" u="none" strike="noStrike" cap="none" baseline="0">
                <a:latin typeface="Arial"/>
                <a:ea typeface="Arial"/>
                <a:cs typeface="Arial"/>
                <a:sym typeface="Arial"/>
              </a:rPr>
              <a:t> defaults to SUCCESS</a:t>
            </a:r>
          </a:p>
          <a:p>
            <a:pPr marL="0" marR="0" lvl="0" indent="0" algn="l" rtl="0">
              <a:buSzPct val="25000"/>
              <a:buNone/>
            </a:pPr>
            <a:r>
              <a:rPr lang="en-US" sz="1800" b="1" i="0" u="none" strike="noStrike" cap="none" baseline="0">
                <a:latin typeface="Arial"/>
                <a:ea typeface="Arial"/>
                <a:cs typeface="Arial"/>
                <a:sym typeface="Arial"/>
              </a:rPr>
              <a:t>type</a:t>
            </a:r>
            <a:r>
              <a:rPr lang="en-US" sz="1800" b="0" i="0" u="none" strike="noStrike" cap="none" baseline="0">
                <a:latin typeface="Arial"/>
                <a:ea typeface="Arial"/>
                <a:cs typeface="Arial"/>
                <a:sym typeface="Arial"/>
              </a:rPr>
              <a:t> inherits the result declared to be “default” for the namespace</a:t>
            </a:r>
          </a:p>
          <a:p>
            <a:endParaRPr lang="en-US" sz="1800" b="0" i="0" u="none" strike="noStrike" cap="none" baseline="0">
              <a:latin typeface="Arial"/>
              <a:ea typeface="Arial"/>
              <a:cs typeface="Arial"/>
              <a:sym typeface="Arial"/>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04" name="Shape 1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SzPct val="25000"/>
              <a:buNone/>
            </a:pPr>
            <a:r>
              <a:rPr lang="en-US" sz="1200" b="0" i="0" u="none" strike="noStrike" cap="none" baseline="0">
                <a:latin typeface="Arial"/>
                <a:ea typeface="Arial"/>
                <a:cs typeface="Arial"/>
                <a:sym typeface="Arial"/>
              </a:rPr>
              <a:t>&lt;!DOCTYPE struts PUBLIC</a:t>
            </a:r>
          </a:p>
          <a:p>
            <a:pPr marL="0" marR="0" lvl="0" indent="0" algn="l" rtl="0">
              <a:lnSpc>
                <a:spcPct val="80000"/>
              </a:lnSpc>
              <a:buSzPct val="25000"/>
              <a:buNone/>
            </a:pPr>
            <a:r>
              <a:rPr lang="en-US" sz="1200" b="0" i="0" u="none" strike="noStrike" cap="none" baseline="0">
                <a:latin typeface="Arial"/>
                <a:ea typeface="Arial"/>
                <a:cs typeface="Arial"/>
                <a:sym typeface="Arial"/>
              </a:rPr>
              <a:t>        "-//Apache Software Foundation//DTD Struts Configuration 2.0//EN"</a:t>
            </a:r>
          </a:p>
          <a:p>
            <a:pPr marL="0" marR="0" lvl="0" indent="0" algn="l" rtl="0">
              <a:lnSpc>
                <a:spcPct val="80000"/>
              </a:lnSpc>
              <a:buSzPct val="25000"/>
              <a:buNone/>
            </a:pPr>
            <a:r>
              <a:rPr lang="en-US" sz="1200" b="0" i="0" u="none" strike="noStrike" cap="none" baseline="0">
                <a:latin typeface="Arial"/>
                <a:ea typeface="Arial"/>
                <a:cs typeface="Arial"/>
                <a:sym typeface="Arial"/>
              </a:rPr>
              <a:t>        "http://struts.apache.org/dtds/struts-2.0.dtd"&gt;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&lt;struts&gt;</a:t>
            </a:r>
          </a:p>
          <a:p>
            <a:pPr marL="0" marR="0" lvl="0" indent="0" algn="l" rtl="0">
              <a:lnSpc>
                <a:spcPct val="80000"/>
              </a:lnSpc>
              <a:buSzPct val="25000"/>
              <a:buNone/>
            </a:pPr>
            <a:r>
              <a:rPr lang="en-US" sz="1200" b="0" i="0" u="none" strike="noStrike" cap="none" baseline="0">
                <a:latin typeface="Arial"/>
                <a:ea typeface="Arial"/>
                <a:cs typeface="Arial"/>
                <a:sym typeface="Arial"/>
              </a:rPr>
              <a:t>&lt;package name="starter“ extends="struts-default, jfreechart-default"&gt;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&lt;result-types&gt;</a:t>
            </a:r>
          </a:p>
          <a:p>
            <a:pPr marL="0" marR="0" lvl="0" indent="0" algn="l" rtl="0">
              <a:lnSpc>
                <a:spcPct val="80000"/>
              </a:lnSpc>
              <a:buSzPct val="25000"/>
              <a:buNone/>
            </a:pPr>
            <a:r>
              <a:rPr lang="en-US" sz="1200" b="0" i="0" u="none" strike="noStrike" cap="none" baseline="0">
                <a:latin typeface="Arial"/>
                <a:ea typeface="Arial"/>
                <a:cs typeface="Arial"/>
                <a:sym typeface="Arial"/>
              </a:rPr>
              <a:t>	&lt;result-type name="serialize“ class="acme.hr.result.SerializationToXml" /&gt;</a:t>
            </a:r>
          </a:p>
          <a:p>
            <a:pPr marL="0" marR="0" lvl="0" indent="0" algn="l" rtl="0">
              <a:lnSpc>
                <a:spcPct val="80000"/>
              </a:lnSpc>
              <a:buSzPct val="25000"/>
              <a:buNone/>
            </a:pPr>
            <a:r>
              <a:rPr lang="en-US" sz="1200" b="0" i="0" u="none" strike="noStrike" cap="none" baseline="0">
                <a:latin typeface="Arial"/>
                <a:ea typeface="Arial"/>
                <a:cs typeface="Arial"/>
                <a:sym typeface="Arial"/>
              </a:rPr>
              <a:t>&lt;/result-types&gt;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&lt;interceptors&gt;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&lt;interceptor-stack name="starterStack"&gt;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&lt;interceptor-ref name="timer" /&gt;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&lt;interceptor-ref name="scopedModelDriven" /&gt;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&lt;interceptor-ref name="paramsPrepareParamsStack" /&gt;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&lt;interceptor-ref name="timer" /&gt;</a:t>
            </a:r>
          </a:p>
          <a:p>
            <a:pPr marL="0" marR="0" lvl="0" indent="0" algn="l" rtl="0">
              <a:lnSpc>
                <a:spcPct val="80000"/>
              </a:lnSpc>
              <a:buSzPct val="25000"/>
              <a:buNone/>
            </a:pPr>
            <a:r>
              <a:rPr lang="en-US" sz="1200" b="0" i="0" u="none" strike="noStrike" cap="none" baseline="0">
                <a:latin typeface="Arial"/>
                <a:ea typeface="Arial"/>
                <a:cs typeface="Arial"/>
                <a:sym typeface="Arial"/>
              </a:rPr>
              <a:t>	&lt;/interceptor-stack&gt;</a:t>
            </a:r>
          </a:p>
          <a:p>
            <a:pPr marL="0" marR="0" lvl="0" indent="0" algn="l" rtl="0">
              <a:lnSpc>
                <a:spcPct val="80000"/>
              </a:lnSpc>
              <a:buSzPct val="25000"/>
              <a:buNone/>
            </a:pPr>
            <a:r>
              <a:rPr lang="en-US" sz="1200" b="0" i="0" u="none" strike="noStrike" cap="none" baseline="0">
                <a:latin typeface="Arial"/>
                <a:ea typeface="Arial"/>
                <a:cs typeface="Arial"/>
                <a:sym typeface="Arial"/>
              </a:rPr>
              <a:t>&lt;/interceptors&gt;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&lt;default-interceptor-ref name="starterStack" /&gt;</a:t>
            </a:r>
          </a:p>
          <a:p>
            <a:pPr marL="0" marR="0" lvl="0" indent="0" algn="l" rtl="0">
              <a:lnSpc>
                <a:spcPct val="80000"/>
              </a:lnSpc>
              <a:buSzPct val="25000"/>
              <a:buNone/>
            </a:pPr>
            <a:r>
              <a:rPr lang="en-US" sz="1200" b="0" i="0" u="none" strike="noStrike" cap="none" baseline="0">
                <a:latin typeface="Arial"/>
                <a:ea typeface="Arial"/>
                <a:cs typeface="Arial"/>
                <a:sym typeface="Arial"/>
              </a:rPr>
              <a:t>&lt;/package&gt;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&lt;include file=“base.xml" /&gt;</a:t>
            </a:r>
          </a:p>
          <a:p>
            <a:pPr marL="0" marR="0" lvl="0" indent="0" algn="l" rtl="0">
              <a:lnSpc>
                <a:spcPct val="80000"/>
              </a:lnSpc>
              <a:buSzPct val="25000"/>
              <a:buNone/>
            </a:pPr>
            <a:r>
              <a:rPr lang="en-US" sz="1200" b="0" i="0" u="none" strike="noStrike" cap="none" baseline="0">
                <a:latin typeface="Arial"/>
                <a:ea typeface="Arial"/>
                <a:cs typeface="Arial"/>
                <a:sym typeface="Arial"/>
              </a:rPr>
              <a:t>&lt;include file=“preferences.xml" /&gt;</a:t>
            </a:r>
          </a:p>
          <a:p>
            <a:pPr marL="0" marR="0" lvl="0" indent="0" algn="l" rtl="0">
              <a:lnSpc>
                <a:spcPct val="80000"/>
              </a:lnSpc>
              <a:buSzPct val="25000"/>
              <a:buNone/>
            </a:pPr>
            <a:r>
              <a:rPr lang="en-US" sz="1200" b="0" i="0" u="none" strike="noStrike" cap="none" baseline="0">
                <a:latin typeface="Arial"/>
                <a:ea typeface="Arial"/>
                <a:cs typeface="Arial"/>
                <a:sym typeface="Arial"/>
              </a:rPr>
              <a:t>&lt;include file="wizard.xml" /&gt;</a:t>
            </a:r>
          </a:p>
          <a:p>
            <a:endParaRPr lang="en-US" sz="1200" b="0" i="0" u="none" strike="noStrike" cap="none" baseline="0">
              <a:latin typeface="Arial"/>
              <a:ea typeface="Arial"/>
              <a:cs typeface="Arial"/>
              <a:sym typeface="Arial"/>
            </a:endParaRPr>
          </a:p>
          <a:p>
            <a:pPr marL="0" marR="0" lvl="0" indent="0" algn="l" rtl="0">
              <a:lnSpc>
                <a:spcPct val="80000"/>
              </a:lnSpc>
              <a:buSzPct val="25000"/>
              <a:buNone/>
            </a:pPr>
            <a:r>
              <a:rPr lang="en-US" sz="1200" b="0" i="0" u="none" strike="noStrike" cap="none" baseline="0">
                <a:latin typeface="Arial"/>
                <a:ea typeface="Arial"/>
                <a:cs typeface="Arial"/>
                <a:sym typeface="Arial"/>
              </a:rPr>
              <a:t>&lt;/struts&gt;</a:t>
            </a:r>
          </a:p>
          <a:p>
            <a:endParaRPr lang="en-US" sz="1200" b="0" i="0" u="none" strike="noStrike" cap="none" baseline="0">
              <a:latin typeface="Arial"/>
              <a:ea typeface="Arial"/>
              <a:cs typeface="Arial"/>
              <a:sym typeface="Arial"/>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3" name="Shape 31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20" name="Shape 3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
</a:t>
            </a:r>
          </a:p>
        </p:txBody>
      </p:sp>
      <p:sp>
        <p:nvSpPr>
          <p:cNvPr id="321" name="Shape 3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28" name="Shape 3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329" name="Shape 3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36" name="Shape 3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43" name="Shape 34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2" name="Shape 3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9" name="Shape 3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66" name="Shape 36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73" name="Shape 37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1" name="Shape 40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1. Browser posts request to Router</a:t>
            </a:r>
          </a:p>
          <a:p>
            <a:pPr>
              <a:buNone/>
            </a:pPr>
            <a:r>
              <a:rPr lang="en-US" sz="1800" b="0" i="0" u="none" strike="noStrike" cap="none" baseline="0"/>
              <a:t>2. Router discovers controller to execute and Rails executes the controller</a:t>
            </a:r>
          </a:p>
          <a:p>
            <a:pPr>
              <a:buNone/>
            </a:pPr>
            <a:r>
              <a:rPr lang="en-US" sz="1800" b="0" i="0" u="none" strike="noStrike" cap="none" baseline="0"/>
              <a:t>3. Controller calls Model and gets output</a:t>
            </a:r>
          </a:p>
          <a:p>
            <a:pPr>
              <a:buNone/>
            </a:pPr>
            <a:r>
              <a:rPr lang="en-US" sz="1800" b="0" i="0" u="none" strike="noStrike" cap="none" baseline="0"/>
              <a:t>4. Controller sends the output to View </a:t>
            </a:r>
          </a:p>
          <a:p>
            <a:pPr>
              <a:buNone/>
            </a:pPr>
            <a:r>
              <a:rPr lang="en-US" sz="1800" b="0" i="0" u="none" strike="noStrike" cap="none" baseline="0"/>
              <a:t>5. View renders User Interface</a:t>
            </a:r>
          </a:p>
          <a:p>
            <a:endParaRPr lang="en-US" sz="1800" b="0" i="0" u="none" strike="noStrike" cap="none" baseline="0"/>
          </a:p>
        </p:txBody>
      </p:sp>
      <p:sp>
        <p:nvSpPr>
          <p:cNvPr id="402" name="Shape 40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09" name="Shape 4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r>
              <a:rPr lang="en-US" dirty="0" smtClean="0"/>
              <a:t>http://</a:t>
            </a:r>
            <a:r>
              <a:rPr lang="en-US" dirty="0" err="1" smtClean="0"/>
              <a:t>www.youtube.com</a:t>
            </a:r>
            <a:r>
              <a:rPr lang="en-US" dirty="0" smtClean="0"/>
              <a:t>/</a:t>
            </a:r>
            <a:r>
              <a:rPr lang="en-US" dirty="0" err="1" smtClean="0"/>
              <a:t>watch?v</a:t>
            </a:r>
            <a:r>
              <a:rPr lang="en-US" dirty="0" smtClean="0"/>
              <a:t>=jo_B4LTHi3I</a:t>
            </a:r>
          </a:p>
          <a:p>
            <a:endParaRPr dirty="0"/>
          </a:p>
        </p:txBody>
      </p:sp>
      <p:sp>
        <p:nvSpPr>
          <p:cNvPr id="417" name="Shape 4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24" name="Shape 42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31" name="Shape 4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dirty="0"/>
          </a:p>
        </p:txBody>
      </p:sp>
      <p:sp>
        <p:nvSpPr>
          <p:cNvPr id="440" name="Shape 4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Helloworld.js</a:t>
            </a:r>
            <a:endParaRPr lang="en-US" dirty="0" smtClean="0"/>
          </a:p>
          <a:p>
            <a:endParaRPr dirty="0"/>
          </a:p>
        </p:txBody>
      </p:sp>
      <p:sp>
        <p:nvSpPr>
          <p:cNvPr id="450" name="Shape 4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59" name="Shape 4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68" name="Shape 4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Close to ideal for high concurrency / high throughput, single execution stack</a:t>
            </a:r>
          </a:p>
          <a:p>
            <a:pPr>
              <a:buNone/>
            </a:pPr>
            <a:r>
              <a:rPr lang="en-US" sz="1800" b="0" i="0" u="none" strike="noStrike" cap="none" baseline="0" dirty="0"/>
              <a:t>Forces you to write more efficient code by parallelizing your I/O</a:t>
            </a:r>
          </a:p>
          <a:p>
            <a:pPr>
              <a:buNone/>
            </a:pPr>
            <a:r>
              <a:rPr lang="en-US" sz="1800" b="0" i="0" u="none" strike="noStrike" cap="none" baseline="0" dirty="0"/>
              <a:t>Feels like AJAX in the </a:t>
            </a:r>
            <a:r>
              <a:rPr lang="en-US" sz="1800" b="0" i="0" u="none" strike="noStrike" cap="none" baseline="0" dirty="0" smtClean="0"/>
              <a:t>browser</a:t>
            </a:r>
          </a:p>
          <a:p>
            <a:pPr>
              <a:buNone/>
            </a:pPr>
            <a:endParaRPr lang="en-US" sz="1800" b="0" i="0" u="none" strike="noStrike" cap="none" baseline="0" dirty="0" smtClean="0"/>
          </a:p>
          <a:p>
            <a:pPr>
              <a:buNone/>
            </a:pPr>
            <a:r>
              <a:rPr lang="en-US" sz="1800" b="0" i="0" u="none" strike="noStrike" cap="none" baseline="0" dirty="0" smtClean="0"/>
              <a:t>Examples</a:t>
            </a:r>
          </a:p>
          <a:p>
            <a:pPr>
              <a:buNone/>
            </a:pPr>
            <a:endParaRPr lang="en-US" sz="1800" b="0" i="0" u="none" strike="noStrike" cap="none" baseline="0" dirty="0"/>
          </a:p>
        </p:txBody>
      </p:sp>
      <p:sp>
        <p:nvSpPr>
          <p:cNvPr id="479" name="Shape 4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17" name="Shape 1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Close to ideal for high concurrency / high throughput, single execution stack</a:t>
            </a:r>
          </a:p>
          <a:p>
            <a:pPr>
              <a:buNone/>
            </a:pPr>
            <a:r>
              <a:rPr lang="en-US" sz="1800" b="0" i="0" u="none" strike="noStrike" cap="none" baseline="0"/>
              <a:t>Forces you to write more efficient code by parallelizing your I/O</a:t>
            </a:r>
          </a:p>
          <a:p>
            <a:pPr>
              <a:buNone/>
            </a:pPr>
            <a:r>
              <a:rPr lang="en-US" sz="1800" b="0" i="0" u="none" strike="noStrike" cap="none" baseline="0"/>
              <a:t>Feels like AJAX in the browser</a:t>
            </a: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99" name="Shape 49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Close to ideal for high concurrency / high throughput, single execution stack</a:t>
            </a:r>
          </a:p>
          <a:p>
            <a:pPr>
              <a:buNone/>
            </a:pPr>
            <a:r>
              <a:rPr lang="en-US" sz="1800" b="0" i="0" u="none" strike="noStrike" cap="none" baseline="0" dirty="0"/>
              <a:t>Forces you to write more efficient code by parallelizing your I/O</a:t>
            </a:r>
          </a:p>
          <a:p>
            <a:pPr>
              <a:buNone/>
            </a:pPr>
            <a:r>
              <a:rPr lang="en-US" sz="1800" b="0" i="0" u="none" strike="noStrike" cap="none" baseline="0" dirty="0"/>
              <a:t>Feels like AJAX in the </a:t>
            </a:r>
            <a:r>
              <a:rPr lang="en-US" sz="1800" b="0" i="0" u="none" strike="noStrike" cap="none" baseline="0" dirty="0" smtClean="0"/>
              <a:t>browser</a:t>
            </a:r>
          </a:p>
          <a:p>
            <a:pPr>
              <a:buNone/>
            </a:pPr>
            <a:r>
              <a:rPr lang="en-US" sz="1800" b="0" i="0" u="none" strike="noStrike" cap="none" baseline="0" dirty="0" smtClean="0"/>
              <a:t>http://</a:t>
            </a:r>
            <a:r>
              <a:rPr lang="en-US" sz="1800" b="0" i="0" u="none" strike="noStrike" cap="none" baseline="0" dirty="0" err="1" smtClean="0"/>
              <a:t>www.youtube.com</a:t>
            </a:r>
            <a:r>
              <a:rPr lang="en-US" sz="1800" b="0" i="0" u="none" strike="noStrike" cap="none" baseline="0" dirty="0" smtClean="0"/>
              <a:t>/</a:t>
            </a:r>
            <a:r>
              <a:rPr lang="en-US" sz="1800" b="0" i="0" u="none" strike="noStrike" cap="none" baseline="0" dirty="0" err="1" smtClean="0"/>
              <a:t>watch?v</a:t>
            </a:r>
            <a:r>
              <a:rPr lang="en-US" sz="1800" b="0" i="0" u="none" strike="noStrike" cap="none" baseline="0" dirty="0" smtClean="0"/>
              <a:t>=jo_B4LTHi3I</a:t>
            </a:r>
          </a:p>
          <a:p>
            <a:pPr>
              <a:buNone/>
            </a:pPr>
            <a:endParaRPr lang="en-US" sz="1800" b="0" i="0" u="none" strike="noStrike" cap="none" baseline="0" dirty="0"/>
          </a:p>
        </p:txBody>
      </p:sp>
      <p:sp>
        <p:nvSpPr>
          <p:cNvPr id="500" name="Shape 50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06" name="Shape 50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13" name="Shape 51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19" name="Shape 5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25" name="Shape 5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31" name="Shape 5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44" name="Shape 5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52" name="Shape 5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58" name="Shape 5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3" name="Shape 1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65" name="Shape 5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72" name="Shape 5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1" i="0" u="none" strike="noStrike" cap="none" baseline="0">
                <a:solidFill>
                  <a:schemeClr val="dk1"/>
                </a:solidFill>
                <a:latin typeface="Calibri"/>
                <a:ea typeface="Calibri"/>
                <a:cs typeface="Calibri"/>
                <a:sym typeface="Calibri"/>
              </a:rPr>
              <a:t>Models </a:t>
            </a:r>
            <a:r>
              <a:rPr lang="en-US" sz="1200" b="0" i="0" u="none" strike="noStrike" cap="none" baseline="0">
                <a:solidFill>
                  <a:schemeClr val="dk1"/>
                </a:solidFill>
                <a:latin typeface="Calibri"/>
                <a:ea typeface="Calibri"/>
                <a:cs typeface="Calibri"/>
                <a:sym typeface="Calibri"/>
              </a:rPr>
              <a:t>are the heart of any JavaScript application, containing the</a:t>
            </a:r>
          </a:p>
          <a:p>
            <a:pPr>
              <a:buNone/>
            </a:pPr>
            <a:r>
              <a:rPr lang="en-US" sz="1200" b="0" i="0" u="none" strike="noStrike" cap="none" baseline="0">
                <a:solidFill>
                  <a:schemeClr val="dk1"/>
                </a:solidFill>
                <a:latin typeface="Calibri"/>
                <a:ea typeface="Calibri"/>
                <a:cs typeface="Calibri"/>
                <a:sym typeface="Calibri"/>
              </a:rPr>
              <a:t>interactive data as well as a large part of the logic surrounding it:</a:t>
            </a:r>
          </a:p>
          <a:p>
            <a:pPr>
              <a:buNone/>
            </a:pPr>
            <a:r>
              <a:rPr lang="en-US" sz="1200" b="0" i="0" u="none" strike="noStrike" cap="none" baseline="0">
                <a:solidFill>
                  <a:schemeClr val="dk1"/>
                </a:solidFill>
                <a:latin typeface="Calibri"/>
                <a:ea typeface="Calibri"/>
                <a:cs typeface="Calibri"/>
                <a:sym typeface="Calibri"/>
              </a:rPr>
              <a:t>conversions, validations, computed properties, and access control. You</a:t>
            </a:r>
          </a:p>
          <a:p>
            <a:pPr>
              <a:buNone/>
            </a:pPr>
            <a:r>
              <a:rPr lang="en-US" sz="1200" b="0" i="0" u="none" strike="noStrike" cap="none" baseline="0">
                <a:solidFill>
                  <a:schemeClr val="dk1"/>
                </a:solidFill>
                <a:latin typeface="Calibri"/>
                <a:ea typeface="Calibri"/>
                <a:cs typeface="Calibri"/>
                <a:sym typeface="Calibri"/>
              </a:rPr>
              <a:t>extend </a:t>
            </a:r>
            <a:r>
              <a:rPr lang="en-US" sz="1200" b="1" i="0" u="none" strike="noStrike" cap="none" baseline="0">
                <a:solidFill>
                  <a:schemeClr val="dk1"/>
                </a:solidFill>
                <a:latin typeface="Calibri"/>
                <a:ea typeface="Calibri"/>
                <a:cs typeface="Calibri"/>
                <a:sym typeface="Calibri"/>
              </a:rPr>
              <a:t>Backbone.Model </a:t>
            </a:r>
            <a:r>
              <a:rPr lang="en-US" sz="1200" b="0" i="0" u="none" strike="noStrike" cap="none" baseline="0">
                <a:solidFill>
                  <a:schemeClr val="dk1"/>
                </a:solidFill>
                <a:latin typeface="Calibri"/>
                <a:ea typeface="Calibri"/>
                <a:cs typeface="Calibri"/>
                <a:sym typeface="Calibri"/>
              </a:rPr>
              <a:t>with your domain-specific methods, and </a:t>
            </a:r>
            <a:r>
              <a:rPr lang="en-US" sz="1200" b="1" i="0" u="none" strike="noStrike" cap="none" baseline="0">
                <a:solidFill>
                  <a:schemeClr val="dk1"/>
                </a:solidFill>
                <a:latin typeface="Calibri"/>
                <a:ea typeface="Calibri"/>
                <a:cs typeface="Calibri"/>
                <a:sym typeface="Calibri"/>
              </a:rPr>
              <a:t>Model</a:t>
            </a:r>
          </a:p>
          <a:p>
            <a:pPr>
              <a:buNone/>
            </a:pPr>
            <a:r>
              <a:rPr lang="en-US" sz="1200" b="0" i="0" u="none" strike="noStrike" cap="none" baseline="0">
                <a:solidFill>
                  <a:schemeClr val="dk1"/>
                </a:solidFill>
                <a:latin typeface="Calibri"/>
                <a:ea typeface="Calibri"/>
                <a:cs typeface="Calibri"/>
                <a:sym typeface="Calibri"/>
              </a:rPr>
              <a:t>provides a basic set of functionality for managing changes.</a:t>
            </a:r>
          </a:p>
        </p:txBody>
      </p:sp>
      <p:sp>
        <p:nvSpPr>
          <p:cNvPr id="573" name="Shape 5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81" name="Shape 58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Collections are ordered sets of models.</a:t>
            </a:r>
          </a:p>
          <a:p>
            <a:pPr>
              <a:buNone/>
            </a:pPr>
            <a:r>
              <a:rPr lang="en-US" sz="1200" b="0" i="0" u="none" strike="noStrike" cap="none" baseline="0">
                <a:solidFill>
                  <a:schemeClr val="dk1"/>
                </a:solidFill>
                <a:latin typeface="Calibri"/>
                <a:ea typeface="Calibri"/>
                <a:cs typeface="Calibri"/>
                <a:sym typeface="Calibri"/>
              </a:rPr>
              <a:t>Collections may also listen for changes to specific attributes in</a:t>
            </a:r>
          </a:p>
          <a:p>
            <a:pPr>
              <a:buNone/>
            </a:pPr>
            <a:r>
              <a:rPr lang="en-US" sz="1200" b="0" i="0" u="none" strike="noStrike" cap="none" baseline="0">
                <a:solidFill>
                  <a:schemeClr val="dk1"/>
                </a:solidFill>
                <a:latin typeface="Calibri"/>
                <a:ea typeface="Calibri"/>
                <a:cs typeface="Calibri"/>
                <a:sym typeface="Calibri"/>
              </a:rPr>
              <a:t>their models</a:t>
            </a:r>
          </a:p>
        </p:txBody>
      </p:sp>
      <p:sp>
        <p:nvSpPr>
          <p:cNvPr id="582" name="Shape 58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90" name="Shape 5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598" name="Shape 5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04" name="Shape 6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10" name="Shape 6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16" name="Shape 6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http://mashable.com/2013/04/26/css-boilerplates-frameworks/</a:t>
            </a:r>
          </a:p>
          <a:p>
            <a:pPr>
              <a:buNone/>
            </a:pPr>
            <a:r>
              <a:rPr lang="en-US" sz="1800" b="0" i="0" u="none" strike="noStrike" cap="none" baseline="0" dirty="0"/>
              <a:t>SASS basics - </a:t>
            </a:r>
            <a:r>
              <a:rPr lang="en-US" sz="1800" b="0" i="0" u="sng" strike="noStrike" cap="none" baseline="0" dirty="0">
                <a:solidFill>
                  <a:schemeClr val="hlink"/>
                </a:solidFill>
                <a:hlinkClick r:id="rId4"/>
              </a:rPr>
              <a:t>http://sass-lang.com/guide</a:t>
            </a:r>
          </a:p>
          <a:p>
            <a:pPr>
              <a:buNone/>
            </a:pPr>
            <a:r>
              <a:rPr lang="en-US" sz="1800" b="0" i="0" u="none" strike="noStrike" cap="none" baseline="0" dirty="0"/>
              <a:t>SASS </a:t>
            </a:r>
            <a:r>
              <a:rPr lang="en-US" sz="1800" b="0" i="0" u="none" strike="noStrike" cap="none" baseline="0" dirty="0" err="1"/>
              <a:t>vs</a:t>
            </a:r>
            <a:r>
              <a:rPr lang="en-US" sz="1800" b="0" i="0" u="none" strike="noStrike" cap="none" baseline="0" dirty="0"/>
              <a:t> LESS - </a:t>
            </a:r>
            <a:r>
              <a:rPr lang="en-US" sz="1800" b="0" i="0" u="sng" strike="noStrike" cap="none" baseline="0" dirty="0">
                <a:solidFill>
                  <a:schemeClr val="hlink"/>
                </a:solidFill>
                <a:hlinkClick r:id="rId5"/>
              </a:rPr>
              <a:t>http://css-tricks.com/sass-vs-less/</a:t>
            </a:r>
          </a:p>
          <a:p>
            <a:pPr>
              <a:buNone/>
            </a:pPr>
            <a:r>
              <a:rPr lang="en-US" sz="1800" b="0" i="0" u="none" strike="noStrike" cap="none" baseline="0" dirty="0"/>
              <a:t>COMPASS - </a:t>
            </a:r>
            <a:r>
              <a:rPr lang="en-US" sz="1800" b="0" i="0" u="sng" strike="noStrike" cap="none" baseline="0" dirty="0">
                <a:solidFill>
                  <a:schemeClr val="hlink"/>
                </a:solidFill>
                <a:hlinkClick r:id="rId6"/>
              </a:rPr>
              <a:t>http://compass-style.org/</a:t>
            </a:r>
          </a:p>
        </p:txBody>
      </p:sp>
      <p:sp>
        <p:nvSpPr>
          <p:cNvPr id="617" name="Shape 6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23" name="Shape 6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29" name="Shape 62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http://www.urbaninsight.com/2012/04/12/ten-reasons-you-should-be-using-css-preprocessor</a:t>
            </a:r>
          </a:p>
        </p:txBody>
      </p:sp>
      <p:sp>
        <p:nvSpPr>
          <p:cNvPr id="630" name="Shape 63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9" name="Shape 1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36" name="Shape 63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http://sass-lang.com/guide</a:t>
            </a:r>
          </a:p>
        </p:txBody>
      </p:sp>
      <p:sp>
        <p:nvSpPr>
          <p:cNvPr id="637" name="Shape 63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44" name="Shape 6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52" name="Shape 6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60" name="Shape 6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69" name="Shape 6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83" name="Shape 6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http://net.tutsplus.com/tutorials/html-css-techniques/sass-vs-less-vs-stylus-a-preprocessor-shootout/</a:t>
            </a:r>
          </a:p>
        </p:txBody>
      </p:sp>
      <p:sp>
        <p:nvSpPr>
          <p:cNvPr id="684" name="Shape 6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683" name="Shape 6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a:solidFill>
                  <a:schemeClr val="hlink"/>
                </a:solidFill>
                <a:hlinkClick r:id="rId3"/>
              </a:rPr>
              <a:t>http://net.tutsplus.com/tutorials/html-css-techniques/sass-vs-less-vs-stylus-a-preprocessor-shootout/</a:t>
            </a:r>
          </a:p>
        </p:txBody>
      </p:sp>
      <p:sp>
        <p:nvSpPr>
          <p:cNvPr id="684" name="Shape 6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90" name="Shape 6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696" name="Shape 6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Shape 70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709" name="Shape 70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9" name="Shape 1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51" name="Shape 15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truts.apache.org/"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projects.spring.io/spring-framework/"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hyperlink" Target="http://struts.apache.org/release/2.2.x/docs/guides.html"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rubyonrails.org/"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hyperlink" Target="http://guides.rubyonrails.org/" TargetMode="External"/><Relationship Id="rId4" Type="http://schemas.openxmlformats.org/officeDocument/2006/relationships/hyperlink" Target="http://ruby.railstutorial.org/" TargetMode="External"/><Relationship Id="rId5" Type="http://schemas.openxmlformats.org/officeDocument/2006/relationships/hyperlink" Target="http://tryruby.org/levels/1/challenges/0" TargetMode="External"/><Relationship Id="rId6" Type="http://schemas.openxmlformats.org/officeDocument/2006/relationships/hyperlink" Target="http://railsforzombies.org/" TargetMode="External"/><Relationship Id="rId7" Type="http://schemas.openxmlformats.org/officeDocument/2006/relationships/hyperlink" Target="http://railscasts.com/" TargetMode="External"/><Relationship Id="rId8" Type="http://schemas.openxmlformats.org/officeDocument/2006/relationships/hyperlink" Target="http://rubyonrails.org/screencasts/" TargetMode="External"/><Relationship Id="rId9"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nodejs.org/" TargetMode="External"/><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hyperlink" Target="http://nodejs.org/community/"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rplotka/Dropbox/Documents/Documents/Programming/Sites/RPI/websci/Spring2014/LectureExamples/node/helloworld.js" TargetMode="External"/><Relationship Id="rId3" Type="http://schemas.openxmlformats.org/officeDocument/2006/relationships/hyperlink" Target="file://localhost/Users/rplotka/Dropbox/Documents/Documents/Programming/Sites/RPI/websci/Spring2014/LectureExamples/node/webserver2.js"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npmjs.org/" TargetMode="External"/><Relationship Id="rId5" Type="http://schemas.openxmlformats.org/officeDocument/2006/relationships/image" Target="../media/image19.png"/><Relationship Id="rId6" Type="http://schemas.openxmlformats.org/officeDocument/2006/relationships/hyperlink" Target="https://npmjs.org/doc/install.html" TargetMode="External"/><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hyperlink" Target="http://nodeschool.io/" TargetMode="External"/><Relationship Id="rId4" Type="http://schemas.openxmlformats.org/officeDocument/2006/relationships/hyperlink" Target="http://www.nodebeginner.org/" TargetMode="External"/><Relationship Id="rId5" Type="http://schemas.openxmlformats.org/officeDocument/2006/relationships/hyperlink" Target="http://nodeguide.com/" TargetMode="External"/><Relationship Id="rId6" Type="http://schemas.openxmlformats.org/officeDocument/2006/relationships/hyperlink" Target="http://net.tutsplus.com/tutorials/javascript-ajax/node-js-for-beginners/" TargetMode="External"/><Relationship Id="rId7" Type="http://schemas.openxmlformats.org/officeDocument/2006/relationships/hyperlink" Target="http://nodetuts.com/" TargetMode="External"/><Relationship Id="rId8" Type="http://schemas.openxmlformats.org/officeDocument/2006/relationships/hyperlink" Target="http://nodecasts.net/" TargetMode="External"/><Relationship Id="rId9" Type="http://schemas.openxmlformats.org/officeDocument/2006/relationships/image" Target="../media/image7.png"/><Relationship Id="rId10" Type="http://schemas.openxmlformats.org/officeDocument/2006/relationships/hyperlink" Target="https://npmjs.org/" TargetMode="External"/><Relationship Id="rId11" Type="http://schemas.openxmlformats.org/officeDocument/2006/relationships/hyperlink" Target="https://npmjs.org/doc/install.html" TargetMode="External"/><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hyperlink" Target="http://todomvc.com/" TargetMode="External"/><Relationship Id="rId11"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hyperlink" Target="http://documentcloud.github.io/backbone/" TargetMode="External"/><Relationship Id="rId4" Type="http://schemas.openxmlformats.org/officeDocument/2006/relationships/hyperlink" Target="http://backbonetutorials.com/" TargetMode="External"/><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6.png"/></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hyperlink" Target="http://sass-lang.com/" TargetMode="External"/><Relationship Id="rId7" Type="http://schemas.openxmlformats.org/officeDocument/2006/relationships/hyperlink" Target="http://compass-style.org/" TargetMode="External"/><Relationship Id="rId8" Type="http://schemas.openxmlformats.org/officeDocument/2006/relationships/hyperlink" Target="http://lesscss.org/" TargetMode="External"/><Relationship Id="rId9" Type="http://schemas.openxmlformats.org/officeDocument/2006/relationships/hyperlink" Target="http://learnboost.github.io/stylus/" TargetMode="External"/><Relationship Id="rId10" Type="http://schemas.openxmlformats.org/officeDocument/2006/relationships/hyperlink" Target="http://visionmedia.github.io/nib/" TargetMode="External"/><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8.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hyperlink" Target="http://www.yaml.de/en/home.html" TargetMode="External"/><Relationship Id="rId5" Type="http://schemas.openxmlformats.org/officeDocument/2006/relationships/image" Target="../media/image45.png"/><Relationship Id="rId6" Type="http://schemas.openxmlformats.org/officeDocument/2006/relationships/hyperlink" Target="http://foundation.zurb.com/" TargetMode="External"/><Relationship Id="rId7" Type="http://schemas.openxmlformats.org/officeDocument/2006/relationships/hyperlink" Target="http://getbootstrap.com/" TargetMode="External"/><Relationship Id="rId8"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Web Frameworks</a:t>
            </a:r>
          </a:p>
        </p:txBody>
      </p:sp>
      <p:sp>
        <p:nvSpPr>
          <p:cNvPr id="87" name="Shape 87"/>
          <p:cNvSpPr txBox="1">
            <a:spLocks noGrp="1"/>
          </p:cNvSpPr>
          <p:nvPr>
            <p:ph type="subTitle"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Model Layer</a:t>
            </a:r>
          </a:p>
        </p:txBody>
      </p:sp>
      <p:sp>
        <p:nvSpPr>
          <p:cNvPr id="154" name="Shape 15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Designed for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capturing logic and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data access code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Model layer is a self contained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Its functions are independent from the view and control layer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Mostly implemented using technologies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Java Data Objects, Data Access Objects etc.</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View Layer</a:t>
            </a:r>
          </a:p>
        </p:txBody>
      </p:sp>
      <p:sp>
        <p:nvSpPr>
          <p:cNvPr id="160" name="Shape 16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Designed for providing an interface to application for users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is the channel for getting data in and out of the application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does not contain any code for persisting data to or retrieving data from a data source.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Mostly implemented using technologies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HTML/JSP, XML/XSLT, XAML etc.</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Controller layer</a:t>
            </a:r>
          </a:p>
        </p:txBody>
      </p:sp>
      <p:sp>
        <p:nvSpPr>
          <p:cNvPr id="166" name="Shape 16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Designed as a connector between model and View layer, separating one from each other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Handles user interaction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Reads data from the view, control user input and send input data to the model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Sends command to the model to update its state.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Sends command to the associated view to change the view’s presentation of the model</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Advantage of MVC</a:t>
            </a:r>
          </a:p>
        </p:txBody>
      </p:sp>
      <p:sp>
        <p:nvSpPr>
          <p:cNvPr id="172" name="Shape 172"/>
          <p:cNvSpPr txBox="1">
            <a:spLocks noGrp="1"/>
          </p:cNvSpPr>
          <p:nvPr>
            <p:ph idx="1"/>
          </p:nvPr>
        </p:nvSpPr>
        <p:spPr>
          <a:prstGeom prst="rect">
            <a:avLst/>
          </a:prstGeom>
          <a:noFill/>
          <a:ln>
            <a:noFill/>
          </a:ln>
        </p:spPr>
        <p:txBody>
          <a:bodyPr lIns="91425" tIns="45700" rIns="91425" bIns="45700" anchor="t" anchorCtr="0">
            <a:noAutofit/>
          </a:bodyPr>
          <a:lstStyle/>
          <a:p>
            <a:pPr marL="341313" marR="0" lvl="0" indent="-341313"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Separation of data from presentation layer</a:t>
            </a:r>
          </a:p>
          <a:p>
            <a:pPr marL="341313" marR="0" lvl="0" indent="-341313"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Ability of have multiple view of single data</a:t>
            </a:r>
          </a:p>
          <a:p>
            <a:pPr marL="341313" marR="0" lvl="0" indent="-341313"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is less painful to change a data layer or business rules</a:t>
            </a:r>
          </a:p>
          <a:p>
            <a:pPr marL="341313" marR="0" lvl="0" indent="-341313"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Ability to have multiple interface for the same application</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MVC Frameworks</a:t>
            </a:r>
          </a:p>
        </p:txBody>
      </p:sp>
      <p:sp>
        <p:nvSpPr>
          <p:cNvPr id="178" name="Shape 178"/>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smtClean="0">
                <a:solidFill>
                  <a:srgbClr val="2F5496"/>
                </a:solidFill>
                <a:latin typeface="Calibri"/>
                <a:ea typeface="Calibri"/>
                <a:cs typeface="Calibri"/>
                <a:sym typeface="Calibri"/>
              </a:rPr>
              <a:t>Struts </a:t>
            </a:r>
            <a:endParaRPr lang="en-US" sz="4400" b="0" i="0" u="none" strike="noStrike" cap="none" baseline="0" dirty="0">
              <a:solidFill>
                <a:srgbClr val="2F5496"/>
              </a:solidFill>
              <a:latin typeface="Calibri"/>
              <a:ea typeface="Calibri"/>
              <a:cs typeface="Calibri"/>
              <a:sym typeface="Calibri"/>
            </a:endParaRPr>
          </a:p>
        </p:txBody>
      </p:sp>
      <p:sp>
        <p:nvSpPr>
          <p:cNvPr id="184" name="Shape 18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Apache Struts is a free, open-source, MVC framework for creating elegant, modern Java web applications.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It favors convention over configuration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Is extensible using a plugin architecture, and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Ships with plugins to support REST, AJAX and JSON.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Current version is </a:t>
            </a:r>
            <a:r>
              <a:rPr lang="en-US" sz="2800" b="1" i="0" u="none" strike="noStrike" cap="none" baseline="0" dirty="0">
                <a:solidFill>
                  <a:schemeClr val="dk1"/>
                </a:solidFill>
                <a:latin typeface="Calibri"/>
                <a:ea typeface="Calibri"/>
                <a:cs typeface="Calibri"/>
                <a:sym typeface="Calibri"/>
              </a:rPr>
              <a:t>Struts </a:t>
            </a:r>
            <a:r>
              <a:rPr lang="en-US" sz="2800" b="1" i="0" u="none" strike="noStrike" cap="none" baseline="0" dirty="0" smtClean="0">
                <a:solidFill>
                  <a:schemeClr val="dk1"/>
                </a:solidFill>
                <a:latin typeface="Calibri"/>
                <a:ea typeface="Calibri"/>
                <a:cs typeface="Calibri"/>
                <a:sym typeface="Calibri"/>
              </a:rPr>
              <a:t>2.3.16.</a:t>
            </a:r>
            <a:r>
              <a:rPr lang="en-US" sz="2800" b="1" i="0" u="none" strike="noStrike" cap="none" baseline="0" dirty="0">
                <a:solidFill>
                  <a:schemeClr val="dk1"/>
                </a:solidFill>
                <a:latin typeface="Calibri"/>
                <a:ea typeface="Calibri"/>
                <a:cs typeface="Calibri"/>
                <a:sym typeface="Calibri"/>
              </a:rPr>
              <a:t> </a:t>
            </a:r>
          </a:p>
          <a:p>
            <a:endParaRPr lang="en-US" sz="2800" b="1"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3"/>
              </a:rPr>
              <a:t>http://struts.apache.org</a:t>
            </a:r>
            <a:r>
              <a:rPr lang="en-US" sz="2800" b="0" i="0" u="sng" strike="noStrike" cap="none" baseline="0" dirty="0" smtClean="0">
                <a:solidFill>
                  <a:schemeClr val="hlink"/>
                </a:solidFill>
                <a:latin typeface="Calibri"/>
                <a:ea typeface="Calibri"/>
                <a:cs typeface="Calibri"/>
                <a:sym typeface="Calibri"/>
                <a:hlinkClick r:id="rId3"/>
              </a:rPr>
              <a:t>/</a:t>
            </a:r>
          </a:p>
          <a:p>
            <a:pPr lvl="0" indent="-228600">
              <a:buSzPct val="100000"/>
            </a:pPr>
            <a:r>
              <a:rPr lang="en-US" u="sng" dirty="0">
                <a:solidFill>
                  <a:schemeClr val="hlink"/>
                </a:solidFill>
                <a:hlinkClick r:id="rId3"/>
              </a:rPr>
              <a:t>http://struts.apache.org/primer.html</a:t>
            </a:r>
            <a:endParaRPr lang="en-US" sz="2800" b="0" i="0" u="sng" strike="noStrike" cap="none" baseline="0" dirty="0">
              <a:solidFill>
                <a:schemeClr val="hlink"/>
              </a:solidFill>
              <a:latin typeface="Calibri"/>
              <a:ea typeface="Calibri"/>
              <a:cs typeface="Calibri"/>
              <a:sym typeface="Calibri"/>
              <a:hlinkClick r:id="rId3"/>
            </a:endParaRPr>
          </a:p>
          <a:p>
            <a:endParaRPr lang="en-US" sz="2800" b="0" i="0" u="sng" strike="noStrike" cap="none" baseline="0" dirty="0">
              <a:solidFill>
                <a:schemeClr val="hlink"/>
              </a:solidFill>
              <a:latin typeface="Calibri"/>
              <a:ea typeface="Calibri"/>
              <a:cs typeface="Calibri"/>
              <a:sym typeface="Calibri"/>
              <a:hlinkClick r:id="rId3"/>
            </a:endParaRPr>
          </a:p>
          <a:p>
            <a:endParaRPr lang="en-US" sz="2800" b="0" i="0" u="sng" strike="noStrike" cap="none" baseline="0" dirty="0">
              <a:solidFill>
                <a:schemeClr val="hlink"/>
              </a:solidFill>
              <a:latin typeface="Calibri"/>
              <a:ea typeface="Calibri"/>
              <a:cs typeface="Calibri"/>
              <a:sym typeface="Calibri"/>
              <a:hlinkClick r:id="rId3"/>
            </a:endParaRPr>
          </a:p>
        </p:txBody>
      </p:sp>
      <p:pic>
        <p:nvPicPr>
          <p:cNvPr id="185" name="Shape 185"/>
          <p:cNvPicPr preferRelativeResize="0"/>
          <p:nvPr/>
        </p:nvPicPr>
        <p:blipFill>
          <a:blip r:embed="rId4"/>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Struts</a:t>
            </a:r>
          </a:p>
        </p:txBody>
      </p:sp>
      <p:sp>
        <p:nvSpPr>
          <p:cNvPr id="192" name="Shape 192"/>
          <p:cNvSpPr txBox="1">
            <a:spLocks noGrp="1"/>
          </p:cNvSpPr>
          <p:nvPr>
            <p:ph idx="1"/>
          </p:nvPr>
        </p:nvSpPr>
        <p:spPr>
          <a:prstGeom prst="rect">
            <a:avLst/>
          </a:prstGeom>
          <a:noFill/>
          <a:ln>
            <a:noFill/>
          </a:ln>
        </p:spPr>
        <p:txBody>
          <a:bodyPr lIns="91425" tIns="45700" rIns="91425" bIns="45700" anchor="t" anchorCtr="0">
            <a:noAutofit/>
          </a:bodyPr>
          <a:lstStyle/>
          <a:p>
            <a:pPr marL="341313" marR="0" lvl="0" indent="-341313"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is a framework for building java-based Web application </a:t>
            </a:r>
          </a:p>
          <a:p>
            <a:pPr marL="1143000" marR="0" lvl="2" indent="-228600" algn="l" rtl="0">
              <a:lnSpc>
                <a:spcPct val="90000"/>
              </a:lnSpc>
              <a:spcBef>
                <a:spcPts val="5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using the Model-View-Controller (MVC) design pattern.  </a:t>
            </a:r>
          </a:p>
          <a:p>
            <a:pPr marL="341313" marR="0" lvl="0" indent="-341313" algn="l" rtl="0">
              <a:lnSpc>
                <a:spcPct val="90000"/>
              </a:lnSpc>
              <a:spcBef>
                <a:spcPts val="7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allows us to fully decouple the business logic, control logic, and presentation code of the applications .</a:t>
            </a:r>
          </a:p>
          <a:p>
            <a:pPr marL="341313" marR="0" lvl="0" indent="-341313" algn="l" rtl="0">
              <a:lnSpc>
                <a:spcPct val="90000"/>
              </a:lnSpc>
              <a:spcBef>
                <a:spcPts val="7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Struts also provides library and utility for making MVC development faster and easier</a:t>
            </a:r>
          </a:p>
          <a:p>
            <a:endParaRPr lang="en-US" sz="2800" b="0" i="0" u="none" strike="noStrike" cap="none" baseline="0">
              <a:solidFill>
                <a:schemeClr val="dk1"/>
              </a:solidFill>
              <a:latin typeface="Calibri"/>
              <a:ea typeface="Calibri"/>
              <a:cs typeface="Calibri"/>
              <a:sym typeface="Calibri"/>
            </a:endParaRPr>
          </a:p>
        </p:txBody>
      </p:sp>
      <p:pic>
        <p:nvPicPr>
          <p:cNvPr id="193" name="Shape 193"/>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Struts 2</a:t>
            </a:r>
          </a:p>
        </p:txBody>
      </p:sp>
      <p:sp>
        <p:nvSpPr>
          <p:cNvPr id="200" name="Shape 20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Not Struts 1.x!</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The Struts 1.x web framework has reached its end of life (EOL) and is no longer officially supported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smtClean="0">
                <a:solidFill>
                  <a:schemeClr val="dk1"/>
                </a:solidFill>
                <a:latin typeface="Calibri"/>
                <a:ea typeface="Calibri"/>
                <a:cs typeface="Calibri"/>
                <a:sym typeface="Calibri"/>
              </a:rPr>
              <a:t>OpenSymphony</a:t>
            </a:r>
            <a:r>
              <a:rPr lang="en-US" sz="2800" b="0" i="0" u="none" strike="noStrike" cap="none" baseline="0" dirty="0" smtClean="0">
                <a:solidFill>
                  <a:schemeClr val="dk1"/>
                </a:solidFill>
                <a:latin typeface="Calibri"/>
                <a:ea typeface="Calibri"/>
                <a:cs typeface="Calibri"/>
                <a:sym typeface="Calibri"/>
              </a:rPr>
              <a:t> </a:t>
            </a:r>
            <a:r>
              <a:rPr lang="en-US" sz="2800" b="0" i="0" u="none" strike="noStrike" cap="none" baseline="0" dirty="0" err="1" smtClean="0">
                <a:solidFill>
                  <a:schemeClr val="dk1"/>
                </a:solidFill>
                <a:latin typeface="Calibri"/>
                <a:ea typeface="Calibri"/>
                <a:cs typeface="Calibri"/>
                <a:sym typeface="Calibri"/>
              </a:rPr>
              <a:t>WebWork</a:t>
            </a:r>
            <a:r>
              <a:rPr lang="en-US" sz="2800" b="0" i="0" u="none" strike="noStrike" cap="none" baseline="0" dirty="0" smtClean="0">
                <a:solidFill>
                  <a:schemeClr val="dk1"/>
                </a:solidFill>
                <a:latin typeface="Calibri"/>
                <a:ea typeface="Calibri"/>
                <a:cs typeface="Calibri"/>
                <a:sym typeface="Calibri"/>
              </a:rPr>
              <a:t> had a more robust View </a:t>
            </a:r>
            <a:r>
              <a:rPr lang="en-US" sz="2800" b="0" i="0" u="none" strike="noStrike" cap="none" baseline="0" dirty="0" err="1" smtClean="0">
                <a:solidFill>
                  <a:schemeClr val="dk1"/>
                </a:solidFill>
                <a:latin typeface="Calibri"/>
                <a:ea typeface="Calibri"/>
                <a:cs typeface="Calibri"/>
                <a:sym typeface="Calibri"/>
              </a:rPr>
              <a:t>architechture</a:t>
            </a:r>
            <a:r>
              <a:rPr lang="en-US" sz="2800" b="0" i="0" u="none" strike="noStrike" cap="none" baseline="0" dirty="0" smtClean="0">
                <a:solidFill>
                  <a:schemeClr val="dk1"/>
                </a:solidFill>
                <a:latin typeface="Calibri"/>
                <a:ea typeface="Calibri"/>
                <a:cs typeface="Calibri"/>
                <a:sym typeface="Calibri"/>
              </a:rPr>
              <a:t>, Struts better on backend</a:t>
            </a:r>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WebWork</a:t>
            </a:r>
            <a:r>
              <a:rPr lang="en-US" sz="2800" b="0" i="0" u="none" strike="noStrike" cap="none" baseline="0" dirty="0">
                <a:solidFill>
                  <a:schemeClr val="dk1"/>
                </a:solidFill>
                <a:latin typeface="Calibri"/>
                <a:ea typeface="Calibri"/>
                <a:cs typeface="Calibri"/>
                <a:sym typeface="Calibri"/>
              </a:rPr>
              <a:t> + Struts + Apache Incubator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Struts 2 was hatched in ‘07 </a:t>
            </a:r>
            <a:r>
              <a:rPr lang="en-US" sz="2400" b="0" i="0" u="none" strike="noStrike" cap="none" baseline="0" dirty="0" smtClean="0">
                <a:solidFill>
                  <a:schemeClr val="dk1"/>
                </a:solidFill>
                <a:latin typeface="Calibri"/>
                <a:ea typeface="Calibri"/>
                <a:cs typeface="Calibri"/>
                <a:sym typeface="Calibri"/>
              </a:rPr>
              <a:t>– Best of both worlds</a:t>
            </a:r>
            <a:endParaRPr lang="en-US" sz="2400" b="0" i="0" u="none" strike="noStrike" cap="none" baseline="0" dirty="0">
              <a:solidFill>
                <a:schemeClr val="dk1"/>
              </a:solidFill>
              <a:latin typeface="Calibri"/>
              <a:ea typeface="Calibri"/>
              <a:cs typeface="Calibri"/>
              <a:sym typeface="Calibri"/>
            </a:endParaRPr>
          </a:p>
          <a:p>
            <a:endParaRPr lang="en-US" sz="2400" b="0" i="0" u="none" strike="noStrike" cap="none" baseline="0" dirty="0">
              <a:solidFill>
                <a:schemeClr val="dk1"/>
              </a:solidFill>
              <a:latin typeface="Calibri"/>
              <a:ea typeface="Calibri"/>
              <a:cs typeface="Calibri"/>
              <a:sym typeface="Calibri"/>
            </a:endParaRPr>
          </a:p>
        </p:txBody>
      </p:sp>
      <p:pic>
        <p:nvPicPr>
          <p:cNvPr id="201" name="Shape 201"/>
          <p:cNvPicPr preferRelativeResize="0"/>
          <p:nvPr/>
        </p:nvPicPr>
        <p:blipFill>
          <a:blip r:embed="rId3"/>
          <a:stretch>
            <a:fillRect/>
          </a:stretch>
        </p:blipFill>
        <p:spPr>
          <a:xfrm>
            <a:off x="6819900" y="75660"/>
            <a:ext cx="2324100" cy="790575"/>
          </a:xfrm>
          <a:prstGeom prst="rect">
            <a:avLst/>
          </a:prstGeom>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Benefits</a:t>
            </a:r>
          </a:p>
        </p:txBody>
      </p:sp>
      <p:sp>
        <p:nvSpPr>
          <p:cNvPr id="208" name="Shape 20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Built specifically for Developer Productivity,</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Simple HTTP-free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Easy </a:t>
            </a:r>
            <a:r>
              <a:rPr lang="en-US" sz="2400" b="0" i="0" u="none" strike="noStrike" cap="none" baseline="0" dirty="0">
                <a:solidFill>
                  <a:schemeClr val="dk1"/>
                </a:solidFill>
                <a:latin typeface="Calibri"/>
                <a:ea typeface="Calibri"/>
                <a:cs typeface="Calibri"/>
                <a:sym typeface="Calibri"/>
                <a:hlinkClick r:id="rId3"/>
              </a:rPr>
              <a:t>Spring</a:t>
            </a:r>
            <a:r>
              <a:rPr lang="en-US" sz="2400" b="0" i="0" u="none" strike="noStrike" cap="none" baseline="0" dirty="0">
                <a:solidFill>
                  <a:schemeClr val="dk1"/>
                </a:solidFill>
                <a:latin typeface="Calibri"/>
                <a:ea typeface="Calibri"/>
                <a:cs typeface="Calibri"/>
                <a:sym typeface="Calibri"/>
              </a:rPr>
              <a:t> </a:t>
            </a:r>
            <a:r>
              <a:rPr lang="en-US" sz="2400" b="0" i="0" u="none" strike="noStrike" cap="none" baseline="0" dirty="0" smtClean="0">
                <a:solidFill>
                  <a:schemeClr val="dk1"/>
                </a:solidFill>
                <a:latin typeface="Calibri"/>
                <a:ea typeface="Calibri"/>
                <a:cs typeface="Calibri"/>
                <a:sym typeface="Calibri"/>
              </a:rPr>
              <a:t>integration – also Ruby</a:t>
            </a:r>
            <a:r>
              <a:rPr lang="en-US" sz="2400" b="0" i="0" u="none" strike="noStrike" cap="none" dirty="0" smtClean="0">
                <a:solidFill>
                  <a:schemeClr val="dk1"/>
                </a:solidFill>
                <a:latin typeface="Calibri"/>
                <a:ea typeface="Calibri"/>
                <a:cs typeface="Calibri"/>
                <a:sym typeface="Calibri"/>
              </a:rPr>
              <a:t> on Rails…</a:t>
            </a:r>
            <a:endParaRPr lang="en-US" sz="24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Reusable UI templates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Plug-in architecture</a:t>
            </a:r>
          </a:p>
          <a:p>
            <a:pPr marL="685800" marR="0" lvl="1" indent="-228600" algn="l" rtl="0">
              <a:lnSpc>
                <a:spcPct val="90000"/>
              </a:lnSpc>
              <a:spcBef>
                <a:spcPts val="500"/>
              </a:spcBef>
              <a:buClr>
                <a:schemeClr val="dk1"/>
              </a:buClr>
              <a:buSzPct val="100000"/>
              <a:buFont typeface="Calibri"/>
              <a:buChar char="•"/>
            </a:pPr>
            <a:r>
              <a:rPr lang="en-US" dirty="0" smtClean="0"/>
              <a:t>Easy</a:t>
            </a:r>
            <a:r>
              <a:rPr lang="en-US" sz="2400" b="0" i="0" u="none" strike="noStrike" cap="none" baseline="0" dirty="0" smtClean="0">
                <a:solidFill>
                  <a:schemeClr val="dk1"/>
                </a:solidFill>
                <a:latin typeface="Calibri"/>
                <a:ea typeface="Calibri"/>
                <a:cs typeface="Calibri"/>
                <a:sym typeface="Calibri"/>
              </a:rPr>
              <a:t> </a:t>
            </a:r>
            <a:r>
              <a:rPr lang="en-US" sz="2400" b="0" i="0" u="none" strike="noStrike" cap="none" baseline="0" dirty="0">
                <a:solidFill>
                  <a:schemeClr val="dk1"/>
                </a:solidFill>
                <a:latin typeface="Calibri"/>
                <a:ea typeface="Calibri"/>
                <a:cs typeface="Calibri"/>
                <a:sym typeface="Calibri"/>
              </a:rPr>
              <a:t>conversions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Rich validation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Easy to test</a:t>
            </a:r>
          </a:p>
          <a:p>
            <a:endParaRPr lang="en-US" sz="2400" b="0" i="0" u="none" strike="noStrike" cap="none" baseline="0" dirty="0">
              <a:solidFill>
                <a:schemeClr val="dk1"/>
              </a:solidFill>
              <a:latin typeface="Calibri"/>
              <a:ea typeface="Calibri"/>
              <a:cs typeface="Calibri"/>
              <a:sym typeface="Calibri"/>
            </a:endParaRPr>
          </a:p>
        </p:txBody>
      </p:sp>
      <p:pic>
        <p:nvPicPr>
          <p:cNvPr id="209" name="Shape 209"/>
          <p:cNvPicPr preferRelativeResize="0"/>
          <p:nvPr/>
        </p:nvPicPr>
        <p:blipFill>
          <a:blip r:embed="rId4"/>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Configuration Styles</a:t>
            </a:r>
          </a:p>
        </p:txBody>
      </p:sp>
      <p:sp>
        <p:nvSpPr>
          <p:cNvPr id="215" name="Shape 21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Packaged actions (namespace)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Package inheritance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Wildcard mappings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Generic actions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Annotations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Ruby-On-Rails Rest-style mappings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Convention over configuration</a:t>
            </a:r>
          </a:p>
          <a:p>
            <a:endParaRPr lang="en-US" sz="2400" b="0" i="0" u="none" strike="noStrike" cap="none" baseline="0">
              <a:solidFill>
                <a:schemeClr val="dk1"/>
              </a:solidFill>
              <a:latin typeface="Calibri"/>
              <a:ea typeface="Calibri"/>
              <a:cs typeface="Calibri"/>
              <a:sym typeface="Calibri"/>
            </a:endParaRPr>
          </a:p>
        </p:txBody>
      </p:sp>
      <p:pic>
        <p:nvPicPr>
          <p:cNvPr id="216" name="Shape 216"/>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Web Frameworks</a:t>
            </a:r>
          </a:p>
        </p:txBody>
      </p:sp>
      <p:sp>
        <p:nvSpPr>
          <p:cNvPr id="94" name="Shape 9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 web as an application framework</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Assist software development by allowing programmers and designers to spend more time on meeting software requirements rather than dealing with the more standard low-level details of providing a working system</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Plug-in Architecture</a:t>
            </a:r>
          </a:p>
        </p:txBody>
      </p:sp>
      <p:sp>
        <p:nvSpPr>
          <p:cNvPr id="222" name="Shape 22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Similar to Firefox and Eclipse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 features by dropping in a jar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Several bundled plug-ins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Tiles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JFreeChart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JasperReports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REST-Style URI mappings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Plug-in registry growing steadily</a:t>
            </a:r>
          </a:p>
          <a:p>
            <a:endParaRPr lang="en-US" sz="2800" b="0" i="0" u="none" strike="noStrike" cap="none" baseline="0">
              <a:solidFill>
                <a:schemeClr val="dk1"/>
              </a:solidFill>
              <a:latin typeface="Calibri"/>
              <a:ea typeface="Calibri"/>
              <a:cs typeface="Calibri"/>
              <a:sym typeface="Calibri"/>
            </a:endParaRPr>
          </a:p>
        </p:txBody>
      </p:sp>
      <p:pic>
        <p:nvPicPr>
          <p:cNvPr id="223" name="Shape 223"/>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Core Components</a:t>
            </a:r>
          </a:p>
        </p:txBody>
      </p:sp>
      <p:sp>
        <p:nvSpPr>
          <p:cNvPr id="229" name="Shape 22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Interceptors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Results</a:t>
            </a:r>
          </a:p>
          <a:p>
            <a:endParaRPr lang="en-US" sz="2800" b="0" i="0" u="none" strike="noStrike" cap="none" baseline="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(The Request pipeline)</a:t>
            </a:r>
          </a:p>
          <a:p>
            <a:endParaRPr lang="en-US" sz="2800" b="0" i="0" u="none" strike="noStrike" cap="none" baseline="0">
              <a:solidFill>
                <a:schemeClr val="dk1"/>
              </a:solidFill>
              <a:latin typeface="Calibri"/>
              <a:ea typeface="Calibri"/>
              <a:cs typeface="Calibri"/>
              <a:sym typeface="Calibri"/>
            </a:endParaRPr>
          </a:p>
        </p:txBody>
      </p:sp>
      <p:pic>
        <p:nvPicPr>
          <p:cNvPr id="230" name="Shape 230"/>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1" i="0" u="none" strike="noStrike" cap="none" baseline="0">
                <a:solidFill>
                  <a:srgbClr val="2F5496"/>
                </a:solidFill>
                <a:latin typeface="Calibri"/>
                <a:ea typeface="Calibri"/>
                <a:cs typeface="Calibri"/>
                <a:sym typeface="Calibri"/>
              </a:rPr>
              <a:t>The Struts 2 Request Flow</a:t>
            </a:r>
          </a:p>
        </p:txBody>
      </p:sp>
      <p:pic>
        <p:nvPicPr>
          <p:cNvPr id="237" name="Shape 237"/>
          <p:cNvPicPr preferRelativeResize="0"/>
          <p:nvPr/>
        </p:nvPicPr>
        <p:blipFill>
          <a:blip r:embed="rId3"/>
          <a:stretch>
            <a:fillRect/>
          </a:stretch>
        </p:blipFill>
        <p:spPr>
          <a:xfrm>
            <a:off x="2504499" y="1350629"/>
            <a:ext cx="4561144" cy="5337809"/>
          </a:xfrm>
          <a:prstGeom prst="rect">
            <a:avLst/>
          </a:prstGeom>
        </p:spPr>
      </p:pic>
      <p:pic>
        <p:nvPicPr>
          <p:cNvPr id="238" name="Shape 238"/>
          <p:cNvPicPr preferRelativeResize="0"/>
          <p:nvPr/>
        </p:nvPicPr>
        <p:blipFill>
          <a:blip r:embed="rId4"/>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Action</a:t>
            </a:r>
          </a:p>
        </p:txBody>
      </p:sp>
      <p:sp>
        <p:nvSpPr>
          <p:cNvPr id="245" name="Shape 24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Packaged according to like kind</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Sort of like Java packages</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ThreadLocal (safe)</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Typically extend ActionSupport</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Contain your domain model</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Can be model driven</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May contain multiple methods</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Not tangled up with Servlet/API</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Easy to test!</a:t>
            </a:r>
          </a:p>
          <a:p>
            <a:endParaRPr lang="en-US" sz="2800" b="0" i="0" u="none" strike="noStrike" cap="none" baseline="0">
              <a:solidFill>
                <a:schemeClr val="dk1"/>
              </a:solidFill>
              <a:latin typeface="Calibri"/>
              <a:ea typeface="Calibri"/>
              <a:cs typeface="Calibri"/>
              <a:sym typeface="Calibri"/>
            </a:endParaRPr>
          </a:p>
        </p:txBody>
      </p:sp>
      <p:pic>
        <p:nvPicPr>
          <p:cNvPr id="246" name="Shape 246"/>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Action Mapping</a:t>
            </a:r>
          </a:p>
        </p:txBody>
      </p:sp>
      <p:sp>
        <p:nvSpPr>
          <p:cNvPr id="253" name="Shape 253"/>
          <p:cNvSpPr txBox="1">
            <a:spLocks noGrp="1"/>
          </p:cNvSpPr>
          <p:nvPr>
            <p:ph idx="1"/>
          </p:nvPr>
        </p:nvSpPr>
        <p:spPr>
          <a:xfrm>
            <a:off x="628649" y="1615744"/>
            <a:ext cx="8226629" cy="456121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&lt;package name="</a:t>
            </a:r>
            <a:r>
              <a:rPr lang="en-US" sz="2400" b="0" i="0" u="none" strike="noStrike" cap="none" baseline="0" dirty="0" err="1">
                <a:solidFill>
                  <a:srgbClr val="000000"/>
                </a:solidFill>
                <a:latin typeface="Arial"/>
                <a:ea typeface="Arial"/>
                <a:cs typeface="Arial"/>
                <a:sym typeface="Arial"/>
              </a:rPr>
              <a:t>hr</a:t>
            </a:r>
            <a:r>
              <a:rPr lang="en-US" sz="2400" b="0" i="0" u="none" strike="noStrike" cap="none" baseline="0" dirty="0">
                <a:solidFill>
                  <a:srgbClr val="000000"/>
                </a:solidFill>
                <a:latin typeface="Arial"/>
                <a:ea typeface="Arial"/>
                <a:cs typeface="Arial"/>
                <a:sym typeface="Arial"/>
              </a:rPr>
              <a:t>" namespace="/</a:t>
            </a:r>
            <a:r>
              <a:rPr lang="en-US" sz="2400" b="0" i="0" u="none" strike="noStrike" cap="none" baseline="0" dirty="0" err="1" smtClean="0">
                <a:solidFill>
                  <a:srgbClr val="000000"/>
                </a:solidFill>
                <a:latin typeface="Arial"/>
                <a:ea typeface="Arial"/>
                <a:cs typeface="Arial"/>
                <a:sym typeface="Arial"/>
              </a:rPr>
              <a:t>hr</a:t>
            </a:r>
            <a:r>
              <a:rPr lang="en-US" sz="2400" b="0" i="0" u="none" strike="noStrike" cap="none" baseline="0" dirty="0" smtClean="0">
                <a:solidFill>
                  <a:srgbClr val="000000"/>
                </a:solidFill>
                <a:latin typeface="Arial"/>
                <a:ea typeface="Arial"/>
                <a:cs typeface="Arial"/>
                <a:sym typeface="Arial"/>
              </a:rPr>
              <a:t>” extends</a:t>
            </a:r>
            <a:r>
              <a:rPr lang="en-US" sz="2400" b="0" i="0" u="none" strike="noStrike" cap="none" baseline="0" dirty="0">
                <a:solidFill>
                  <a:srgbClr val="000000"/>
                </a:solidFill>
                <a:latin typeface="Arial"/>
                <a:ea typeface="Arial"/>
                <a:cs typeface="Arial"/>
                <a:sym typeface="Arial"/>
              </a:rPr>
              <a:t>="starter"&gt;</a:t>
            </a:r>
          </a:p>
          <a:p>
            <a:pPr marL="457200" marR="0" lvl="1"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&lt;action </a:t>
            </a:r>
          </a:p>
          <a:p>
            <a:pPr marL="457200" marR="0" lvl="1"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	name=“</a:t>
            </a:r>
            <a:r>
              <a:rPr lang="en-US" sz="2400" b="1" i="1" u="none" strike="noStrike" cap="none" baseline="0" dirty="0" err="1">
                <a:solidFill>
                  <a:srgbClr val="000000"/>
                </a:solidFill>
                <a:latin typeface="Arial"/>
                <a:ea typeface="Arial"/>
                <a:cs typeface="Arial"/>
                <a:sym typeface="Arial"/>
              </a:rPr>
              <a:t>uri</a:t>
            </a:r>
            <a:r>
              <a:rPr lang="en-US" sz="2400" b="0" i="0" u="none" strike="noStrike" cap="none" baseline="0" dirty="0">
                <a:solidFill>
                  <a:srgbClr val="000000"/>
                </a:solidFill>
                <a:latin typeface="Arial"/>
                <a:ea typeface="Arial"/>
                <a:cs typeface="Arial"/>
                <a:sym typeface="Arial"/>
              </a:rPr>
              <a:t>“ class=“</a:t>
            </a:r>
            <a:r>
              <a:rPr lang="en-US" sz="2400" b="1" i="1" u="none" strike="noStrike" cap="none" baseline="0" dirty="0">
                <a:solidFill>
                  <a:srgbClr val="000000"/>
                </a:solidFill>
                <a:latin typeface="Arial"/>
                <a:ea typeface="Arial"/>
                <a:cs typeface="Arial"/>
                <a:sym typeface="Arial"/>
              </a:rPr>
              <a:t>class</a:t>
            </a:r>
            <a:r>
              <a:rPr lang="en-US" sz="2400" b="0" i="0" u="none" strike="noStrike" cap="none" baseline="0" dirty="0">
                <a:solidFill>
                  <a:srgbClr val="000000"/>
                </a:solidFill>
                <a:latin typeface="Arial"/>
                <a:ea typeface="Arial"/>
                <a:cs typeface="Arial"/>
                <a:sym typeface="Arial"/>
              </a:rPr>
              <a:t>“ method=“</a:t>
            </a:r>
            <a:r>
              <a:rPr lang="en-US" sz="2400" b="1" i="1" u="none" strike="noStrike" cap="none" baseline="0" dirty="0">
                <a:solidFill>
                  <a:srgbClr val="000000"/>
                </a:solidFill>
                <a:latin typeface="Arial"/>
                <a:ea typeface="Arial"/>
                <a:cs typeface="Arial"/>
                <a:sym typeface="Arial"/>
              </a:rPr>
              <a:t>method</a:t>
            </a:r>
            <a:r>
              <a:rPr lang="en-US" sz="2400" b="0" i="0" u="none" strike="noStrike" cap="none" baseline="0" dirty="0">
                <a:solidFill>
                  <a:srgbClr val="000000"/>
                </a:solidFill>
                <a:latin typeface="Arial"/>
                <a:ea typeface="Arial"/>
                <a:cs typeface="Arial"/>
                <a:sym typeface="Arial"/>
              </a:rPr>
              <a:t>"&gt;</a:t>
            </a:r>
          </a:p>
          <a:p>
            <a:pPr marL="457200" marR="0" lvl="1"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	   &lt;result&gt;destination&lt;/result&gt;</a:t>
            </a:r>
          </a:p>
          <a:p>
            <a:pPr marL="457200" marR="0" lvl="1"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&lt;/action&gt;</a:t>
            </a:r>
          </a:p>
          <a:p>
            <a:pPr marL="0" marR="0" lvl="0" indent="0" algn="l" rtl="0">
              <a:lnSpc>
                <a:spcPct val="100000"/>
              </a:lnSpc>
              <a:spcBef>
                <a:spcPts val="0"/>
              </a:spcBef>
              <a:spcAft>
                <a:spcPts val="0"/>
              </a:spcAft>
              <a:buClr>
                <a:srgbClr val="000000"/>
              </a:buClr>
              <a:buSzPct val="25000"/>
              <a:buFont typeface="Arial"/>
              <a:buNone/>
            </a:pPr>
            <a:r>
              <a:rPr lang="en-US" sz="2400" b="0" i="0" u="none" strike="noStrike" cap="none" baseline="0" dirty="0">
                <a:solidFill>
                  <a:srgbClr val="000000"/>
                </a:solidFill>
                <a:latin typeface="Arial"/>
                <a:ea typeface="Arial"/>
                <a:cs typeface="Arial"/>
                <a:sym typeface="Arial"/>
              </a:rPr>
              <a:t>&lt;package&gt;</a:t>
            </a:r>
          </a:p>
          <a:p>
            <a:endParaRPr lang="en-US" sz="2400" b="0" i="0" u="none" strike="noStrike" cap="none" baseline="0" dirty="0">
              <a:solidFill>
                <a:srgbClr val="000000"/>
              </a:solidFill>
              <a:latin typeface="Arial"/>
              <a:ea typeface="Arial"/>
              <a:cs typeface="Arial"/>
              <a:sym typeface="Arial"/>
            </a:endParaRPr>
          </a:p>
        </p:txBody>
      </p:sp>
      <p:pic>
        <p:nvPicPr>
          <p:cNvPr id="254" name="Shape 254"/>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Interceptor</a:t>
            </a:r>
          </a:p>
        </p:txBody>
      </p:sp>
      <p:sp>
        <p:nvSpPr>
          <p:cNvPr id="261" name="Shape 26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Intercepts request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Think AOP</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Called before/after your action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Useful for cross-cutting concerns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Built-ins cover 98+% of all use cases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Configured at package or action level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Is central to the framework itself</a:t>
            </a:r>
          </a:p>
          <a:p>
            <a:endParaRPr lang="en-US" sz="2800" b="0" i="0" u="none" strike="noStrike" cap="none" baseline="0">
              <a:solidFill>
                <a:schemeClr val="dk1"/>
              </a:solidFill>
              <a:latin typeface="Calibri"/>
              <a:ea typeface="Calibri"/>
              <a:cs typeface="Calibri"/>
              <a:sym typeface="Calibri"/>
            </a:endParaRPr>
          </a:p>
        </p:txBody>
      </p:sp>
      <p:pic>
        <p:nvPicPr>
          <p:cNvPr id="262" name="Shape 262"/>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Interceptor Stack</a:t>
            </a:r>
          </a:p>
        </p:txBody>
      </p:sp>
      <p:sp>
        <p:nvSpPr>
          <p:cNvPr id="269" name="Shape 26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 interceptor has a specific role</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Parameter interception</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Validation</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Workflow</a:t>
            </a:r>
          </a:p>
          <a:p>
            <a:pPr marL="228600" marR="0" lvl="0" indent="-228600" algn="l" rtl="0">
              <a:lnSpc>
                <a:spcPct val="8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Named “stacks” provide pluggable lists pre-assembled for goal specific cases</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defaultStack</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fileUploadStack</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modelDrivenStack</a:t>
            </a:r>
          </a:p>
          <a:p>
            <a:pPr marL="685800" marR="0" lvl="1" indent="-228600" algn="l" rtl="0">
              <a:lnSpc>
                <a:spcPct val="8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paramsPrepareParamsStack</a:t>
            </a:r>
          </a:p>
          <a:p>
            <a:endParaRPr lang="en-US" sz="2400" b="0" i="0" u="none" strike="noStrike" cap="none" baseline="0">
              <a:solidFill>
                <a:schemeClr val="dk1"/>
              </a:solidFill>
              <a:latin typeface="Calibri"/>
              <a:ea typeface="Calibri"/>
              <a:cs typeface="Calibri"/>
              <a:sym typeface="Calibri"/>
            </a:endParaRPr>
          </a:p>
        </p:txBody>
      </p:sp>
      <p:pic>
        <p:nvPicPr>
          <p:cNvPr id="270" name="Shape 270"/>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Result</a:t>
            </a:r>
          </a:p>
        </p:txBody>
      </p:sp>
      <p:sp>
        <p:nvSpPr>
          <p:cNvPr id="277" name="Shape 27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What should be returned to requester?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Many provided out of the box</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It’s easy to write your own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Graphics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JSON</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PDF</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It’s another configurable object</a:t>
            </a:r>
          </a:p>
          <a:p>
            <a:endParaRPr lang="en-US" sz="2800" b="0" i="0" u="none" strike="noStrike" cap="none" baseline="0">
              <a:solidFill>
                <a:schemeClr val="dk1"/>
              </a:solidFill>
              <a:latin typeface="Calibri"/>
              <a:ea typeface="Calibri"/>
              <a:cs typeface="Calibri"/>
              <a:sym typeface="Calibri"/>
            </a:endParaRPr>
          </a:p>
        </p:txBody>
      </p:sp>
      <p:pic>
        <p:nvPicPr>
          <p:cNvPr id="278" name="Shape 278"/>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Result Types</a:t>
            </a:r>
          </a:p>
        </p:txBody>
      </p:sp>
      <p:sp>
        <p:nvSpPr>
          <p:cNvPr id="285" name="Shape 28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&lt;result-types&gt;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name="chain"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a:t>
            </a:r>
            <a:r>
              <a:rPr lang="en-US" sz="2150" b="1" i="0" u="none" strike="noStrike" cap="none" baseline="0">
                <a:solidFill>
                  <a:schemeClr val="dk1"/>
                </a:solidFill>
                <a:latin typeface="Calibri"/>
                <a:ea typeface="Calibri"/>
                <a:cs typeface="Calibri"/>
                <a:sym typeface="Calibri"/>
              </a:rPr>
              <a:t>dispatcher</a:t>
            </a:r>
            <a:r>
              <a:rPr lang="en-US" sz="2150" b="0" i="0" u="none" strike="noStrike" cap="none" baseline="0">
                <a:solidFill>
                  <a:schemeClr val="dk1"/>
                </a:solidFill>
                <a:latin typeface="Calibri"/>
                <a:ea typeface="Calibri"/>
                <a:cs typeface="Calibri"/>
                <a:sym typeface="Calibri"/>
              </a:rPr>
              <a:t>" class=“…" </a:t>
            </a:r>
            <a:r>
              <a:rPr lang="en-US" sz="2150" b="1" i="0" u="none" strike="noStrike" cap="none" baseline="0">
                <a:solidFill>
                  <a:schemeClr val="dk1"/>
                </a:solidFill>
                <a:latin typeface="Calibri"/>
                <a:ea typeface="Calibri"/>
                <a:cs typeface="Calibri"/>
                <a:sym typeface="Calibri"/>
              </a:rPr>
              <a:t>default="true"</a:t>
            </a:r>
            <a:r>
              <a:rPr lang="en-US" sz="2150" b="0" i="0" u="none" strike="noStrike" cap="none" baseline="0">
                <a:solidFill>
                  <a:schemeClr val="dk1"/>
                </a:solidFill>
                <a:latin typeface="Calibri"/>
                <a:ea typeface="Calibri"/>
                <a:cs typeface="Calibri"/>
                <a:sym typeface="Calibri"/>
              </a:rPr>
              <a:t>/&gt;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name="freemarker"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name="httpheader"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name="redirect"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name="redirectAction"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name="stream"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name="velocity"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name="xslt" class=“…"/&gt;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name="plainText" class=“…" /&gt;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	     &lt;result-type name="plaintext" class=“…" /&gt;</a:t>
            </a:r>
          </a:p>
          <a:p>
            <a:pPr marL="228600" marR="0" lvl="0" indent="-228600" algn="l" rtl="0">
              <a:lnSpc>
                <a:spcPct val="75000"/>
              </a:lnSpc>
              <a:spcBef>
                <a:spcPts val="1000"/>
              </a:spcBef>
              <a:buClr>
                <a:schemeClr val="dk1"/>
              </a:buClr>
              <a:buSzPct val="25000"/>
              <a:buFont typeface="Calibri"/>
              <a:buNone/>
            </a:pPr>
            <a:r>
              <a:rPr lang="en-US" sz="2150" b="0" i="0" u="none" strike="noStrike" cap="none" baseline="0">
                <a:solidFill>
                  <a:schemeClr val="dk1"/>
                </a:solidFill>
                <a:latin typeface="Calibri"/>
                <a:ea typeface="Calibri"/>
                <a:cs typeface="Calibri"/>
                <a:sym typeface="Calibri"/>
              </a:rPr>
              <a:t>&lt;/result-types&gt;</a:t>
            </a:r>
          </a:p>
          <a:p>
            <a:endParaRPr lang="en-US" sz="2150" b="0" i="0" u="none" strike="noStrike" cap="none" baseline="0">
              <a:solidFill>
                <a:schemeClr val="dk1"/>
              </a:solidFill>
              <a:latin typeface="Calibri"/>
              <a:ea typeface="Calibri"/>
              <a:cs typeface="Calibri"/>
              <a:sym typeface="Calibri"/>
            </a:endParaRPr>
          </a:p>
        </p:txBody>
      </p:sp>
      <p:pic>
        <p:nvPicPr>
          <p:cNvPr id="286" name="Shape 286"/>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Result Example</a:t>
            </a:r>
          </a:p>
        </p:txBody>
      </p:sp>
      <p:sp>
        <p:nvSpPr>
          <p:cNvPr id="293" name="Shape 29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&lt;action …&gt;</a:t>
            </a:r>
          </a:p>
          <a:p>
            <a:pPr marL="228600" marR="0" lvl="0" indent="-228600" algn="l" rtl="0">
              <a:lnSpc>
                <a:spcPct val="90000"/>
              </a:lnSpc>
              <a:spcBef>
                <a:spcPts val="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	&lt;result </a:t>
            </a:r>
            <a:r>
              <a:rPr lang="en-US" sz="2800" b="1" i="0" u="none" strike="noStrike" cap="none" baseline="0">
                <a:solidFill>
                  <a:schemeClr val="dk1"/>
                </a:solidFill>
                <a:latin typeface="Calibri"/>
                <a:ea typeface="Calibri"/>
                <a:cs typeface="Calibri"/>
                <a:sym typeface="Calibri"/>
              </a:rPr>
              <a:t>name</a:t>
            </a:r>
            <a:r>
              <a:rPr lang="en-US" sz="2800" b="0" i="0" u="none" strike="noStrike" cap="none" baseline="0">
                <a:solidFill>
                  <a:schemeClr val="dk1"/>
                </a:solidFill>
                <a:latin typeface="Calibri"/>
                <a:ea typeface="Calibri"/>
                <a:cs typeface="Calibri"/>
                <a:sym typeface="Calibri"/>
              </a:rPr>
              <a:t>="success" </a:t>
            </a:r>
            <a:r>
              <a:rPr lang="en-US" sz="2800" b="1" i="0" u="none" strike="noStrike" cap="none" baseline="0">
                <a:solidFill>
                  <a:schemeClr val="dk1"/>
                </a:solidFill>
                <a:latin typeface="Calibri"/>
                <a:ea typeface="Calibri"/>
                <a:cs typeface="Calibri"/>
                <a:sym typeface="Calibri"/>
              </a:rPr>
              <a:t>type</a:t>
            </a:r>
            <a:r>
              <a:rPr lang="en-US" sz="2800" b="0" i="0" u="none" strike="noStrike" cap="none" baseline="0">
                <a:solidFill>
                  <a:schemeClr val="dk1"/>
                </a:solidFill>
                <a:latin typeface="Calibri"/>
                <a:ea typeface="Calibri"/>
                <a:cs typeface="Calibri"/>
                <a:sym typeface="Calibri"/>
              </a:rPr>
              <a:t>="dispatcher"&gt;</a:t>
            </a:r>
          </a:p>
          <a:p>
            <a:pPr marL="228600" marR="0" lvl="0" indent="-22860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		/employee/list.jsp</a:t>
            </a:r>
          </a:p>
          <a:p>
            <a:pPr marL="228600" marR="0" lvl="0" indent="-22860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	&lt;/result&gt;</a:t>
            </a:r>
          </a:p>
          <a:p>
            <a:pPr marL="228600" marR="0" lvl="0" indent="-22860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&lt;/action&gt; </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name</a:t>
            </a:r>
            <a:r>
              <a:rPr lang="en-US" sz="2800" b="0" i="0" u="none" strike="noStrike" cap="none" baseline="0">
                <a:solidFill>
                  <a:schemeClr val="dk1"/>
                </a:solidFill>
                <a:latin typeface="Calibri"/>
                <a:ea typeface="Calibri"/>
                <a:cs typeface="Calibri"/>
                <a:sym typeface="Calibri"/>
              </a:rPr>
              <a:t> and </a:t>
            </a:r>
            <a:r>
              <a:rPr lang="en-US" sz="2800" b="1" i="0" u="none" strike="noStrike" cap="none" baseline="0">
                <a:solidFill>
                  <a:schemeClr val="dk1"/>
                </a:solidFill>
                <a:latin typeface="Calibri"/>
                <a:ea typeface="Calibri"/>
                <a:cs typeface="Calibri"/>
                <a:sym typeface="Calibri"/>
              </a:rPr>
              <a:t>type</a:t>
            </a:r>
            <a:r>
              <a:rPr lang="en-US" sz="2800" b="0" i="0" u="none" strike="noStrike" cap="none" baseline="0">
                <a:solidFill>
                  <a:schemeClr val="dk1"/>
                </a:solidFill>
                <a:latin typeface="Calibri"/>
                <a:ea typeface="Calibri"/>
                <a:cs typeface="Calibri"/>
                <a:sym typeface="Calibri"/>
              </a:rPr>
              <a:t> are optional</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name defaults to success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type default can be set by package</a:t>
            </a:r>
          </a:p>
          <a:p>
            <a:endParaRPr lang="en-US" sz="2400" b="0" i="0" u="none" strike="noStrike" cap="none" baseline="0">
              <a:solidFill>
                <a:schemeClr val="dk1"/>
              </a:solidFill>
              <a:latin typeface="Calibri"/>
              <a:ea typeface="Calibri"/>
              <a:cs typeface="Calibri"/>
              <a:sym typeface="Calibri"/>
            </a:endParaRPr>
          </a:p>
        </p:txBody>
      </p:sp>
      <p:pic>
        <p:nvPicPr>
          <p:cNvPr id="294" name="Shape 294"/>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Pros and cons</a:t>
            </a:r>
          </a:p>
        </p:txBody>
      </p:sp>
      <p:sp>
        <p:nvSpPr>
          <p:cNvPr id="101" name="Shape 10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Pros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Provide ready to use services for development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Promotes a standard way of doing things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Can onboard new developers easily</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Concerns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Reduces flexibility</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Extra learning curve depending on the complexity of the framework</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Should evolve with the technology</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Configuration</a:t>
            </a:r>
          </a:p>
        </p:txBody>
      </p:sp>
      <p:sp>
        <p:nvSpPr>
          <p:cNvPr id="301" name="Shape 30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Declaring the Web Site Capabilities</a:t>
            </a:r>
          </a:p>
          <a:p>
            <a:pPr marL="228600" marR="0" lvl="0" indent="-228600" algn="l" rtl="0">
              <a:lnSpc>
                <a:spcPct val="80000"/>
              </a:lnSpc>
              <a:spcBef>
                <a:spcPts val="100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struts.xml</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Core configuration file for framework </a:t>
            </a:r>
          </a:p>
          <a:p>
            <a:pPr marL="685800" marR="0" lvl="1" indent="-228600" algn="l" rtl="0">
              <a:lnSpc>
                <a:spcPct val="80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Can contain multiple packages</a:t>
            </a:r>
          </a:p>
          <a:p>
            <a:pPr marL="228600" marR="0" lvl="0" indent="-228600" algn="l" rtl="0">
              <a:lnSpc>
                <a:spcPct val="80000"/>
              </a:lnSpc>
              <a:spcBef>
                <a:spcPts val="10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&lt;struts&gt;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&lt;package name=“base" extends="struts-default"&gt;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	&lt;action...&gt;</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&lt;/package&gt;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&lt;include file=“hr.xml"/&gt;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&lt;include file=“logon.xml"/&gt; </a:t>
            </a:r>
          </a:p>
          <a:p>
            <a:pPr marL="685800" marR="0" lvl="1" indent="-228600" algn="l" rtl="0">
              <a:lnSpc>
                <a:spcPct val="80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&lt;include file=“preferences.xml"/&gt;</a:t>
            </a:r>
          </a:p>
          <a:p>
            <a:pPr marL="228600" marR="0" lvl="0" indent="-228600" algn="l" rtl="0">
              <a:lnSpc>
                <a:spcPct val="80000"/>
              </a:lnSpc>
              <a:spcBef>
                <a:spcPts val="10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&lt;/struts&gt; </a:t>
            </a:r>
          </a:p>
          <a:p>
            <a:endParaRPr lang="en-US" sz="2200" b="0" i="0" u="none" strike="noStrike" cap="none" baseline="0">
              <a:solidFill>
                <a:schemeClr val="dk1"/>
              </a:solidFill>
              <a:latin typeface="Calibri"/>
              <a:ea typeface="Calibri"/>
              <a:cs typeface="Calibri"/>
              <a:sym typeface="Calibri"/>
            </a:endParaRPr>
          </a:p>
        </p:txBody>
      </p:sp>
      <p:pic>
        <p:nvPicPr>
          <p:cNvPr id="302" name="Shape 302"/>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Configuration, contd..</a:t>
            </a:r>
          </a:p>
        </p:txBody>
      </p:sp>
      <p:sp>
        <p:nvSpPr>
          <p:cNvPr id="309" name="Shape 30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struts-default.xml</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Most of your packages will extend this</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Directly/Indirectly</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Contains about everything you need</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Packages form inheritance hierarchies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key sections are</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package</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result-types</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interceptors/stacks</a:t>
            </a:r>
          </a:p>
          <a:p>
            <a:endParaRPr lang="en-US" sz="2000" b="0" i="0" u="none" strike="noStrike" cap="none" baseline="0">
              <a:solidFill>
                <a:schemeClr val="dk1"/>
              </a:solidFill>
              <a:latin typeface="Calibri"/>
              <a:ea typeface="Calibri"/>
              <a:cs typeface="Calibri"/>
              <a:sym typeface="Calibri"/>
            </a:endParaRPr>
          </a:p>
        </p:txBody>
      </p:sp>
      <p:pic>
        <p:nvPicPr>
          <p:cNvPr id="310" name="Shape 310"/>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Tag Libraries</a:t>
            </a:r>
          </a:p>
        </p:txBody>
      </p:sp>
      <p:sp>
        <p:nvSpPr>
          <p:cNvPr id="316" name="Shape 31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UI</a:t>
            </a:r>
          </a:p>
          <a:p>
            <a:pPr marL="228600" marR="0" lvl="0" indent="-228600" algn="l" rtl="0">
              <a:lnSpc>
                <a:spcPct val="90000"/>
              </a:lnSpc>
              <a:spcBef>
                <a:spcPts val="500"/>
              </a:spcBef>
              <a:buClr>
                <a:srgbClr val="276288"/>
              </a:buClr>
              <a:buSzPct val="100000"/>
              <a:buFont typeface="Calibri"/>
              <a:buChar char="•"/>
            </a:pPr>
            <a:r>
              <a:rPr lang="en-US" sz="2400" b="0" i="0" u="none" strike="noStrike" cap="none" baseline="0">
                <a:solidFill>
                  <a:schemeClr val="dk1"/>
                </a:solidFill>
                <a:latin typeface="Calibri"/>
                <a:ea typeface="Calibri"/>
                <a:cs typeface="Calibri"/>
                <a:sym typeface="Calibri"/>
              </a:rPr>
              <a:t>Tags are divided into 2 sets</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UI</a:t>
            </a:r>
          </a:p>
          <a:p>
            <a:pPr marL="1143000" marR="0" lvl="2"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Form/Non-Form</a:t>
            </a:r>
          </a:p>
          <a:p>
            <a:pPr marL="1143000" marR="0" lvl="2"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Ajax</a:t>
            </a:r>
          </a:p>
          <a:p>
            <a:pPr marL="1600200" marR="0" lvl="3"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Leverages dojo</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Generic</a:t>
            </a:r>
          </a:p>
          <a:p>
            <a:pPr marL="1143000" marR="0" lvl="2"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Control</a:t>
            </a:r>
          </a:p>
          <a:p>
            <a:pPr marL="1600200" marR="0" lvl="3"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if, else, iterator</a:t>
            </a:r>
          </a:p>
          <a:p>
            <a:pPr marL="1143000" marR="0" lvl="2"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Data</a:t>
            </a:r>
          </a:p>
          <a:p>
            <a:pPr marL="1600200" marR="0" lvl="3"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bean, text, url</a:t>
            </a:r>
          </a:p>
          <a:p>
            <a:endParaRPr lang="en-US" sz="2400" b="0" i="0" u="none" strike="noStrike" cap="none" baseline="0">
              <a:solidFill>
                <a:schemeClr val="dk1"/>
              </a:solidFill>
              <a:latin typeface="Calibri"/>
              <a:ea typeface="Calibri"/>
              <a:cs typeface="Calibri"/>
              <a:sym typeface="Calibri"/>
            </a:endParaRPr>
          </a:p>
        </p:txBody>
      </p:sp>
      <p:pic>
        <p:nvPicPr>
          <p:cNvPr id="317" name="Shape 317"/>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Struts 2 Tags</a:t>
            </a:r>
          </a:p>
        </p:txBody>
      </p:sp>
      <p:sp>
        <p:nvSpPr>
          <p:cNvPr id="324" name="Shape 32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276288"/>
              </a:buClr>
              <a:buSzPct val="100000"/>
              <a:buFont typeface="Calibri"/>
              <a:buChar char="•"/>
            </a:pPr>
            <a:r>
              <a:rPr lang="en-US" sz="2800" b="0" i="0" u="none" strike="noStrike" cap="none" baseline="0">
                <a:solidFill>
                  <a:schemeClr val="dk1"/>
                </a:solidFill>
                <a:latin typeface="Calibri"/>
                <a:ea typeface="Calibri"/>
                <a:cs typeface="Calibri"/>
                <a:sym typeface="Calibri"/>
              </a:rPr>
              <a:t>Decoupled from underlying view technology</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JSP</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Velocity</a:t>
            </a:r>
          </a:p>
          <a:p>
            <a:pPr marL="685800" marR="0" lvl="1" indent="-228600" algn="l" rtl="0">
              <a:lnSpc>
                <a:spcPct val="90000"/>
              </a:lnSpc>
              <a:spcBef>
                <a:spcPts val="500"/>
              </a:spcBef>
              <a:buClr>
                <a:srgbClr val="FF8E42"/>
              </a:buClr>
              <a:buSzPct val="100000"/>
              <a:buFont typeface="Calibri"/>
              <a:buChar char="•"/>
            </a:pPr>
            <a:r>
              <a:rPr lang="en-US" sz="2400" b="0" i="0" u="none" strike="noStrike" cap="none" baseline="0">
                <a:solidFill>
                  <a:schemeClr val="dk1"/>
                </a:solidFill>
                <a:latin typeface="Calibri"/>
                <a:ea typeface="Calibri"/>
                <a:cs typeface="Calibri"/>
                <a:sym typeface="Calibri"/>
              </a:rPr>
              <a:t>FreeMarker</a:t>
            </a:r>
          </a:p>
          <a:p>
            <a:pPr marL="228600" marR="0" lvl="0" indent="-228600" algn="l" rtl="0">
              <a:lnSpc>
                <a:spcPct val="90000"/>
              </a:lnSpc>
              <a:spcBef>
                <a:spcPts val="1000"/>
              </a:spcBef>
              <a:buClr>
                <a:srgbClr val="276288"/>
              </a:buClr>
              <a:buSzPct val="100000"/>
              <a:buFont typeface="Calibri"/>
              <a:buChar char="•"/>
            </a:pPr>
            <a:r>
              <a:rPr lang="en-US" sz="2800" b="0" i="0" u="none" strike="noStrike" cap="none" baseline="0">
                <a:solidFill>
                  <a:schemeClr val="dk1"/>
                </a:solidFill>
                <a:latin typeface="Calibri"/>
                <a:ea typeface="Calibri"/>
                <a:cs typeface="Calibri"/>
                <a:sym typeface="Calibri"/>
              </a:rPr>
              <a:t>Markup via Freemarker templates</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pic>
        <p:nvPicPr>
          <p:cNvPr id="325" name="Shape 325"/>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Validation</a:t>
            </a:r>
          </a:p>
        </p:txBody>
      </p:sp>
      <p:sp>
        <p:nvSpPr>
          <p:cNvPr id="332" name="Shape 33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Validation Styles</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Annotations</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XML</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Java</a:t>
            </a:r>
          </a:p>
          <a:p>
            <a:pPr marL="228600" marR="0" lvl="0" indent="-228600" algn="l" rtl="0">
              <a:lnSpc>
                <a:spcPct val="75000"/>
              </a:lnSpc>
              <a:spcBef>
                <a:spcPts val="10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Form</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&lt;s:textfield key="age"/&gt; </a:t>
            </a:r>
          </a:p>
          <a:p>
            <a:pPr marL="228600" marR="0" lvl="0" indent="-228600" algn="l" rtl="0">
              <a:lnSpc>
                <a:spcPct val="75000"/>
              </a:lnSpc>
              <a:spcBef>
                <a:spcPts val="10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Action </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private int age;  get/set</a:t>
            </a:r>
          </a:p>
          <a:p>
            <a:pPr marL="228600" marR="0" lvl="0" indent="-228600" algn="l" rtl="0">
              <a:lnSpc>
                <a:spcPct val="75000"/>
              </a:lnSpc>
              <a:spcBef>
                <a:spcPts val="10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Validator &lt;ActionClassName&gt;-validation.xml</a:t>
            </a:r>
          </a:p>
          <a:p>
            <a:pPr marL="685800" marR="0" lvl="1" indent="-228600" algn="l" rtl="0">
              <a:lnSpc>
                <a:spcPct val="75000"/>
              </a:lnSpc>
              <a:spcBef>
                <a:spcPts val="500"/>
              </a:spcBef>
              <a:buClr>
                <a:schemeClr val="dk1"/>
              </a:buClr>
              <a:buSzPct val="25000"/>
              <a:buFont typeface="Calibri"/>
              <a:buNone/>
            </a:pPr>
            <a:r>
              <a:rPr lang="en-US" sz="1700" b="0" i="0" u="none" strike="noStrike" cap="none" baseline="0">
                <a:solidFill>
                  <a:schemeClr val="dk1"/>
                </a:solidFill>
                <a:latin typeface="Calibri"/>
                <a:ea typeface="Calibri"/>
                <a:cs typeface="Calibri"/>
                <a:sym typeface="Calibri"/>
              </a:rPr>
              <a:t>&lt;field name="age"&gt;</a:t>
            </a:r>
            <a:r>
              <a:rPr lang="en-US" sz="2050" b="0" i="0" u="none" strike="noStrike" cap="none" baseline="0">
                <a:solidFill>
                  <a:schemeClr val="dk1"/>
                </a:solidFill>
                <a:latin typeface="Calibri"/>
                <a:ea typeface="Calibri"/>
                <a:cs typeface="Calibri"/>
                <a:sym typeface="Calibri"/>
              </a:rPr>
              <a:t> </a:t>
            </a:r>
          </a:p>
          <a:p>
            <a:pPr marL="1143000" marR="0" lvl="2" indent="-228600" algn="l" rtl="0">
              <a:lnSpc>
                <a:spcPct val="75000"/>
              </a:lnSpc>
              <a:spcBef>
                <a:spcPts val="500"/>
              </a:spcBef>
              <a:buClr>
                <a:schemeClr val="dk1"/>
              </a:buClr>
              <a:buSzPct val="25000"/>
              <a:buFont typeface="Calibri"/>
              <a:buNone/>
            </a:pPr>
            <a:r>
              <a:rPr lang="en-US" sz="1700" b="0" i="0" u="none" strike="noStrike" cap="none" baseline="0">
                <a:solidFill>
                  <a:schemeClr val="dk1"/>
                </a:solidFill>
                <a:latin typeface="Calibri"/>
                <a:ea typeface="Calibri"/>
                <a:cs typeface="Calibri"/>
                <a:sym typeface="Calibri"/>
              </a:rPr>
              <a:t>&lt;field-validator type="int"&gt; </a:t>
            </a:r>
          </a:p>
          <a:p>
            <a:pPr marL="1600200" marR="0" lvl="3" indent="-228600" algn="l" rtl="0">
              <a:lnSpc>
                <a:spcPct val="75000"/>
              </a:lnSpc>
              <a:spcBef>
                <a:spcPts val="500"/>
              </a:spcBef>
              <a:buClr>
                <a:schemeClr val="dk1"/>
              </a:buClr>
              <a:buSzPct val="25000"/>
              <a:buFont typeface="Times New Roman"/>
              <a:buNone/>
            </a:pPr>
            <a:r>
              <a:rPr lang="en-US" sz="1550" b="0" i="0" u="none" strike="noStrike" cap="none" baseline="0">
                <a:solidFill>
                  <a:schemeClr val="dk1"/>
                </a:solidFill>
                <a:latin typeface="Times New Roman"/>
                <a:ea typeface="Times New Roman"/>
                <a:cs typeface="Times New Roman"/>
                <a:sym typeface="Times New Roman"/>
              </a:rPr>
              <a:t>&lt;param name="min"&gt;13&lt;/param&gt; </a:t>
            </a:r>
          </a:p>
          <a:p>
            <a:pPr marL="1600200" marR="0" lvl="3" indent="-228600" algn="l" rtl="0">
              <a:lnSpc>
                <a:spcPct val="75000"/>
              </a:lnSpc>
              <a:spcBef>
                <a:spcPts val="500"/>
              </a:spcBef>
              <a:buClr>
                <a:schemeClr val="dk1"/>
              </a:buClr>
              <a:buSzPct val="25000"/>
              <a:buFont typeface="Times New Roman"/>
              <a:buNone/>
            </a:pPr>
            <a:r>
              <a:rPr lang="en-US" sz="1550" b="0" i="0" u="none" strike="noStrike" cap="none" baseline="0">
                <a:solidFill>
                  <a:schemeClr val="dk1"/>
                </a:solidFill>
                <a:latin typeface="Times New Roman"/>
                <a:ea typeface="Times New Roman"/>
                <a:cs typeface="Times New Roman"/>
                <a:sym typeface="Times New Roman"/>
              </a:rPr>
              <a:t>&lt;param name="max"&gt;19&lt;/param&gt;</a:t>
            </a:r>
          </a:p>
          <a:p>
            <a:pPr marL="1600200" marR="0" lvl="3" indent="-228600" algn="l" rtl="0">
              <a:lnSpc>
                <a:spcPct val="75000"/>
              </a:lnSpc>
              <a:spcBef>
                <a:spcPts val="500"/>
              </a:spcBef>
              <a:buClr>
                <a:schemeClr val="dk1"/>
              </a:buClr>
              <a:buSzPct val="25000"/>
              <a:buFont typeface="Times New Roman"/>
              <a:buNone/>
            </a:pPr>
            <a:r>
              <a:rPr lang="en-US" sz="1550" b="0" i="0" u="none" strike="noStrike" cap="none" baseline="0">
                <a:solidFill>
                  <a:schemeClr val="dk1"/>
                </a:solidFill>
                <a:latin typeface="Times New Roman"/>
                <a:ea typeface="Times New Roman"/>
                <a:cs typeface="Times New Roman"/>
                <a:sym typeface="Times New Roman"/>
              </a:rPr>
              <a:t> &lt;message&gt;Only people ages 13 to 19 allowed&lt;/message&gt; </a:t>
            </a:r>
          </a:p>
          <a:p>
            <a:pPr marL="1143000" marR="0" lvl="2" indent="-228600" algn="l" rtl="0">
              <a:lnSpc>
                <a:spcPct val="75000"/>
              </a:lnSpc>
              <a:spcBef>
                <a:spcPts val="500"/>
              </a:spcBef>
              <a:buClr>
                <a:schemeClr val="dk1"/>
              </a:buClr>
              <a:buSzPct val="25000"/>
              <a:buFont typeface="Calibri"/>
              <a:buNone/>
            </a:pPr>
            <a:r>
              <a:rPr lang="en-US" sz="1700" b="0" i="0" u="none" strike="noStrike" cap="none" baseline="0">
                <a:solidFill>
                  <a:schemeClr val="dk1"/>
                </a:solidFill>
                <a:latin typeface="Calibri"/>
                <a:ea typeface="Calibri"/>
                <a:cs typeface="Calibri"/>
                <a:sym typeface="Calibri"/>
              </a:rPr>
              <a:t>&lt;/field-validator&gt; </a:t>
            </a:r>
          </a:p>
          <a:p>
            <a:pPr marL="685800" marR="0" lvl="1" indent="-228600" algn="l" rtl="0">
              <a:lnSpc>
                <a:spcPct val="75000"/>
              </a:lnSpc>
              <a:spcBef>
                <a:spcPts val="500"/>
              </a:spcBef>
              <a:buClr>
                <a:schemeClr val="dk1"/>
              </a:buClr>
              <a:buSzPct val="25000"/>
              <a:buFont typeface="Calibri"/>
              <a:buNone/>
            </a:pPr>
            <a:r>
              <a:rPr lang="en-US" sz="1700" b="0" i="0" u="none" strike="noStrike" cap="none" baseline="0">
                <a:solidFill>
                  <a:schemeClr val="dk1"/>
                </a:solidFill>
                <a:latin typeface="Calibri"/>
                <a:ea typeface="Calibri"/>
                <a:cs typeface="Calibri"/>
                <a:sym typeface="Calibri"/>
              </a:rPr>
              <a:t>&lt;/field&gt; </a:t>
            </a:r>
          </a:p>
          <a:p>
            <a:endParaRPr lang="en-US" sz="1700" b="0" i="0" u="none" strike="noStrike" cap="none" baseline="0">
              <a:solidFill>
                <a:schemeClr val="dk1"/>
              </a:solidFill>
              <a:latin typeface="Calibri"/>
              <a:ea typeface="Calibri"/>
              <a:cs typeface="Calibri"/>
              <a:sym typeface="Calibri"/>
            </a:endParaRPr>
          </a:p>
        </p:txBody>
      </p:sp>
      <p:pic>
        <p:nvPicPr>
          <p:cNvPr id="333" name="Shape 333"/>
          <p:cNvPicPr preferRelativeResize="0"/>
          <p:nvPr/>
        </p:nvPicPr>
        <p:blipFill>
          <a:blip r:embed="rId3"/>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Plug-ins</a:t>
            </a:r>
          </a:p>
        </p:txBody>
      </p:sp>
      <p:sp>
        <p:nvSpPr>
          <p:cNvPr id="339" name="Shape 33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Strategic points in the framework where you can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Provide you own implementations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Add new features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 functionality without modifying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Open-Closed Principle</a:t>
            </a:r>
          </a:p>
          <a:p>
            <a:endParaRPr lang="en-US" sz="24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Struts 2 further reading</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3"/>
              </a:rPr>
              <a:t>http://struts.apache.org/release/2.2.x/docs/guides.html</a:t>
            </a:r>
          </a:p>
        </p:txBody>
      </p:sp>
      <p:pic>
        <p:nvPicPr>
          <p:cNvPr id="340" name="Shape 340"/>
          <p:cNvPicPr preferRelativeResize="0"/>
          <p:nvPr/>
        </p:nvPicPr>
        <p:blipFill>
          <a:blip r:embed="rId4"/>
          <a:stretch>
            <a:fillRect/>
          </a:stretch>
        </p:blipFill>
        <p:spPr>
          <a:xfrm>
            <a:off x="6819900" y="65721"/>
            <a:ext cx="2324100" cy="790575"/>
          </a:xfrm>
          <a:prstGeom prst="rect">
            <a:avLst/>
          </a:prstGeom>
        </p:spPr>
      </p:pic>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Ruby on Rails</a:t>
            </a:r>
          </a:p>
        </p:txBody>
      </p:sp>
      <p:sp>
        <p:nvSpPr>
          <p:cNvPr id="346" name="Shape 34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Rails is a web application deployment framework written in Ruby</a:t>
            </a:r>
          </a:p>
          <a:p>
            <a:endParaRPr lang="en-US" sz="2800" b="0" i="0" u="none" strike="noStrike" cap="none" baseline="0">
              <a:solidFill>
                <a:schemeClr val="dk1"/>
              </a:solidFill>
              <a:latin typeface="Calibri"/>
              <a:ea typeface="Calibri"/>
              <a:cs typeface="Calibri"/>
              <a:sym typeface="Calibri"/>
            </a:endParaRPr>
          </a:p>
        </p:txBody>
      </p:sp>
      <p:pic>
        <p:nvPicPr>
          <p:cNvPr id="347" name="Shape 347"/>
          <p:cNvPicPr preferRelativeResize="0"/>
          <p:nvPr/>
        </p:nvPicPr>
        <p:blipFill>
          <a:blip r:embed="rId3"/>
          <a:stretch>
            <a:fillRect/>
          </a:stretch>
        </p:blipFill>
        <p:spPr>
          <a:xfrm>
            <a:off x="8248650" y="100011"/>
            <a:ext cx="895350" cy="1133475"/>
          </a:xfrm>
          <a:prstGeom prst="rect">
            <a:avLst/>
          </a:prstGeom>
        </p:spPr>
      </p:pic>
      <p:pic>
        <p:nvPicPr>
          <p:cNvPr id="348" name="Shape 348"/>
          <p:cNvPicPr preferRelativeResize="0"/>
          <p:nvPr/>
        </p:nvPicPr>
        <p:blipFill>
          <a:blip r:embed="rId4"/>
          <a:stretch>
            <a:fillRect/>
          </a:stretch>
        </p:blipFill>
        <p:spPr>
          <a:xfrm>
            <a:off x="937591" y="3234365"/>
            <a:ext cx="7010400" cy="1323975"/>
          </a:xfrm>
          <a:prstGeom prst="rect">
            <a:avLst/>
          </a:prstGeom>
        </p:spPr>
      </p:pic>
      <p:sp>
        <p:nvSpPr>
          <p:cNvPr id="349" name="Shape 349"/>
          <p:cNvSpPr/>
          <p:nvPr/>
        </p:nvSpPr>
        <p:spPr>
          <a:xfrm>
            <a:off x="5655957" y="4807860"/>
            <a:ext cx="233179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5"/>
              </a:rPr>
              <a:t>http://rubyonrails.org/</a:t>
            </a: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Rails – Guiding principles</a:t>
            </a:r>
          </a:p>
        </p:txBody>
      </p:sp>
      <p:sp>
        <p:nvSpPr>
          <p:cNvPr id="355" name="Shape 35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DRY (Don’t Repeat Yourself)</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CoC</a:t>
            </a:r>
            <a:r>
              <a:rPr lang="en-US" sz="2800" b="0" i="0" u="none" strike="noStrike" cap="none" baseline="0" dirty="0">
                <a:solidFill>
                  <a:schemeClr val="dk1"/>
                </a:solidFill>
                <a:latin typeface="Calibri"/>
                <a:ea typeface="Calibri"/>
                <a:cs typeface="Calibri"/>
                <a:sym typeface="Calibri"/>
              </a:rPr>
              <a:t> (Convention over Configuration)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REST (Representational State Transfer)</a:t>
            </a:r>
          </a:p>
        </p:txBody>
      </p:sp>
      <p:pic>
        <p:nvPicPr>
          <p:cNvPr id="356" name="Shape 356"/>
          <p:cNvPicPr preferRelativeResize="0"/>
          <p:nvPr/>
        </p:nvPicPr>
        <p:blipFill>
          <a:blip r:embed="rId3"/>
          <a:stretch>
            <a:fillRect/>
          </a:stretch>
        </p:blipFill>
        <p:spPr>
          <a:xfrm>
            <a:off x="8248650" y="100011"/>
            <a:ext cx="895350" cy="1133475"/>
          </a:xfrm>
          <a:prstGeom prst="rect">
            <a:avLst/>
          </a:prstGeom>
        </p:spPr>
      </p:pic>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DRY</a:t>
            </a:r>
          </a:p>
        </p:txBody>
      </p:sp>
      <p:sp>
        <p:nvSpPr>
          <p:cNvPr id="362" name="Shape 36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Every </a:t>
            </a:r>
            <a:r>
              <a:rPr lang="en-US" sz="2800" b="0" i="0" u="none" strike="noStrike" cap="none" baseline="0" dirty="0">
                <a:solidFill>
                  <a:schemeClr val="dk1"/>
                </a:solidFill>
                <a:latin typeface="Calibri"/>
                <a:ea typeface="Calibri"/>
                <a:cs typeface="Calibri"/>
                <a:sym typeface="Calibri"/>
              </a:rPr>
              <a:t>piece of knowledge must have a single, unambiguous, authoritative representation within the system</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Don’t repeat yourself</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Heavy lifting once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Refactor and organize the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Changes in one place reflect everywhere</a:t>
            </a:r>
          </a:p>
        </p:txBody>
      </p:sp>
      <p:pic>
        <p:nvPicPr>
          <p:cNvPr id="363" name="Shape 363"/>
          <p:cNvPicPr preferRelativeResize="0"/>
          <p:nvPr/>
        </p:nvPicPr>
        <p:blipFill>
          <a:blip r:embed="rId3"/>
          <a:stretch>
            <a:fillRect/>
          </a:stretch>
        </p:blipFill>
        <p:spPr>
          <a:xfrm>
            <a:off x="8248650" y="100011"/>
            <a:ext cx="895350" cy="1133475"/>
          </a:xfrm>
          <a:prstGeom prst="rect">
            <a:avLst/>
          </a:prstGeom>
        </p:spPr>
      </p:pic>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70" name="Shape 370"/>
          <p:cNvPicPr preferRelativeResize="0"/>
          <p:nvPr/>
        </p:nvPicPr>
        <p:blipFill>
          <a:blip r:embed="rId3"/>
          <a:stretch>
            <a:fillRect/>
          </a:stretch>
        </p:blipFill>
        <p:spPr>
          <a:xfrm>
            <a:off x="8248650" y="100011"/>
            <a:ext cx="895350" cy="1133475"/>
          </a:xfrm>
          <a:prstGeom prst="rect">
            <a:avLst/>
          </a:prstGeom>
        </p:spPr>
      </p:pic>
      <p:sp>
        <p:nvSpPr>
          <p:cNvPr id="368" name="Shape 368"/>
          <p:cNvSpPr txBox="1">
            <a:spLocks noGrp="1"/>
          </p:cNvSpPr>
          <p:nvPr>
            <p:ph type="title"/>
          </p:nvPr>
        </p:nvSpPr>
        <p:spPr>
          <a:xfrm>
            <a:off x="220497" y="365127"/>
            <a:ext cx="8696391" cy="985501"/>
          </a:xfrm>
          <a:prstGeom prst="rect">
            <a:avLst/>
          </a:prstGeom>
          <a:noFill/>
          <a:ln>
            <a:noFill/>
          </a:ln>
        </p:spPr>
        <p:txBody>
          <a:bodyPr lIns="91425" tIns="45700" rIns="91425" bIns="45700" anchor="ctr" anchorCtr="0">
            <a:noAutofit/>
          </a:bodyPr>
          <a:lstStyle/>
          <a:p>
            <a:pPr lvl="0">
              <a:buSzPct val="25000"/>
            </a:pPr>
            <a:r>
              <a:rPr lang="en-US" sz="4000" b="0" i="0" u="none" strike="noStrike" cap="none" baseline="0" dirty="0" err="1" smtClean="0">
                <a:solidFill>
                  <a:schemeClr val="accent1">
                    <a:lumMod val="75000"/>
                  </a:schemeClr>
                </a:solidFill>
                <a:latin typeface="Calibri"/>
                <a:ea typeface="Calibri"/>
                <a:cs typeface="Calibri"/>
                <a:sym typeface="Calibri"/>
              </a:rPr>
              <a:t>CoC</a:t>
            </a:r>
            <a:r>
              <a:rPr lang="en-US" sz="4000" b="0" i="0" u="none" strike="noStrike" cap="none" baseline="0" dirty="0" smtClean="0">
                <a:solidFill>
                  <a:schemeClr val="accent1">
                    <a:lumMod val="75000"/>
                  </a:schemeClr>
                </a:solidFill>
                <a:latin typeface="Calibri"/>
                <a:ea typeface="Calibri"/>
                <a:cs typeface="Calibri"/>
                <a:sym typeface="Calibri"/>
              </a:rPr>
              <a:t> - </a:t>
            </a:r>
            <a:r>
              <a:rPr lang="en-US" sz="4000" dirty="0">
                <a:solidFill>
                  <a:schemeClr val="accent1">
                    <a:lumMod val="75000"/>
                  </a:schemeClr>
                </a:solidFill>
              </a:rPr>
              <a:t>Convention over Configuration</a:t>
            </a:r>
            <a:endParaRPr lang="en-US" sz="4000" b="0" i="0" u="none" strike="noStrike" cap="none" baseline="0" dirty="0">
              <a:solidFill>
                <a:schemeClr val="accent1">
                  <a:lumMod val="75000"/>
                </a:schemeClr>
              </a:solidFill>
              <a:sym typeface="Calibri"/>
            </a:endParaRPr>
          </a:p>
        </p:txBody>
      </p:sp>
      <p:sp>
        <p:nvSpPr>
          <p:cNvPr id="369" name="Shape 36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Design paradigm to decrease the number of decisions that developers need to make, gaining simplicity, but not necessarily losing flexibility</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Rapid development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Self explanatory code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Easier to understand, refactor, maintain, learn and collaborate</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Framework Requirements</a:t>
            </a:r>
          </a:p>
        </p:txBody>
      </p:sp>
      <p:sp>
        <p:nvSpPr>
          <p:cNvPr id="107" name="Shape 107"/>
          <p:cNvSpPr txBox="1">
            <a:spLocks noGrp="1"/>
          </p:cNvSpPr>
          <p:nvPr>
            <p:ph sz="half"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Model-View-Controller (MVC)</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Object-Relational mapping (ORM)</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Web service support / REST</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Intuitive URLs (Routing)</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Scaffolding (in model)</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Templating (in views)</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Ajax integration</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W3c standards compliance</a:t>
            </a:r>
          </a:p>
        </p:txBody>
      </p:sp>
      <p:sp>
        <p:nvSpPr>
          <p:cNvPr id="108" name="Shape 108"/>
          <p:cNvSpPr txBox="1">
            <a:spLocks noGrp="1"/>
          </p:cNvSpPr>
          <p:nvPr>
            <p:ph sz="half" idx="2"/>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Pluggable Architecture</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Security</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Steady performance</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Unit and non-regression testing</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Agile development</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Good Documentation</a:t>
            </a:r>
          </a:p>
          <a:p>
            <a:pPr marL="228600" marR="0" lvl="0" indent="-228600" algn="l" rtl="0">
              <a:lnSpc>
                <a:spcPct val="90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Active community</a:t>
            </a: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MVC on Rails</a:t>
            </a:r>
          </a:p>
        </p:txBody>
      </p:sp>
      <p:sp>
        <p:nvSpPr>
          <p:cNvPr id="377" name="Shape 377"/>
          <p:cNvSpPr txBox="1">
            <a:spLocks noGrp="1"/>
          </p:cNvSpPr>
          <p:nvPr>
            <p:ph idx="1"/>
          </p:nvPr>
        </p:nvSpPr>
        <p:spPr>
          <a:xfrm>
            <a:off x="811529" y="2895275"/>
            <a:ext cx="1451609" cy="99035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dirty="0"/>
          </a:p>
        </p:txBody>
      </p:sp>
      <p:pic>
        <p:nvPicPr>
          <p:cNvPr id="376" name="Shape 376"/>
          <p:cNvPicPr preferRelativeResize="0"/>
          <p:nvPr/>
        </p:nvPicPr>
        <p:blipFill>
          <a:blip r:embed="rId3"/>
          <a:stretch>
            <a:fillRect/>
          </a:stretch>
        </p:blipFill>
        <p:spPr>
          <a:xfrm>
            <a:off x="811529" y="2895275"/>
            <a:ext cx="1451610" cy="990350"/>
          </a:xfrm>
          <a:prstGeom prst="rect">
            <a:avLst/>
          </a:prstGeom>
        </p:spPr>
      </p:pic>
      <p:pic>
        <p:nvPicPr>
          <p:cNvPr id="378" name="Shape 378"/>
          <p:cNvPicPr preferRelativeResize="0"/>
          <p:nvPr/>
        </p:nvPicPr>
        <p:blipFill>
          <a:blip r:embed="rId4"/>
          <a:stretch>
            <a:fillRect/>
          </a:stretch>
        </p:blipFill>
        <p:spPr>
          <a:xfrm>
            <a:off x="8248650" y="100011"/>
            <a:ext cx="895350" cy="1133475"/>
          </a:xfrm>
          <a:prstGeom prst="rect">
            <a:avLst/>
          </a:prstGeom>
        </p:spPr>
      </p:pic>
      <p:sp>
        <p:nvSpPr>
          <p:cNvPr id="379" name="Shape 379"/>
          <p:cNvSpPr/>
          <p:nvPr/>
        </p:nvSpPr>
        <p:spPr>
          <a:xfrm>
            <a:off x="3246119" y="2255194"/>
            <a:ext cx="1965959"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Router</a:t>
            </a:r>
          </a:p>
        </p:txBody>
      </p:sp>
      <p:sp>
        <p:nvSpPr>
          <p:cNvPr id="380" name="Shape 380"/>
          <p:cNvSpPr/>
          <p:nvPr/>
        </p:nvSpPr>
        <p:spPr>
          <a:xfrm>
            <a:off x="3246119" y="3348037"/>
            <a:ext cx="1965959"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Controller</a:t>
            </a:r>
          </a:p>
        </p:txBody>
      </p:sp>
      <p:sp>
        <p:nvSpPr>
          <p:cNvPr id="381" name="Shape 381"/>
          <p:cNvSpPr/>
          <p:nvPr/>
        </p:nvSpPr>
        <p:spPr>
          <a:xfrm>
            <a:off x="4572000" y="4511039"/>
            <a:ext cx="1965959"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Model</a:t>
            </a:r>
          </a:p>
        </p:txBody>
      </p:sp>
      <p:sp>
        <p:nvSpPr>
          <p:cNvPr id="382" name="Shape 382"/>
          <p:cNvSpPr/>
          <p:nvPr/>
        </p:nvSpPr>
        <p:spPr>
          <a:xfrm>
            <a:off x="1337309" y="4511039"/>
            <a:ext cx="1965959"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View</a:t>
            </a:r>
          </a:p>
        </p:txBody>
      </p:sp>
      <p:sp>
        <p:nvSpPr>
          <p:cNvPr id="383" name="Shape 383"/>
          <p:cNvSpPr/>
          <p:nvPr/>
        </p:nvSpPr>
        <p:spPr>
          <a:xfrm>
            <a:off x="5646419" y="5536882"/>
            <a:ext cx="937260" cy="640079"/>
          </a:xfrm>
          <a:prstGeom prst="roundRect">
            <a:avLst>
              <a:gd name="adj" fmla="val 16667"/>
            </a:avLst>
          </a:prstGeom>
          <a:solidFill>
            <a:schemeClr val="accent1"/>
          </a:solidFill>
          <a:ln w="12700" cap="flat">
            <a:solidFill>
              <a:srgbClr val="42719C"/>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Calibri"/>
                <a:ea typeface="Calibri"/>
                <a:cs typeface="Calibri"/>
                <a:sym typeface="Calibri"/>
              </a:rPr>
              <a:t>DB</a:t>
            </a:r>
          </a:p>
        </p:txBody>
      </p:sp>
      <p:cxnSp>
        <p:nvCxnSpPr>
          <p:cNvPr id="384" name="Shape 384"/>
          <p:cNvCxnSpPr>
            <a:stCxn id="377" idx="3"/>
            <a:endCxn id="379" idx="1"/>
          </p:cNvCxnSpPr>
          <p:nvPr/>
        </p:nvCxnSpPr>
        <p:spPr>
          <a:xfrm rot="10800000" flipH="1">
            <a:off x="2263139" y="2575234"/>
            <a:ext cx="982979" cy="815215"/>
          </a:xfrm>
          <a:prstGeom prst="straightConnector1">
            <a:avLst/>
          </a:prstGeom>
          <a:noFill/>
          <a:ln w="38100" cap="flat">
            <a:solidFill>
              <a:schemeClr val="dk1"/>
            </a:solidFill>
            <a:prstDash val="solid"/>
            <a:miter/>
            <a:headEnd type="none" w="med" len="med"/>
            <a:tailEnd type="triangle" w="med" len="med"/>
          </a:ln>
        </p:spPr>
      </p:cxnSp>
      <p:cxnSp>
        <p:nvCxnSpPr>
          <p:cNvPr id="385" name="Shape 385"/>
          <p:cNvCxnSpPr>
            <a:stCxn id="379" idx="2"/>
            <a:endCxn id="380" idx="0"/>
          </p:cNvCxnSpPr>
          <p:nvPr/>
        </p:nvCxnSpPr>
        <p:spPr>
          <a:xfrm>
            <a:off x="4229099" y="2895274"/>
            <a:ext cx="0" cy="452762"/>
          </a:xfrm>
          <a:prstGeom prst="straightConnector1">
            <a:avLst/>
          </a:prstGeom>
          <a:noFill/>
          <a:ln w="38100" cap="flat">
            <a:solidFill>
              <a:schemeClr val="dk1"/>
            </a:solidFill>
            <a:prstDash val="solid"/>
            <a:miter/>
            <a:headEnd type="none" w="med" len="med"/>
            <a:tailEnd type="triangle" w="med" len="med"/>
          </a:ln>
        </p:spPr>
      </p:cxnSp>
      <p:cxnSp>
        <p:nvCxnSpPr>
          <p:cNvPr id="386" name="Shape 386"/>
          <p:cNvCxnSpPr/>
          <p:nvPr/>
        </p:nvCxnSpPr>
        <p:spPr>
          <a:xfrm>
            <a:off x="4480560" y="3988117"/>
            <a:ext cx="480059" cy="522922"/>
          </a:xfrm>
          <a:prstGeom prst="straightConnector1">
            <a:avLst/>
          </a:prstGeom>
          <a:noFill/>
          <a:ln w="38100" cap="flat">
            <a:solidFill>
              <a:schemeClr val="dk1"/>
            </a:solidFill>
            <a:prstDash val="solid"/>
            <a:miter/>
            <a:headEnd type="none" w="med" len="med"/>
            <a:tailEnd type="triangle" w="med" len="med"/>
          </a:ln>
        </p:spPr>
      </p:cxnSp>
      <p:cxnSp>
        <p:nvCxnSpPr>
          <p:cNvPr id="387" name="Shape 387"/>
          <p:cNvCxnSpPr>
            <a:stCxn id="381" idx="0"/>
          </p:cNvCxnSpPr>
          <p:nvPr/>
        </p:nvCxnSpPr>
        <p:spPr>
          <a:xfrm rot="10800000">
            <a:off x="4983479" y="3988116"/>
            <a:ext cx="571500" cy="522922"/>
          </a:xfrm>
          <a:prstGeom prst="straightConnector1">
            <a:avLst/>
          </a:prstGeom>
          <a:noFill/>
          <a:ln w="38100" cap="flat">
            <a:solidFill>
              <a:schemeClr val="dk1"/>
            </a:solidFill>
            <a:prstDash val="solid"/>
            <a:miter/>
            <a:headEnd type="none" w="med" len="med"/>
            <a:tailEnd type="triangle" w="med" len="med"/>
          </a:ln>
        </p:spPr>
      </p:cxnSp>
      <p:cxnSp>
        <p:nvCxnSpPr>
          <p:cNvPr id="388" name="Shape 388"/>
          <p:cNvCxnSpPr/>
          <p:nvPr/>
        </p:nvCxnSpPr>
        <p:spPr>
          <a:xfrm>
            <a:off x="5977891" y="5151119"/>
            <a:ext cx="11429" cy="385762"/>
          </a:xfrm>
          <a:prstGeom prst="straightConnector1">
            <a:avLst/>
          </a:prstGeom>
          <a:noFill/>
          <a:ln w="38100" cap="flat">
            <a:solidFill>
              <a:schemeClr val="dk1"/>
            </a:solidFill>
            <a:prstDash val="solid"/>
            <a:miter/>
            <a:headEnd type="none" w="med" len="med"/>
            <a:tailEnd type="triangle" w="med" len="med"/>
          </a:ln>
        </p:spPr>
      </p:cxnSp>
      <p:cxnSp>
        <p:nvCxnSpPr>
          <p:cNvPr id="389" name="Shape 389"/>
          <p:cNvCxnSpPr/>
          <p:nvPr/>
        </p:nvCxnSpPr>
        <p:spPr>
          <a:xfrm rot="10800000">
            <a:off x="6177915" y="5151119"/>
            <a:ext cx="5714" cy="385762"/>
          </a:xfrm>
          <a:prstGeom prst="straightConnector1">
            <a:avLst/>
          </a:prstGeom>
          <a:noFill/>
          <a:ln w="38100" cap="flat">
            <a:solidFill>
              <a:schemeClr val="dk1"/>
            </a:solidFill>
            <a:prstDash val="solid"/>
            <a:miter/>
            <a:headEnd type="none" w="med" len="med"/>
            <a:tailEnd type="triangle" w="med" len="med"/>
          </a:ln>
        </p:spPr>
      </p:cxnSp>
      <p:cxnSp>
        <p:nvCxnSpPr>
          <p:cNvPr id="390" name="Shape 390"/>
          <p:cNvCxnSpPr/>
          <p:nvPr/>
        </p:nvCxnSpPr>
        <p:spPr>
          <a:xfrm flipH="1">
            <a:off x="2754629" y="3988117"/>
            <a:ext cx="491489" cy="522922"/>
          </a:xfrm>
          <a:prstGeom prst="straightConnector1">
            <a:avLst/>
          </a:prstGeom>
          <a:noFill/>
          <a:ln w="38100" cap="flat">
            <a:solidFill>
              <a:schemeClr val="dk1"/>
            </a:solidFill>
            <a:prstDash val="solid"/>
            <a:miter/>
            <a:headEnd type="none" w="med" len="med"/>
            <a:tailEnd type="triangle" w="med" len="med"/>
          </a:ln>
        </p:spPr>
      </p:cxnSp>
      <p:cxnSp>
        <p:nvCxnSpPr>
          <p:cNvPr id="391" name="Shape 391"/>
          <p:cNvCxnSpPr>
            <a:endCxn id="377" idx="2"/>
          </p:cNvCxnSpPr>
          <p:nvPr/>
        </p:nvCxnSpPr>
        <p:spPr>
          <a:xfrm rot="10800000">
            <a:off x="1537334" y="3885625"/>
            <a:ext cx="245744" cy="625413"/>
          </a:xfrm>
          <a:prstGeom prst="straightConnector1">
            <a:avLst/>
          </a:prstGeom>
          <a:noFill/>
          <a:ln w="38100" cap="flat">
            <a:solidFill>
              <a:schemeClr val="dk1"/>
            </a:solidFill>
            <a:prstDash val="solid"/>
            <a:miter/>
            <a:headEnd type="none" w="med" len="med"/>
            <a:tailEnd type="triangle" w="med" len="med"/>
          </a:ln>
        </p:spPr>
      </p:cxnSp>
      <p:sp>
        <p:nvSpPr>
          <p:cNvPr id="392" name="Shape 392"/>
          <p:cNvSpPr txBox="1"/>
          <p:nvPr/>
        </p:nvSpPr>
        <p:spPr>
          <a:xfrm>
            <a:off x="2381725" y="2354684"/>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1</a:t>
            </a:r>
          </a:p>
        </p:txBody>
      </p:sp>
      <p:sp>
        <p:nvSpPr>
          <p:cNvPr id="393" name="Shape 393"/>
          <p:cNvSpPr txBox="1"/>
          <p:nvPr/>
        </p:nvSpPr>
        <p:spPr>
          <a:xfrm>
            <a:off x="3999071" y="1272169"/>
            <a:ext cx="914400" cy="914400"/>
          </a:xfrm>
          <a:prstGeom prst="rect">
            <a:avLst/>
          </a:prstGeom>
          <a:noFill/>
          <a:ln>
            <a:noFill/>
          </a:ln>
        </p:spPr>
        <p:txBody>
          <a:bodyPr lIns="91425" tIns="45700" rIns="91425" bIns="45700" anchor="t" anchorCtr="0">
            <a:noAutofit/>
          </a:bodyPr>
          <a:lstStyle/>
          <a:p>
            <a:endParaRPr/>
          </a:p>
        </p:txBody>
      </p:sp>
      <p:sp>
        <p:nvSpPr>
          <p:cNvPr id="394" name="Shape 394"/>
          <p:cNvSpPr txBox="1"/>
          <p:nvPr/>
        </p:nvSpPr>
        <p:spPr>
          <a:xfrm>
            <a:off x="6453664" y="2420705"/>
            <a:ext cx="914400" cy="914400"/>
          </a:xfrm>
          <a:prstGeom prst="rect">
            <a:avLst/>
          </a:prstGeom>
          <a:noFill/>
          <a:ln>
            <a:noFill/>
          </a:ln>
        </p:spPr>
        <p:txBody>
          <a:bodyPr lIns="91425" tIns="45700" rIns="91425" bIns="45700" anchor="t" anchorCtr="0">
            <a:noAutofit/>
          </a:bodyPr>
          <a:lstStyle/>
          <a:p>
            <a:endParaRPr/>
          </a:p>
        </p:txBody>
      </p:sp>
      <p:sp>
        <p:nvSpPr>
          <p:cNvPr id="395" name="Shape 395"/>
          <p:cNvSpPr txBox="1"/>
          <p:nvPr/>
        </p:nvSpPr>
        <p:spPr>
          <a:xfrm>
            <a:off x="4406980" y="2811884"/>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2</a:t>
            </a:r>
          </a:p>
        </p:txBody>
      </p:sp>
      <p:sp>
        <p:nvSpPr>
          <p:cNvPr id="396" name="Shape 396"/>
          <p:cNvSpPr txBox="1"/>
          <p:nvPr/>
        </p:nvSpPr>
        <p:spPr>
          <a:xfrm>
            <a:off x="4867751" y="4046250"/>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3</a:t>
            </a:r>
          </a:p>
        </p:txBody>
      </p:sp>
      <p:sp>
        <p:nvSpPr>
          <p:cNvPr id="397" name="Shape 397"/>
          <p:cNvSpPr txBox="1"/>
          <p:nvPr/>
        </p:nvSpPr>
        <p:spPr>
          <a:xfrm>
            <a:off x="2553890" y="3847146"/>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4</a:t>
            </a:r>
          </a:p>
        </p:txBody>
      </p:sp>
      <p:sp>
        <p:nvSpPr>
          <p:cNvPr id="398" name="Shape 398"/>
          <p:cNvSpPr txBox="1"/>
          <p:nvPr/>
        </p:nvSpPr>
        <p:spPr>
          <a:xfrm>
            <a:off x="1734501" y="3988117"/>
            <a:ext cx="344329"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a:solidFill>
                  <a:srgbClr val="C00000"/>
                </a:solidFill>
                <a:latin typeface="Calibri"/>
                <a:ea typeface="Calibri"/>
                <a:cs typeface="Calibri"/>
                <a:sym typeface="Calibri"/>
              </a:rPr>
              <a:t>5</a:t>
            </a: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Further reading</a:t>
            </a:r>
          </a:p>
        </p:txBody>
      </p:sp>
      <p:sp>
        <p:nvSpPr>
          <p:cNvPr id="405" name="Shape 40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3"/>
              </a:rPr>
              <a:t>http://guides.rubyonrails.org/</a:t>
            </a:r>
            <a:r>
              <a:rPr lang="en-US" sz="2800" b="0" i="0" u="none" strike="noStrike" cap="none" baseline="0" dirty="0">
                <a:solidFill>
                  <a:schemeClr val="dk1"/>
                </a:solidFill>
                <a:latin typeface="Calibri"/>
                <a:ea typeface="Calibri"/>
                <a:cs typeface="Calibri"/>
                <a:sym typeface="Calibri"/>
              </a:rPr>
              <a:t>  - Rails guides</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4"/>
              </a:rPr>
              <a:t>http://ruby.railstutorial.org/</a:t>
            </a:r>
            <a:r>
              <a:rPr lang="en-US" sz="2800" b="0" i="0" u="none" strike="noStrike" cap="none" baseline="0" dirty="0">
                <a:solidFill>
                  <a:schemeClr val="dk1"/>
                </a:solidFill>
                <a:latin typeface="Calibri"/>
                <a:ea typeface="Calibri"/>
                <a:cs typeface="Calibri"/>
                <a:sym typeface="Calibri"/>
              </a:rPr>
              <a:t> - Tutorial</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5"/>
              </a:rPr>
              <a:t>http://tryruby.org/levels/1/challenges/0</a:t>
            </a:r>
            <a:r>
              <a:rPr lang="en-US" sz="2800" b="0" i="0" u="none" strike="noStrike" cap="none" baseline="0" dirty="0">
                <a:solidFill>
                  <a:schemeClr val="dk1"/>
                </a:solidFill>
                <a:latin typeface="Calibri"/>
                <a:ea typeface="Calibri"/>
                <a:cs typeface="Calibri"/>
                <a:sym typeface="Calibri"/>
              </a:rPr>
              <a:t> - Try Ruby</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6"/>
              </a:rPr>
              <a:t>http://railsforzombies.org/</a:t>
            </a:r>
            <a:r>
              <a:rPr lang="en-US" sz="2800" b="0" i="0" u="none" strike="noStrike" cap="none" baseline="0" dirty="0">
                <a:solidFill>
                  <a:schemeClr val="dk1"/>
                </a:solidFill>
                <a:latin typeface="Calibri"/>
                <a:ea typeface="Calibri"/>
                <a:cs typeface="Calibri"/>
                <a:sym typeface="Calibri"/>
              </a:rPr>
              <a:t> - Rails for Zombies</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7"/>
              </a:rPr>
              <a:t>http://railscasts.com/</a:t>
            </a:r>
            <a:r>
              <a:rPr lang="en-US" sz="2800" b="0" i="0" u="none" strike="noStrike" cap="none" baseline="0" dirty="0">
                <a:solidFill>
                  <a:schemeClr val="dk1"/>
                </a:solidFill>
                <a:latin typeface="Calibri"/>
                <a:ea typeface="Calibri"/>
                <a:cs typeface="Calibri"/>
                <a:sym typeface="Calibri"/>
              </a:rPr>
              <a:t> - Rails casts</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dirty="0">
                <a:solidFill>
                  <a:schemeClr val="hlink"/>
                </a:solidFill>
                <a:latin typeface="Calibri"/>
                <a:ea typeface="Calibri"/>
                <a:cs typeface="Calibri"/>
                <a:sym typeface="Calibri"/>
                <a:hlinkClick r:id="rId8"/>
              </a:rPr>
              <a:t>http://rubyonrails.org/screencasts/</a:t>
            </a:r>
            <a:r>
              <a:rPr lang="en-US" sz="2800" b="0" i="0" u="none" strike="noStrike" cap="none" baseline="0" dirty="0">
                <a:solidFill>
                  <a:schemeClr val="dk1"/>
                </a:solidFill>
                <a:latin typeface="Calibri"/>
                <a:ea typeface="Calibri"/>
                <a:cs typeface="Calibri"/>
                <a:sym typeface="Calibri"/>
              </a:rPr>
              <a:t> - screencasts</a:t>
            </a:r>
          </a:p>
          <a:p>
            <a:endParaRPr lang="en-US" sz="2800" b="0" i="0" u="none" strike="noStrike" cap="none" baseline="0" dirty="0">
              <a:solidFill>
                <a:schemeClr val="dk1"/>
              </a:solidFill>
              <a:latin typeface="Calibri"/>
              <a:ea typeface="Calibri"/>
              <a:cs typeface="Calibri"/>
              <a:sym typeface="Calibri"/>
            </a:endParaRPr>
          </a:p>
        </p:txBody>
      </p:sp>
      <p:pic>
        <p:nvPicPr>
          <p:cNvPr id="406" name="Shape 406"/>
          <p:cNvPicPr preferRelativeResize="0"/>
          <p:nvPr/>
        </p:nvPicPr>
        <p:blipFill>
          <a:blip r:embed="rId9"/>
          <a:stretch>
            <a:fillRect/>
          </a:stretch>
        </p:blipFill>
        <p:spPr>
          <a:xfrm>
            <a:off x="8248650" y="100011"/>
            <a:ext cx="895350" cy="1133475"/>
          </a:xfrm>
          <a:prstGeom prst="rect">
            <a:avLst/>
          </a:prstGeom>
        </p:spPr>
      </p:pic>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Node.js</a:t>
            </a:r>
          </a:p>
        </p:txBody>
      </p:sp>
      <p:sp>
        <p:nvSpPr>
          <p:cNvPr id="412" name="Shape 41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Node.js</a:t>
            </a:r>
            <a:r>
              <a:rPr lang="en-US" sz="2800" b="0" i="0" u="none" strike="noStrike" cap="none" baseline="0" dirty="0">
                <a:solidFill>
                  <a:schemeClr val="dk1"/>
                </a:solidFill>
                <a:latin typeface="Calibri"/>
                <a:ea typeface="Calibri"/>
                <a:cs typeface="Calibri"/>
                <a:sym typeface="Calibri"/>
              </a:rPr>
              <a:t> is a platform built on Chrome's </a:t>
            </a:r>
            <a:r>
              <a:rPr lang="en-US" sz="2800" b="0" i="0" u="none" strike="noStrike" cap="none" baseline="0" dirty="0" smtClean="0">
                <a:solidFill>
                  <a:schemeClr val="dk1"/>
                </a:solidFill>
                <a:latin typeface="Calibri"/>
                <a:ea typeface="Calibri"/>
                <a:cs typeface="Calibri"/>
                <a:sym typeface="Calibri"/>
              </a:rPr>
              <a:t>V8 JavaScript </a:t>
            </a:r>
            <a:r>
              <a:rPr lang="en-US" sz="2800" b="0" i="0" u="none" strike="noStrike" cap="none" baseline="0" dirty="0">
                <a:solidFill>
                  <a:schemeClr val="dk1"/>
                </a:solidFill>
                <a:latin typeface="Calibri"/>
                <a:ea typeface="Calibri"/>
                <a:cs typeface="Calibri"/>
                <a:sym typeface="Calibri"/>
              </a:rPr>
              <a:t>runtime for easily building fast, scalable network applications.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Node.js</a:t>
            </a:r>
            <a:r>
              <a:rPr lang="en-US" sz="2800" b="0" i="0" u="none" strike="noStrike" cap="none" baseline="0" dirty="0">
                <a:solidFill>
                  <a:schemeClr val="dk1"/>
                </a:solidFill>
                <a:latin typeface="Calibri"/>
                <a:ea typeface="Calibri"/>
                <a:cs typeface="Calibri"/>
                <a:sym typeface="Calibri"/>
              </a:rPr>
              <a:t> uses an event-driven, non-blocking I/O model that makes it lightweight and efficient, perfect for data-intensive real-time applications that run across distributed devices.</a:t>
            </a:r>
          </a:p>
        </p:txBody>
      </p:sp>
      <p:pic>
        <p:nvPicPr>
          <p:cNvPr id="413" name="Shape 413"/>
          <p:cNvPicPr preferRelativeResize="0"/>
          <p:nvPr/>
        </p:nvPicPr>
        <p:blipFill>
          <a:blip r:embed="rId3"/>
          <a:stretch>
            <a:fillRect/>
          </a:stretch>
        </p:blipFill>
        <p:spPr>
          <a:xfrm>
            <a:off x="6610350" y="42861"/>
            <a:ext cx="2533650" cy="1000125"/>
          </a:xfrm>
          <a:prstGeom prst="rect">
            <a:avLst/>
          </a:prstGeom>
        </p:spPr>
      </p:pic>
      <p:sp>
        <p:nvSpPr>
          <p:cNvPr id="414" name="Shape 414"/>
          <p:cNvSpPr/>
          <p:nvPr/>
        </p:nvSpPr>
        <p:spPr>
          <a:xfrm>
            <a:off x="5581650" y="5807630"/>
            <a:ext cx="2864373"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sng" strike="noStrike" cap="none" baseline="0" dirty="0">
                <a:solidFill>
                  <a:schemeClr val="hlink"/>
                </a:solidFill>
                <a:latin typeface="Calibri"/>
                <a:ea typeface="Calibri"/>
                <a:cs typeface="Calibri"/>
                <a:sym typeface="Calibri"/>
                <a:hlinkClick r:id="rId4"/>
              </a:rPr>
              <a:t>http://nodejs.org/</a:t>
            </a: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Node.js is..</a:t>
            </a:r>
          </a:p>
        </p:txBody>
      </p:sp>
      <p:sp>
        <p:nvSpPr>
          <p:cNvPr id="420" name="Shape 42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Server side JavaScript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NOT </a:t>
            </a:r>
            <a:r>
              <a:rPr lang="en-US" sz="2800" b="0" i="0" u="none" strike="noStrike" cap="none" baseline="0" dirty="0">
                <a:solidFill>
                  <a:schemeClr val="dk1"/>
                </a:solidFill>
                <a:latin typeface="Calibri"/>
                <a:ea typeface="Calibri"/>
                <a:cs typeface="Calibri"/>
                <a:sym typeface="Calibri"/>
              </a:rPr>
              <a:t>another web framework, but can create a web framework using NPM </a:t>
            </a:r>
            <a:r>
              <a:rPr lang="en-US" sz="2800" b="0" i="0" u="none" strike="noStrike" cap="none" baseline="0" dirty="0" smtClean="0">
                <a:solidFill>
                  <a:schemeClr val="dk1"/>
                </a:solidFill>
                <a:latin typeface="Calibri"/>
                <a:ea typeface="Calibri"/>
                <a:cs typeface="Calibri"/>
                <a:sym typeface="Calibri"/>
              </a:rPr>
              <a:t>modules (like http</a:t>
            </a:r>
            <a:r>
              <a:rPr lang="en-US" sz="2800" b="0" i="0" u="none" strike="noStrike" cap="none" dirty="0" smtClean="0">
                <a:solidFill>
                  <a:schemeClr val="dk1"/>
                </a:solidFill>
                <a:latin typeface="Calibri"/>
                <a:ea typeface="Calibri"/>
                <a:cs typeface="Calibri"/>
                <a:sym typeface="Calibri"/>
              </a:rPr>
              <a:t> or express)</a:t>
            </a:r>
            <a:endParaRPr lang="en-US" sz="2800" b="0" i="0" u="none" strike="noStrike" cap="none" baseline="0" dirty="0">
              <a:solidFill>
                <a:schemeClr val="dk1"/>
              </a:solidFill>
              <a:latin typeface="Calibri"/>
              <a:ea typeface="Calibri"/>
              <a:cs typeface="Calibri"/>
              <a:sym typeface="Calibri"/>
            </a:endParaRPr>
          </a:p>
        </p:txBody>
      </p:sp>
      <p:pic>
        <p:nvPicPr>
          <p:cNvPr id="421" name="Shape 421"/>
          <p:cNvPicPr preferRelativeResize="0"/>
          <p:nvPr/>
        </p:nvPicPr>
        <p:blipFill>
          <a:blip r:embed="rId3"/>
          <a:stretch>
            <a:fillRect/>
          </a:stretch>
        </p:blipFill>
        <p:spPr>
          <a:xfrm>
            <a:off x="6610350" y="42861"/>
            <a:ext cx="2533650" cy="1000125"/>
          </a:xfrm>
          <a:prstGeom prst="rect">
            <a:avLst/>
          </a:prstGeom>
        </p:spPr>
      </p:pic>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Why Node.js</a:t>
            </a:r>
          </a:p>
        </p:txBody>
      </p:sp>
      <p:sp>
        <p:nvSpPr>
          <p:cNvPr id="427" name="Shape 42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Non Blocking I/O</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Based on Chrome’s V8 Engines (FAST!)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15,000+ modules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Active community </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3"/>
              </a:rPr>
              <a:t>http://nodejs.org/community/</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One language for frontend and backend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Javascript is the language of the web</a:t>
            </a:r>
          </a:p>
        </p:txBody>
      </p:sp>
      <p:pic>
        <p:nvPicPr>
          <p:cNvPr id="428" name="Shape 428"/>
          <p:cNvPicPr preferRelativeResize="0"/>
          <p:nvPr/>
        </p:nvPicPr>
        <p:blipFill>
          <a:blip r:embed="rId4"/>
          <a:stretch>
            <a:fillRect/>
          </a:stretch>
        </p:blipFill>
        <p:spPr>
          <a:xfrm>
            <a:off x="6610350" y="42861"/>
            <a:ext cx="2533650" cy="1000125"/>
          </a:xfrm>
          <a:prstGeom prst="rect">
            <a:avLst/>
          </a:prstGeom>
        </p:spPr>
      </p:pic>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Hello World</a:t>
            </a:r>
          </a:p>
        </p:txBody>
      </p:sp>
      <p:sp>
        <p:nvSpPr>
          <p:cNvPr id="435" name="Shape 435"/>
          <p:cNvSpPr txBox="1">
            <a:spLocks noGrp="1"/>
          </p:cNvSpPr>
          <p:nvPr>
            <p:ph idx="1"/>
          </p:nvPr>
        </p:nvSpPr>
        <p:spPr>
          <a:xfrm>
            <a:off x="628650" y="3202625"/>
            <a:ext cx="3348990" cy="76460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434" name="Shape 434"/>
          <p:cNvPicPr preferRelativeResize="0"/>
          <p:nvPr/>
        </p:nvPicPr>
        <p:blipFill>
          <a:blip r:embed="rId3"/>
          <a:stretch>
            <a:fillRect/>
          </a:stretch>
        </p:blipFill>
        <p:spPr>
          <a:xfrm>
            <a:off x="628650" y="3202625"/>
            <a:ext cx="3348990" cy="764609"/>
          </a:xfrm>
          <a:prstGeom prst="rect">
            <a:avLst/>
          </a:prstGeom>
        </p:spPr>
      </p:pic>
      <p:pic>
        <p:nvPicPr>
          <p:cNvPr id="436" name="Shape 436"/>
          <p:cNvPicPr preferRelativeResize="0"/>
          <p:nvPr/>
        </p:nvPicPr>
        <p:blipFill>
          <a:blip r:embed="rId4"/>
          <a:stretch>
            <a:fillRect/>
          </a:stretch>
        </p:blipFill>
        <p:spPr>
          <a:xfrm>
            <a:off x="6610350" y="42861"/>
            <a:ext cx="2533650" cy="1000125"/>
          </a:xfrm>
          <a:prstGeom prst="rect">
            <a:avLst/>
          </a:prstGeom>
        </p:spPr>
      </p:pic>
      <p:pic>
        <p:nvPicPr>
          <p:cNvPr id="437" name="Shape 437"/>
          <p:cNvPicPr preferRelativeResize="0"/>
          <p:nvPr/>
        </p:nvPicPr>
        <p:blipFill>
          <a:blip r:embed="rId5"/>
          <a:stretch>
            <a:fillRect/>
          </a:stretch>
        </p:blipFill>
        <p:spPr>
          <a:xfrm>
            <a:off x="628650" y="1672893"/>
            <a:ext cx="4560095" cy="1001725"/>
          </a:xfrm>
          <a:prstGeom prst="rect">
            <a:avLst/>
          </a:prstGeom>
        </p:spPr>
      </p:pic>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Simple Http Server</a:t>
            </a:r>
          </a:p>
        </p:txBody>
      </p:sp>
      <p:pic>
        <p:nvPicPr>
          <p:cNvPr id="443" name="Shape 443"/>
          <p:cNvPicPr preferRelativeResize="0"/>
          <p:nvPr/>
        </p:nvPicPr>
        <p:blipFill>
          <a:blip r:embed="rId3"/>
          <a:stretch>
            <a:fillRect/>
          </a:stretch>
        </p:blipFill>
        <p:spPr>
          <a:xfrm>
            <a:off x="628650" y="1365251"/>
            <a:ext cx="6305550" cy="2390775"/>
          </a:xfrm>
          <a:prstGeom prst="rect">
            <a:avLst/>
          </a:prstGeom>
        </p:spPr>
      </p:pic>
      <p:pic>
        <p:nvPicPr>
          <p:cNvPr id="445" name="Shape 445"/>
          <p:cNvPicPr preferRelativeResize="0"/>
          <p:nvPr/>
        </p:nvPicPr>
        <p:blipFill>
          <a:blip r:embed="rId4"/>
          <a:stretch>
            <a:fillRect/>
          </a:stretch>
        </p:blipFill>
        <p:spPr>
          <a:xfrm>
            <a:off x="6610350" y="42861"/>
            <a:ext cx="2533650" cy="1000125"/>
          </a:xfrm>
          <a:prstGeom prst="rect">
            <a:avLst/>
          </a:prstGeom>
        </p:spPr>
      </p:pic>
      <p:pic>
        <p:nvPicPr>
          <p:cNvPr id="446" name="Shape 446"/>
          <p:cNvPicPr preferRelativeResize="0"/>
          <p:nvPr/>
        </p:nvPicPr>
        <p:blipFill>
          <a:blip r:embed="rId5"/>
          <a:stretch>
            <a:fillRect/>
          </a:stretch>
        </p:blipFill>
        <p:spPr>
          <a:xfrm>
            <a:off x="638175" y="4117657"/>
            <a:ext cx="5032962" cy="831532"/>
          </a:xfrm>
          <a:prstGeom prst="rect">
            <a:avLst/>
          </a:prstGeom>
        </p:spPr>
      </p:pic>
      <p:pic>
        <p:nvPicPr>
          <p:cNvPr id="447" name="Shape 447"/>
          <p:cNvPicPr preferRelativeResize="0"/>
          <p:nvPr/>
        </p:nvPicPr>
        <p:blipFill>
          <a:blip r:embed="rId6"/>
          <a:stretch>
            <a:fillRect/>
          </a:stretch>
        </p:blipFill>
        <p:spPr>
          <a:xfrm>
            <a:off x="638175" y="5310819"/>
            <a:ext cx="3933825" cy="1362075"/>
          </a:xfrm>
          <a:prstGeom prst="rect">
            <a:avLst/>
          </a:prstGeom>
        </p:spPr>
      </p:pic>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Non – Blocking I/O</a:t>
            </a:r>
          </a:p>
        </p:txBody>
      </p:sp>
      <p:sp>
        <p:nvSpPr>
          <p:cNvPr id="453" name="Shape 45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Blocking I/O example</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*one.txt is larger than two.txt</a:t>
            </a:r>
          </a:p>
        </p:txBody>
      </p:sp>
      <p:pic>
        <p:nvPicPr>
          <p:cNvPr id="454" name="Shape 454"/>
          <p:cNvPicPr preferRelativeResize="0"/>
          <p:nvPr/>
        </p:nvPicPr>
        <p:blipFill>
          <a:blip r:embed="rId3"/>
          <a:stretch>
            <a:fillRect/>
          </a:stretch>
        </p:blipFill>
        <p:spPr>
          <a:xfrm>
            <a:off x="6610350" y="42861"/>
            <a:ext cx="2533650" cy="1000125"/>
          </a:xfrm>
          <a:prstGeom prst="rect">
            <a:avLst/>
          </a:prstGeom>
        </p:spPr>
      </p:pic>
      <p:pic>
        <p:nvPicPr>
          <p:cNvPr id="455" name="Shape 455"/>
          <p:cNvPicPr preferRelativeResize="0"/>
          <p:nvPr/>
        </p:nvPicPr>
        <p:blipFill>
          <a:blip r:embed="rId4"/>
          <a:stretch>
            <a:fillRect/>
          </a:stretch>
        </p:blipFill>
        <p:spPr>
          <a:xfrm>
            <a:off x="1436370" y="2635566"/>
            <a:ext cx="4991100" cy="1724025"/>
          </a:xfrm>
          <a:prstGeom prst="rect">
            <a:avLst/>
          </a:prstGeom>
        </p:spPr>
      </p:pic>
      <p:pic>
        <p:nvPicPr>
          <p:cNvPr id="456" name="Shape 456"/>
          <p:cNvPicPr preferRelativeResize="0"/>
          <p:nvPr/>
        </p:nvPicPr>
        <p:blipFill>
          <a:blip r:embed="rId5"/>
          <a:stretch>
            <a:fillRect/>
          </a:stretch>
        </p:blipFill>
        <p:spPr>
          <a:xfrm>
            <a:off x="1436370" y="4624707"/>
            <a:ext cx="2933700" cy="866775"/>
          </a:xfrm>
          <a:prstGeom prst="rect">
            <a:avLst/>
          </a:prstGeom>
        </p:spPr>
      </p:pic>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Non – Blocking I/O</a:t>
            </a:r>
          </a:p>
        </p:txBody>
      </p:sp>
      <p:sp>
        <p:nvSpPr>
          <p:cNvPr id="462" name="Shape 46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Non - Blocking I/O example</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*one.txt is larger than two.txt</a:t>
            </a:r>
          </a:p>
        </p:txBody>
      </p:sp>
      <p:pic>
        <p:nvPicPr>
          <p:cNvPr id="463" name="Shape 463"/>
          <p:cNvPicPr preferRelativeResize="0"/>
          <p:nvPr/>
        </p:nvPicPr>
        <p:blipFill>
          <a:blip r:embed="rId3"/>
          <a:stretch>
            <a:fillRect/>
          </a:stretch>
        </p:blipFill>
        <p:spPr>
          <a:xfrm>
            <a:off x="6610350" y="42861"/>
            <a:ext cx="2533650" cy="1000125"/>
          </a:xfrm>
          <a:prstGeom prst="rect">
            <a:avLst/>
          </a:prstGeom>
        </p:spPr>
      </p:pic>
      <p:pic>
        <p:nvPicPr>
          <p:cNvPr id="464" name="Shape 464"/>
          <p:cNvPicPr preferRelativeResize="0"/>
          <p:nvPr/>
        </p:nvPicPr>
        <p:blipFill>
          <a:blip r:embed="rId4"/>
          <a:stretch>
            <a:fillRect/>
          </a:stretch>
        </p:blipFill>
        <p:spPr>
          <a:xfrm>
            <a:off x="1436370" y="2568100"/>
            <a:ext cx="5800725" cy="1924050"/>
          </a:xfrm>
          <a:prstGeom prst="rect">
            <a:avLst/>
          </a:prstGeom>
        </p:spPr>
      </p:pic>
      <p:pic>
        <p:nvPicPr>
          <p:cNvPr id="465" name="Shape 465"/>
          <p:cNvPicPr preferRelativeResize="0"/>
          <p:nvPr/>
        </p:nvPicPr>
        <p:blipFill>
          <a:blip r:embed="rId5"/>
          <a:stretch>
            <a:fillRect/>
          </a:stretch>
        </p:blipFill>
        <p:spPr>
          <a:xfrm>
            <a:off x="1436370" y="4934505"/>
            <a:ext cx="3143250" cy="800100"/>
          </a:xfrm>
          <a:prstGeom prst="rect">
            <a:avLst/>
          </a:prstGeom>
        </p:spPr>
      </p:pic>
    </p:spTree>
  </p:cSld>
  <p:clrMapOvr>
    <a:masterClrMapping/>
  </p:clrMapOvr>
  <p:transition xmlns:p14="http://schemas.microsoft.com/office/powerpoint/2010/mai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Non – Blocking I/O</a:t>
            </a:r>
          </a:p>
        </p:txBody>
      </p:sp>
      <p:sp>
        <p:nvSpPr>
          <p:cNvPr id="471" name="Shape 471"/>
          <p:cNvSpPr txBox="1">
            <a:spLocks noGrp="1"/>
          </p:cNvSpPr>
          <p:nvPr>
            <p:ph idx="1"/>
          </p:nvPr>
        </p:nvSpPr>
        <p:spPr>
          <a:xfrm>
            <a:off x="628650" y="1615745"/>
            <a:ext cx="7886700" cy="11731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Blocking I/O </a:t>
            </a:r>
          </a:p>
        </p:txBody>
      </p:sp>
      <p:pic>
        <p:nvPicPr>
          <p:cNvPr id="472" name="Shape 472"/>
          <p:cNvPicPr preferRelativeResize="0"/>
          <p:nvPr/>
        </p:nvPicPr>
        <p:blipFill>
          <a:blip r:embed="rId3"/>
          <a:stretch>
            <a:fillRect/>
          </a:stretch>
        </p:blipFill>
        <p:spPr>
          <a:xfrm>
            <a:off x="6610350" y="42861"/>
            <a:ext cx="2533650" cy="1000125"/>
          </a:xfrm>
          <a:prstGeom prst="rect">
            <a:avLst/>
          </a:prstGeom>
        </p:spPr>
      </p:pic>
      <p:pic>
        <p:nvPicPr>
          <p:cNvPr id="473" name="Shape 473"/>
          <p:cNvPicPr preferRelativeResize="0"/>
          <p:nvPr/>
        </p:nvPicPr>
        <p:blipFill>
          <a:blip r:embed="rId4"/>
          <a:stretch>
            <a:fillRect/>
          </a:stretch>
        </p:blipFill>
        <p:spPr>
          <a:xfrm>
            <a:off x="2105025" y="2318548"/>
            <a:ext cx="4585334" cy="1668760"/>
          </a:xfrm>
          <a:prstGeom prst="rect">
            <a:avLst/>
          </a:prstGeom>
        </p:spPr>
      </p:pic>
      <p:sp>
        <p:nvSpPr>
          <p:cNvPr id="474" name="Shape 474"/>
          <p:cNvSpPr txBox="1"/>
          <p:nvPr/>
        </p:nvSpPr>
        <p:spPr>
          <a:xfrm>
            <a:off x="628650" y="4282744"/>
            <a:ext cx="7886700" cy="62072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Non - Blocking I/O </a:t>
            </a:r>
          </a:p>
        </p:txBody>
      </p:sp>
      <p:pic>
        <p:nvPicPr>
          <p:cNvPr id="475" name="Shape 475"/>
          <p:cNvPicPr preferRelativeResize="0"/>
          <p:nvPr/>
        </p:nvPicPr>
        <p:blipFill>
          <a:blip r:embed="rId5"/>
          <a:stretch>
            <a:fillRect/>
          </a:stretch>
        </p:blipFill>
        <p:spPr>
          <a:xfrm>
            <a:off x="2105025" y="4729976"/>
            <a:ext cx="3695700" cy="1885950"/>
          </a:xfrm>
          <a:prstGeom prst="rect">
            <a:avLst/>
          </a:prstGeom>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MVC</a:t>
            </a:r>
          </a:p>
        </p:txBody>
      </p:sp>
      <p:sp>
        <p:nvSpPr>
          <p:cNvPr id="114" name="Shape 114"/>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idx="1"/>
          </p:nvPr>
        </p:nvSpPr>
        <p:spPr/>
        <p:txBody>
          <a:bodyPr>
            <a:normAutofit fontScale="85000" lnSpcReduction="20000"/>
          </a:bodyPr>
          <a:lstStyle/>
          <a:p>
            <a:r>
              <a:rPr lang="en-US" dirty="0" smtClean="0">
                <a:hlinkClick r:id="rId2" action="ppaction://hlinkfile"/>
              </a:rPr>
              <a:t>helloworld.js</a:t>
            </a:r>
            <a:endParaRPr lang="en-US" dirty="0" smtClean="0"/>
          </a:p>
          <a:p>
            <a:r>
              <a:rPr lang="en-US" dirty="0" smtClean="0">
                <a:hlinkClick r:id="rId3" action="ppaction://hlinkfile"/>
              </a:rPr>
              <a:t>webserver2.js</a:t>
            </a:r>
            <a:endParaRPr lang="en-US" dirty="0" smtClean="0"/>
          </a:p>
          <a:p>
            <a:r>
              <a:rPr lang="en-US" dirty="0" smtClean="0"/>
              <a:t>Node </a:t>
            </a:r>
            <a:r>
              <a:rPr lang="en-US" dirty="0"/>
              <a:t>is </a:t>
            </a:r>
            <a:r>
              <a:rPr lang="en-US" dirty="0" smtClean="0"/>
              <a:t>extensible</a:t>
            </a:r>
          </a:p>
          <a:p>
            <a:pPr lvl="1"/>
            <a:r>
              <a:rPr lang="en-US" dirty="0" smtClean="0"/>
              <a:t>it </a:t>
            </a:r>
            <a:r>
              <a:rPr lang="en-US" dirty="0"/>
              <a:t>is NOT a web </a:t>
            </a:r>
            <a:r>
              <a:rPr lang="en-US" dirty="0" smtClean="0"/>
              <a:t>framework</a:t>
            </a:r>
          </a:p>
          <a:p>
            <a:pPr lvl="1"/>
            <a:r>
              <a:rPr lang="en-US" sz="2400" dirty="0" smtClean="0"/>
              <a:t>it </a:t>
            </a:r>
            <a:r>
              <a:rPr lang="en-US" sz="2400" dirty="0"/>
              <a:t>is </a:t>
            </a:r>
            <a:r>
              <a:rPr lang="en-US" sz="2400" dirty="0" err="1"/>
              <a:t>Javascript</a:t>
            </a:r>
            <a:r>
              <a:rPr lang="en-US" sz="2400" dirty="0"/>
              <a:t> on the server side.  </a:t>
            </a:r>
            <a:endParaRPr lang="en-US" sz="2400" dirty="0" smtClean="0"/>
          </a:p>
          <a:p>
            <a:pPr lvl="1"/>
            <a:r>
              <a:rPr lang="en-US" sz="2400" dirty="0" smtClean="0"/>
              <a:t>For </a:t>
            </a:r>
            <a:r>
              <a:rPr lang="en-US" sz="2400" dirty="0"/>
              <a:t>frameworks, we need to extend (require()) </a:t>
            </a:r>
            <a:r>
              <a:rPr lang="en-US" sz="2400" dirty="0" smtClean="0"/>
              <a:t>modules</a:t>
            </a:r>
          </a:p>
          <a:p>
            <a:r>
              <a:rPr lang="en-US" sz="2800" dirty="0" smtClean="0"/>
              <a:t>Some of the more popular</a:t>
            </a:r>
          </a:p>
          <a:p>
            <a:pPr lvl="1"/>
            <a:r>
              <a:rPr lang="en-US" sz="2400" dirty="0" smtClean="0"/>
              <a:t>http</a:t>
            </a:r>
          </a:p>
          <a:p>
            <a:pPr lvl="1"/>
            <a:r>
              <a:rPr lang="en-US" dirty="0" err="1" smtClean="0"/>
              <a:t>socket.io</a:t>
            </a:r>
            <a:endParaRPr lang="en-US" dirty="0" smtClean="0"/>
          </a:p>
          <a:p>
            <a:pPr lvl="1"/>
            <a:r>
              <a:rPr lang="en-US" dirty="0" smtClean="0"/>
              <a:t>e</a:t>
            </a:r>
            <a:r>
              <a:rPr lang="en-US" sz="2400" dirty="0" smtClean="0"/>
              <a:t>xpress – Web framework gaining in popularity</a:t>
            </a:r>
          </a:p>
          <a:p>
            <a:pPr lvl="1"/>
            <a:r>
              <a:rPr lang="en-US" dirty="0" err="1" smtClean="0"/>
              <a:t>Ntwitter</a:t>
            </a:r>
            <a:r>
              <a:rPr lang="en-US" dirty="0" smtClean="0"/>
              <a:t> – twitter API framework</a:t>
            </a:r>
            <a:endParaRPr lang="en-US" sz="2400" dirty="0"/>
          </a:p>
          <a:p>
            <a:endParaRPr lang="en-US" dirty="0"/>
          </a:p>
        </p:txBody>
      </p:sp>
    </p:spTree>
    <p:extLst>
      <p:ext uri="{BB962C8B-B14F-4D97-AF65-F5344CB8AC3E}">
        <p14:creationId xmlns:p14="http://schemas.microsoft.com/office/powerpoint/2010/main" val="4288898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Node Package Manager</a:t>
            </a:r>
          </a:p>
        </p:txBody>
      </p:sp>
      <p:sp>
        <p:nvSpPr>
          <p:cNvPr id="482" name="Shape 482"/>
          <p:cNvSpPr txBox="1">
            <a:spLocks noGrp="1"/>
          </p:cNvSpPr>
          <p:nvPr>
            <p:ph idx="1"/>
          </p:nvPr>
        </p:nvSpPr>
        <p:spPr>
          <a:xfrm>
            <a:off x="628650" y="1615744"/>
            <a:ext cx="7886700" cy="475076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Node Package Manager otherwise knows as </a:t>
            </a:r>
            <a:r>
              <a:rPr lang="en-US" sz="2800" b="0" i="0" u="none" strike="noStrike" cap="none" baseline="0" dirty="0" err="1">
                <a:solidFill>
                  <a:schemeClr val="dk1"/>
                </a:solidFill>
                <a:latin typeface="Calibri"/>
                <a:ea typeface="Calibri"/>
                <a:cs typeface="Calibri"/>
                <a:sym typeface="Calibri"/>
              </a:rPr>
              <a:t>npm</a:t>
            </a:r>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Any package can be installed by using </a:t>
            </a:r>
            <a:r>
              <a:rPr lang="en-US" sz="2800" b="0" i="0" u="none" strike="noStrike" cap="none" baseline="0" dirty="0" err="1">
                <a:solidFill>
                  <a:schemeClr val="dk1"/>
                </a:solidFill>
                <a:latin typeface="Calibri"/>
                <a:ea typeface="Calibri"/>
                <a:cs typeface="Calibri"/>
                <a:sym typeface="Calibri"/>
              </a:rPr>
              <a:t>npm</a:t>
            </a:r>
            <a:r>
              <a:rPr lang="en-US" sz="2800" b="0" i="0" u="none" strike="noStrike" cap="none" baseline="0" dirty="0">
                <a:solidFill>
                  <a:schemeClr val="dk1"/>
                </a:solidFill>
                <a:latin typeface="Calibri"/>
                <a:ea typeface="Calibri"/>
                <a:cs typeface="Calibri"/>
                <a:sym typeface="Calibri"/>
              </a:rPr>
              <a:t> install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Add your programs to this index using </a:t>
            </a:r>
            <a:r>
              <a:rPr lang="en-US" sz="2800" b="0" i="0" u="none" strike="noStrike" cap="none" baseline="0" dirty="0" err="1">
                <a:solidFill>
                  <a:schemeClr val="dk1"/>
                </a:solidFill>
                <a:latin typeface="Calibri"/>
                <a:ea typeface="Calibri"/>
                <a:cs typeface="Calibri"/>
                <a:sym typeface="Calibri"/>
              </a:rPr>
              <a:t>npm</a:t>
            </a:r>
            <a:r>
              <a:rPr lang="en-US" sz="2800" b="0" i="0" u="none" strike="noStrike" cap="none" baseline="0" dirty="0">
                <a:solidFill>
                  <a:schemeClr val="dk1"/>
                </a:solidFill>
                <a:latin typeface="Calibri"/>
                <a:ea typeface="Calibri"/>
                <a:cs typeface="Calibri"/>
                <a:sym typeface="Calibri"/>
              </a:rPr>
              <a:t> publish</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It’s a standard practice to install modules locally for your current </a:t>
            </a:r>
            <a:r>
              <a:rPr lang="en-US" sz="2800" b="0" i="0" u="none" strike="noStrike" cap="none" baseline="0" dirty="0" smtClean="0">
                <a:solidFill>
                  <a:schemeClr val="dk1"/>
                </a:solidFill>
                <a:latin typeface="Calibri"/>
                <a:ea typeface="Calibri"/>
                <a:cs typeface="Calibri"/>
                <a:sym typeface="Calibri"/>
              </a:rPr>
              <a:t>project</a:t>
            </a:r>
          </a:p>
          <a:p>
            <a:pPr lvl="1" indent="-228600">
              <a:spcBef>
                <a:spcPts val="1000"/>
              </a:spcBef>
              <a:buSzPct val="100000"/>
            </a:pPr>
            <a:r>
              <a:rPr lang="en-US" dirty="0" err="1"/>
              <a:t>n</a:t>
            </a:r>
            <a:r>
              <a:rPr lang="en-US" dirty="0" err="1" smtClean="0"/>
              <a:t>pm</a:t>
            </a:r>
            <a:r>
              <a:rPr lang="en-US" dirty="0" smtClean="0"/>
              <a:t> install express</a:t>
            </a:r>
          </a:p>
          <a:p>
            <a:pPr lvl="1" indent="-228600">
              <a:spcBef>
                <a:spcPts val="1000"/>
              </a:spcBef>
              <a:buSzPct val="100000"/>
            </a:pPr>
            <a:r>
              <a:rPr lang="en-US" dirty="0" err="1"/>
              <a:t>n</a:t>
            </a:r>
            <a:r>
              <a:rPr lang="en-US" sz="2400" b="0" i="0" u="none" strike="noStrike" cap="none" baseline="0" dirty="0" err="1" smtClean="0">
                <a:solidFill>
                  <a:schemeClr val="dk1"/>
                </a:solidFill>
                <a:latin typeface="Calibri"/>
                <a:ea typeface="Calibri"/>
                <a:cs typeface="Calibri"/>
                <a:sym typeface="Calibri"/>
              </a:rPr>
              <a:t>pm</a:t>
            </a:r>
            <a:r>
              <a:rPr lang="en-US" sz="2400" b="0" i="0" u="none" strike="noStrike" cap="none" baseline="0" dirty="0" smtClean="0">
                <a:solidFill>
                  <a:schemeClr val="dk1"/>
                </a:solidFill>
                <a:latin typeface="Calibri"/>
                <a:ea typeface="Calibri"/>
                <a:cs typeface="Calibri"/>
                <a:sym typeface="Calibri"/>
              </a:rPr>
              <a:t> install –g express // global install</a:t>
            </a:r>
          </a:p>
        </p:txBody>
      </p:sp>
      <p:pic>
        <p:nvPicPr>
          <p:cNvPr id="483" name="Shape 483"/>
          <p:cNvPicPr preferRelativeResize="0"/>
          <p:nvPr/>
        </p:nvPicPr>
        <p:blipFill>
          <a:blip r:embed="rId3"/>
          <a:stretch>
            <a:fillRect/>
          </a:stretch>
        </p:blipFill>
        <p:spPr>
          <a:xfrm>
            <a:off x="6610350" y="42861"/>
            <a:ext cx="2533650" cy="1000125"/>
          </a:xfrm>
          <a:prstGeom prst="rect">
            <a:avLst/>
          </a:prstGeom>
        </p:spPr>
      </p:pic>
      <p:sp>
        <p:nvSpPr>
          <p:cNvPr id="484" name="Shape 484"/>
          <p:cNvSpPr/>
          <p:nvPr/>
        </p:nvSpPr>
        <p:spPr>
          <a:xfrm>
            <a:off x="3714073" y="5616879"/>
            <a:ext cx="19432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dirty="0">
                <a:solidFill>
                  <a:schemeClr val="hlink"/>
                </a:solidFill>
                <a:latin typeface="Calibri"/>
                <a:ea typeface="Calibri"/>
                <a:cs typeface="Calibri"/>
                <a:sym typeface="Calibri"/>
                <a:hlinkClick r:id="rId4"/>
              </a:rPr>
              <a:t>https://npmjs.org/</a:t>
            </a:r>
          </a:p>
        </p:txBody>
      </p:sp>
      <p:pic>
        <p:nvPicPr>
          <p:cNvPr id="485" name="Shape 485"/>
          <p:cNvPicPr preferRelativeResize="0"/>
          <p:nvPr/>
        </p:nvPicPr>
        <p:blipFill>
          <a:blip r:embed="rId5"/>
          <a:stretch>
            <a:fillRect/>
          </a:stretch>
        </p:blipFill>
        <p:spPr>
          <a:xfrm>
            <a:off x="7600992" y="1069441"/>
            <a:ext cx="1543006" cy="603453"/>
          </a:xfrm>
          <a:prstGeom prst="rect">
            <a:avLst/>
          </a:prstGeom>
        </p:spPr>
      </p:pic>
      <p:sp>
        <p:nvSpPr>
          <p:cNvPr id="486" name="Shape 486"/>
          <p:cNvSpPr/>
          <p:nvPr/>
        </p:nvSpPr>
        <p:spPr>
          <a:xfrm>
            <a:off x="0" y="0"/>
            <a:ext cx="9144000" cy="0"/>
          </a:xfrm>
          <a:prstGeom prst="rect">
            <a:avLst/>
          </a:prstGeom>
          <a:solidFill>
            <a:srgbClr val="F4F4F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666666"/>
              </a:buClr>
              <a:buSzPct val="25000"/>
              <a:buFont typeface="Merriweather Sans"/>
              <a:buNone/>
            </a:pPr>
            <a:r>
              <a:rPr lang="en-US" sz="1000" b="0" i="0" u="none" strike="noStrike" cap="none" baseline="0">
                <a:solidFill>
                  <a:srgbClr val="666666"/>
                </a:solidFill>
                <a:latin typeface="Merriweather Sans"/>
                <a:ea typeface="Merriweather Sans"/>
                <a:cs typeface="Merriweather Sans"/>
                <a:sym typeface="Merriweather Sans"/>
              </a:rPr>
              <a:t>Any package can be installed by using </a:t>
            </a:r>
            <a:r>
              <a:rPr lang="en-US" sz="1000" b="0" i="0" u="sng" strike="noStrike" cap="none" baseline="0">
                <a:solidFill>
                  <a:schemeClr val="hlink"/>
                </a:solidFill>
                <a:latin typeface="Courier New"/>
                <a:ea typeface="Courier New"/>
                <a:cs typeface="Courier New"/>
                <a:sym typeface="Courier New"/>
                <a:hlinkClick r:id="rId6"/>
              </a:rPr>
              <a:t>npm install</a:t>
            </a:r>
            <a:r>
              <a:rPr lang="en-US" sz="600" b="0" i="0" u="none" strike="noStrike" cap="none" baseline="0">
                <a:solidFill>
                  <a:schemeClr val="dk1"/>
                </a:solidFill>
                <a:latin typeface="Calibri"/>
                <a:ea typeface="Calibri"/>
                <a:cs typeface="Calibri"/>
                <a:sym typeface="Calibri"/>
              </a:rPr>
              <a:t> </a:t>
            </a:r>
          </a:p>
        </p:txBody>
      </p:sp>
    </p:spTree>
  </p:cSld>
  <p:clrMapOvr>
    <a:masterClrMapping/>
  </p:clrMapOvr>
  <p:transition xmlns:p14="http://schemas.microsoft.com/office/powerpoint/2010/mai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Further reading</a:t>
            </a:r>
          </a:p>
        </p:txBody>
      </p:sp>
      <p:sp>
        <p:nvSpPr>
          <p:cNvPr id="493" name="Shape 493"/>
          <p:cNvSpPr txBox="1">
            <a:spLocks noGrp="1"/>
          </p:cNvSpPr>
          <p:nvPr>
            <p:ph idx="1"/>
          </p:nvPr>
        </p:nvSpPr>
        <p:spPr>
          <a:xfrm>
            <a:off x="628650" y="1615744"/>
            <a:ext cx="7886700" cy="475076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Tutorials</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3"/>
              </a:rPr>
              <a:t>NodeSchool.io interactive lessons</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4"/>
              </a:rPr>
              <a:t>Hello World</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4"/>
              </a:rPr>
              <a:t>Hello World Web Server</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5"/>
              </a:rPr>
              <a:t>Node.js guide</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6"/>
              </a:rPr>
              <a:t>Node.js for Beginners</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Screencasts</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7"/>
              </a:rPr>
              <a:t>NodeTuts</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8"/>
              </a:rPr>
              <a:t>NodeCasts</a:t>
            </a:r>
          </a:p>
          <a:p>
            <a:endParaRPr lang="en-US" sz="2400" b="0" i="0" u="sng" strike="noStrike" cap="none" baseline="0">
              <a:solidFill>
                <a:schemeClr val="hlink"/>
              </a:solidFill>
              <a:latin typeface="Calibri"/>
              <a:ea typeface="Calibri"/>
              <a:cs typeface="Calibri"/>
              <a:sym typeface="Calibri"/>
              <a:hlinkClick r:id="rId8"/>
            </a:endParaRPr>
          </a:p>
          <a:p>
            <a:endParaRPr lang="en-US" sz="2400" b="0" i="0" u="sng" strike="noStrike" cap="none" baseline="0">
              <a:solidFill>
                <a:schemeClr val="hlink"/>
              </a:solidFill>
              <a:latin typeface="Calibri"/>
              <a:ea typeface="Calibri"/>
              <a:cs typeface="Calibri"/>
              <a:sym typeface="Calibri"/>
              <a:hlinkClick r:id="rId8"/>
            </a:endParaRPr>
          </a:p>
        </p:txBody>
      </p:sp>
      <p:pic>
        <p:nvPicPr>
          <p:cNvPr id="494" name="Shape 494"/>
          <p:cNvPicPr preferRelativeResize="0"/>
          <p:nvPr/>
        </p:nvPicPr>
        <p:blipFill>
          <a:blip r:embed="rId9"/>
          <a:stretch>
            <a:fillRect/>
          </a:stretch>
        </p:blipFill>
        <p:spPr>
          <a:xfrm>
            <a:off x="6610350" y="42861"/>
            <a:ext cx="2533650" cy="1000125"/>
          </a:xfrm>
          <a:prstGeom prst="rect">
            <a:avLst/>
          </a:prstGeom>
        </p:spPr>
      </p:pic>
      <p:sp>
        <p:nvSpPr>
          <p:cNvPr id="495" name="Shape 495"/>
          <p:cNvSpPr/>
          <p:nvPr/>
        </p:nvSpPr>
        <p:spPr>
          <a:xfrm>
            <a:off x="6995064" y="6366508"/>
            <a:ext cx="19432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10"/>
              </a:rPr>
              <a:t>https://npmjs.org/</a:t>
            </a:r>
          </a:p>
        </p:txBody>
      </p:sp>
      <p:sp>
        <p:nvSpPr>
          <p:cNvPr id="496" name="Shape 496"/>
          <p:cNvSpPr/>
          <p:nvPr/>
        </p:nvSpPr>
        <p:spPr>
          <a:xfrm>
            <a:off x="0" y="0"/>
            <a:ext cx="9144000" cy="0"/>
          </a:xfrm>
          <a:prstGeom prst="rect">
            <a:avLst/>
          </a:prstGeom>
          <a:solidFill>
            <a:srgbClr val="F4F4F2"/>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666666"/>
              </a:buClr>
              <a:buSzPct val="25000"/>
              <a:buFont typeface="Merriweather Sans"/>
              <a:buNone/>
            </a:pPr>
            <a:r>
              <a:rPr lang="en-US" sz="1000" b="0" i="0" u="none" strike="noStrike" cap="none" baseline="0">
                <a:solidFill>
                  <a:srgbClr val="666666"/>
                </a:solidFill>
                <a:latin typeface="Merriweather Sans"/>
                <a:ea typeface="Merriweather Sans"/>
                <a:cs typeface="Merriweather Sans"/>
                <a:sym typeface="Merriweather Sans"/>
              </a:rPr>
              <a:t>Any package can be installed by using </a:t>
            </a:r>
            <a:r>
              <a:rPr lang="en-US" sz="1000" b="0" i="0" u="sng" strike="noStrike" cap="none" baseline="0">
                <a:solidFill>
                  <a:schemeClr val="hlink"/>
                </a:solidFill>
                <a:latin typeface="Courier New"/>
                <a:ea typeface="Courier New"/>
                <a:cs typeface="Courier New"/>
                <a:sym typeface="Courier New"/>
                <a:hlinkClick r:id="rId11"/>
              </a:rPr>
              <a:t>npm install</a:t>
            </a:r>
            <a:r>
              <a:rPr lang="en-US" sz="600" b="0" i="0" u="none" strike="noStrike" cap="none" baseline="0">
                <a:solidFill>
                  <a:schemeClr val="dk1"/>
                </a:solidFill>
                <a:latin typeface="Calibri"/>
                <a:ea typeface="Calibri"/>
                <a:cs typeface="Calibri"/>
                <a:sym typeface="Calibri"/>
              </a:rPr>
              <a:t> </a:t>
            </a:r>
          </a:p>
        </p:txBody>
      </p:sp>
    </p:spTree>
  </p:cSld>
  <p:clrMapOvr>
    <a:masterClrMapping/>
  </p:clrMapOvr>
  <p:transition xmlns:p14="http://schemas.microsoft.com/office/powerpoint/2010/mai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Javascript Frameworks</a:t>
            </a:r>
          </a:p>
        </p:txBody>
      </p:sp>
      <p:sp>
        <p:nvSpPr>
          <p:cNvPr id="503" name="Shape 503"/>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jQuery</a:t>
            </a:r>
          </a:p>
        </p:txBody>
      </p:sp>
      <p:sp>
        <p:nvSpPr>
          <p:cNvPr id="509" name="Shape 50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does give us easy access to DOM manipulation, ajax, animation, events etc.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It doesnʼt provide all the tools needed to build serious JavaScript web application</a:t>
            </a:r>
          </a:p>
          <a:p>
            <a:endParaRPr lang="en-US" sz="2800" b="0" i="0" u="none" strike="noStrike" cap="none" baseline="0">
              <a:solidFill>
                <a:schemeClr val="dk1"/>
              </a:solidFill>
              <a:latin typeface="Calibri"/>
              <a:ea typeface="Calibri"/>
              <a:cs typeface="Calibri"/>
              <a:sym typeface="Calibri"/>
            </a:endParaRPr>
          </a:p>
        </p:txBody>
      </p:sp>
      <p:pic>
        <p:nvPicPr>
          <p:cNvPr id="510" name="Shape 510"/>
          <p:cNvPicPr preferRelativeResize="0"/>
          <p:nvPr/>
        </p:nvPicPr>
        <p:blipFill>
          <a:blip r:embed="rId3"/>
          <a:stretch>
            <a:fillRect/>
          </a:stretch>
        </p:blipFill>
        <p:spPr>
          <a:xfrm>
            <a:off x="3464378" y="3688080"/>
            <a:ext cx="2215242" cy="2895599"/>
          </a:xfrm>
          <a:prstGeom prst="rect">
            <a:avLst/>
          </a:prstGeom>
        </p:spPr>
      </p:pic>
    </p:spTree>
  </p:cSld>
  <p:clrMapOvr>
    <a:masterClrMapping/>
  </p:clrMapOvr>
  <p:transition xmlns:p14="http://schemas.microsoft.com/office/powerpoint/2010/mai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 we need..</a:t>
            </a:r>
          </a:p>
        </p:txBody>
      </p:sp>
      <p:sp>
        <p:nvSpPr>
          <p:cNvPr id="516" name="Shape 51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Using only jQuery, it’s easy to create a mess of callbacks and selectors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We need,</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Code base which is easy to </a:t>
            </a:r>
            <a:r>
              <a:rPr lang="en-US" sz="2400" b="1" i="0" u="none" strike="noStrike" cap="none" baseline="0">
                <a:solidFill>
                  <a:schemeClr val="dk1"/>
                </a:solidFill>
                <a:latin typeface="Calibri"/>
                <a:ea typeface="Calibri"/>
                <a:cs typeface="Calibri"/>
                <a:sym typeface="Calibri"/>
              </a:rPr>
              <a:t>modify </a:t>
            </a:r>
            <a:r>
              <a:rPr lang="en-US" sz="2400" b="0" i="0" u="none" strike="noStrike" cap="none" baseline="0">
                <a:solidFill>
                  <a:schemeClr val="dk1"/>
                </a:solidFill>
                <a:latin typeface="Calibri"/>
                <a:ea typeface="Calibri"/>
                <a:cs typeface="Calibri"/>
                <a:sym typeface="Calibri"/>
              </a:rPr>
              <a:t>/ </a:t>
            </a:r>
            <a:r>
              <a:rPr lang="en-US" sz="2400" b="1" i="0" u="none" strike="noStrike" cap="none" baseline="0">
                <a:solidFill>
                  <a:schemeClr val="dk1"/>
                </a:solidFill>
                <a:latin typeface="Calibri"/>
                <a:ea typeface="Calibri"/>
                <a:cs typeface="Calibri"/>
                <a:sym typeface="Calibri"/>
              </a:rPr>
              <a:t>maintain</a:t>
            </a:r>
            <a:r>
              <a:rPr lang="en-US" sz="2400" b="0" i="0" u="none" strike="noStrike" cap="none" baseline="0">
                <a:solidFill>
                  <a:schemeClr val="dk1"/>
                </a:solidFill>
                <a:latin typeface="Calibri"/>
                <a:ea typeface="Calibri"/>
                <a:cs typeface="Calibri"/>
                <a:sym typeface="Calibri"/>
              </a:rPr>
              <a: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To separate application </a:t>
            </a:r>
            <a:r>
              <a:rPr lang="en-US" sz="2400" b="1" i="0" u="none" strike="noStrike" cap="none" baseline="0">
                <a:solidFill>
                  <a:schemeClr val="dk1"/>
                </a:solidFill>
                <a:latin typeface="Calibri"/>
                <a:ea typeface="Calibri"/>
                <a:cs typeface="Calibri"/>
                <a:sym typeface="Calibri"/>
              </a:rPr>
              <a:t>concerns </a:t>
            </a:r>
            <a:r>
              <a:rPr lang="en-US" sz="2400" b="0" i="0" u="none" strike="noStrike" cap="none" baseline="0">
                <a:solidFill>
                  <a:schemeClr val="dk1"/>
                </a:solidFill>
                <a:latin typeface="Calibri"/>
                <a:ea typeface="Calibri"/>
                <a:cs typeface="Calibri"/>
                <a:sym typeface="Calibri"/>
              </a:rPr>
              <a:t>&amp; keep the code decoupled</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Could be a </a:t>
            </a:r>
            <a:r>
              <a:rPr lang="en-US" sz="2400" b="1" i="0" u="none" strike="noStrike" cap="none" baseline="0">
                <a:solidFill>
                  <a:schemeClr val="dk1"/>
                </a:solidFill>
                <a:latin typeface="Calibri"/>
                <a:ea typeface="Calibri"/>
                <a:cs typeface="Calibri"/>
                <a:sym typeface="Calibri"/>
              </a:rPr>
              <a:t>single-page application </a:t>
            </a:r>
            <a:r>
              <a:rPr lang="en-US" sz="2400" b="0" i="0" u="none" strike="noStrike" cap="none" baseline="0">
                <a:solidFill>
                  <a:schemeClr val="dk1"/>
                </a:solidFill>
                <a:latin typeface="Calibri"/>
                <a:ea typeface="Calibri"/>
                <a:cs typeface="Calibri"/>
                <a:sym typeface="Calibri"/>
              </a:rPr>
              <a:t>(</a:t>
            </a:r>
            <a:r>
              <a:rPr lang="en-US" sz="2400" b="1" i="0" u="none" strike="noStrike" cap="none" baseline="0">
                <a:solidFill>
                  <a:schemeClr val="dk1"/>
                </a:solidFill>
                <a:latin typeface="Calibri"/>
                <a:ea typeface="Calibri"/>
                <a:cs typeface="Calibri"/>
                <a:sym typeface="Calibri"/>
              </a:rPr>
              <a:t>SPA</a:t>
            </a:r>
            <a:r>
              <a:rPr lang="en-US" sz="2400" b="0" i="0" u="none" strike="noStrike" cap="none" baseline="0">
                <a:solidFill>
                  <a:schemeClr val="dk1"/>
                </a:solidFill>
                <a:latin typeface="Calibri"/>
                <a:ea typeface="Calibri"/>
                <a:cs typeface="Calibri"/>
                <a:sym typeface="Calibri"/>
              </a:rPr>
              <a:t>) with multiple views of the data, but require no hard page refresh?</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Good </a:t>
            </a:r>
            <a:r>
              <a:rPr lang="en-US" sz="2400" b="1" i="0" u="none" strike="noStrike" cap="none" baseline="0">
                <a:solidFill>
                  <a:schemeClr val="dk1"/>
                </a:solidFill>
                <a:latin typeface="Calibri"/>
                <a:ea typeface="Calibri"/>
                <a:cs typeface="Calibri"/>
                <a:sym typeface="Calibri"/>
              </a:rPr>
              <a:t>performances </a:t>
            </a:r>
            <a:r>
              <a:rPr lang="en-US" sz="2400" b="0" i="0" u="none" strike="noStrike" cap="none" baseline="0">
                <a:solidFill>
                  <a:schemeClr val="dk1"/>
                </a:solidFill>
                <a:latin typeface="Calibri"/>
                <a:ea typeface="Calibri"/>
                <a:cs typeface="Calibri"/>
                <a:sym typeface="Calibri"/>
              </a:rPr>
              <a:t>/ </a:t>
            </a:r>
            <a:r>
              <a:rPr lang="en-US" sz="2400" b="1" i="0" u="none" strike="noStrike" cap="none" baseline="0">
                <a:solidFill>
                  <a:schemeClr val="dk1"/>
                </a:solidFill>
                <a:latin typeface="Calibri"/>
                <a:ea typeface="Calibri"/>
                <a:cs typeface="Calibri"/>
                <a:sym typeface="Calibri"/>
              </a:rPr>
              <a:t>experiences</a:t>
            </a:r>
          </a:p>
        </p:txBody>
      </p:sp>
    </p:spTree>
  </p:cSld>
  <p:clrMapOvr>
    <a:masterClrMapping/>
  </p:clrMapOvr>
  <p:transition xmlns:p14="http://schemas.microsoft.com/office/powerpoint/2010/mai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What’s missing in jQuery</a:t>
            </a:r>
          </a:p>
        </p:txBody>
      </p:sp>
      <p:sp>
        <p:nvSpPr>
          <p:cNvPr id="522" name="Shape 52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Client-side </a:t>
            </a:r>
            <a:r>
              <a:rPr lang="en-US" sz="2800" b="1" i="0" u="none" strike="noStrike" cap="none" baseline="0">
                <a:solidFill>
                  <a:schemeClr val="dk1"/>
                </a:solidFill>
                <a:latin typeface="Calibri"/>
                <a:ea typeface="Calibri"/>
                <a:cs typeface="Calibri"/>
                <a:sym typeface="Calibri"/>
              </a:rPr>
              <a:t>Template</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Modular </a:t>
            </a:r>
            <a:r>
              <a:rPr lang="en-US" sz="2800" b="0" i="0" u="none" strike="noStrike" cap="none" baseline="0">
                <a:solidFill>
                  <a:schemeClr val="dk1"/>
                </a:solidFill>
                <a:latin typeface="Calibri"/>
                <a:ea typeface="Calibri"/>
                <a:cs typeface="Calibri"/>
                <a:sym typeface="Calibri"/>
              </a:rPr>
              <a:t>/ </a:t>
            </a:r>
            <a:r>
              <a:rPr lang="en-US" sz="2800" b="1" i="0" u="none" strike="noStrike" cap="none" baseline="0">
                <a:solidFill>
                  <a:schemeClr val="dk1"/>
                </a:solidFill>
                <a:latin typeface="Calibri"/>
                <a:ea typeface="Calibri"/>
                <a:cs typeface="Calibri"/>
                <a:sym typeface="Calibri"/>
              </a:rPr>
              <a:t>Structure </a:t>
            </a:r>
            <a:r>
              <a:rPr lang="en-US" sz="2800" b="0" i="0" u="none" strike="noStrike" cap="none" baseline="0">
                <a:solidFill>
                  <a:schemeClr val="dk1"/>
                </a:solidFill>
                <a:latin typeface="Calibri"/>
                <a:ea typeface="Calibri"/>
                <a:cs typeface="Calibri"/>
                <a:sym typeface="Calibri"/>
              </a:rPr>
              <a:t>organization</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Browser State </a:t>
            </a:r>
            <a:r>
              <a:rPr lang="en-US" sz="2800" b="0" i="0" u="none" strike="noStrike" cap="none" baseline="0">
                <a:solidFill>
                  <a:schemeClr val="dk1"/>
                </a:solidFill>
                <a:latin typeface="Calibri"/>
                <a:ea typeface="Calibri"/>
                <a:cs typeface="Calibri"/>
                <a:sym typeface="Calibri"/>
              </a:rPr>
              <a:t>Management (location.hash)</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Manageable </a:t>
            </a:r>
            <a:r>
              <a:rPr lang="en-US" sz="2800" b="1" i="0" u="none" strike="noStrike" cap="none" baseline="0">
                <a:solidFill>
                  <a:schemeClr val="dk1"/>
                </a:solidFill>
                <a:latin typeface="Calibri"/>
                <a:ea typeface="Calibri"/>
                <a:cs typeface="Calibri"/>
                <a:sym typeface="Calibri"/>
              </a:rPr>
              <a:t>routing </a:t>
            </a:r>
            <a:r>
              <a:rPr lang="en-US" sz="2800" b="0" i="0" u="none" strike="noStrike" cap="none" baseline="0">
                <a:solidFill>
                  <a:schemeClr val="dk1"/>
                </a:solidFill>
                <a:latin typeface="Calibri"/>
                <a:ea typeface="Calibri"/>
                <a:cs typeface="Calibri"/>
                <a:sym typeface="Calibri"/>
              </a:rPr>
              <a:t>to your application</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Dependency </a:t>
            </a:r>
            <a:r>
              <a:rPr lang="en-US" sz="2800" b="0" i="0" u="none" strike="noStrike" cap="none" baseline="0">
                <a:solidFill>
                  <a:schemeClr val="dk1"/>
                </a:solidFill>
                <a:latin typeface="Calibri"/>
                <a:ea typeface="Calibri"/>
                <a:cs typeface="Calibri"/>
                <a:sym typeface="Calibri"/>
              </a:rPr>
              <a:t>management</a:t>
            </a:r>
          </a:p>
          <a:p>
            <a:pPr marL="228600" marR="0" lvl="0" indent="-228600" algn="l" rtl="0">
              <a:lnSpc>
                <a:spcPct val="90000"/>
              </a:lnSpc>
              <a:spcBef>
                <a:spcPts val="1000"/>
              </a:spcBef>
              <a:buClr>
                <a:schemeClr val="dk1"/>
              </a:buClr>
              <a:buSzPct val="100000"/>
              <a:buFont typeface="Calibri"/>
              <a:buChar char="•"/>
            </a:pPr>
            <a:r>
              <a:rPr lang="en-US" sz="2800" b="1" i="0" u="none" strike="noStrike" cap="none" baseline="0">
                <a:solidFill>
                  <a:schemeClr val="dk1"/>
                </a:solidFill>
                <a:latin typeface="Calibri"/>
                <a:ea typeface="Calibri"/>
                <a:cs typeface="Calibri"/>
                <a:sym typeface="Calibri"/>
              </a:rPr>
              <a:t>Remote / Local Persistent </a:t>
            </a:r>
            <a:r>
              <a:rPr lang="en-US" sz="2800" b="0" i="0" u="none" strike="noStrike" cap="none" baseline="0">
                <a:solidFill>
                  <a:schemeClr val="dk1"/>
                </a:solidFill>
                <a:latin typeface="Calibri"/>
                <a:ea typeface="Calibri"/>
                <a:cs typeface="Calibri"/>
                <a:sym typeface="Calibri"/>
              </a:rPr>
              <a:t>layer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Architecture </a:t>
            </a:r>
            <a:r>
              <a:rPr lang="en-US" sz="2800" b="1" i="0" u="none" strike="noStrike" cap="none" baseline="0">
                <a:solidFill>
                  <a:schemeClr val="dk1"/>
                </a:solidFill>
                <a:latin typeface="Calibri"/>
                <a:ea typeface="Calibri"/>
                <a:cs typeface="Calibri"/>
                <a:sym typeface="Calibri"/>
              </a:rPr>
              <a:t>patterns </a:t>
            </a:r>
            <a:r>
              <a:rPr lang="en-US" sz="2800" b="0" i="0" u="none" strike="noStrike" cap="none" baseline="0">
                <a:solidFill>
                  <a:schemeClr val="dk1"/>
                </a:solidFill>
                <a:latin typeface="Calibri"/>
                <a:ea typeface="Calibri"/>
                <a:cs typeface="Calibri"/>
                <a:sym typeface="Calibri"/>
              </a:rPr>
              <a:t>(like MVC, Delegation)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Support </a:t>
            </a:r>
            <a:r>
              <a:rPr lang="en-US" sz="2800" b="1" i="0" u="none" strike="noStrike" cap="none" baseline="0">
                <a:solidFill>
                  <a:schemeClr val="dk1"/>
                </a:solidFill>
                <a:latin typeface="Calibri"/>
                <a:ea typeface="Calibri"/>
                <a:cs typeface="Calibri"/>
                <a:sym typeface="Calibri"/>
              </a:rPr>
              <a:t>Testing</a:t>
            </a:r>
          </a:p>
        </p:txBody>
      </p:sp>
    </p:spTree>
  </p:cSld>
  <p:clrMapOvr>
    <a:masterClrMapping/>
  </p:clrMapOvr>
  <p:transition xmlns:p14="http://schemas.microsoft.com/office/powerpoint/2010/mai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MVC pattern in JS</a:t>
            </a:r>
          </a:p>
        </p:txBody>
      </p:sp>
      <p:sp>
        <p:nvSpPr>
          <p:cNvPr id="528" name="Shape 52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Models represent status and behaviors, Interact with data...</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Views can be considered the UI. Link events to methods and generate dynamic HTML.</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Controller sits between Models and Views.</a:t>
            </a:r>
          </a:p>
          <a:p>
            <a:endParaRPr lang="en-US" sz="2800" b="0" i="0" u="none" strike="noStrike" cap="none" baseline="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JS MVC frameworks offer a simple way to separate concerns and provide much needed structure to web apps </a:t>
            </a:r>
          </a:p>
        </p:txBody>
      </p:sp>
    </p:spTree>
  </p:cSld>
  <p:clrMapOvr>
    <a:masterClrMapping/>
  </p:clrMapOvr>
  <p:transition xmlns:p14="http://schemas.microsoft.com/office/powerpoint/2010/mai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600" b="0" i="0" u="none" strike="noStrike" cap="none" baseline="0" dirty="0">
                <a:solidFill>
                  <a:srgbClr val="2F5496"/>
                </a:solidFill>
                <a:latin typeface="Calibri"/>
                <a:ea typeface="Calibri"/>
                <a:cs typeface="Calibri"/>
                <a:sym typeface="Calibri"/>
              </a:rPr>
              <a:t>Lot of </a:t>
            </a:r>
            <a:r>
              <a:rPr lang="en-US" sz="3600" b="0" i="0" u="none" strike="noStrike" cap="none" baseline="0" dirty="0" smtClean="0">
                <a:solidFill>
                  <a:srgbClr val="2F5496"/>
                </a:solidFill>
                <a:latin typeface="Calibri"/>
                <a:ea typeface="Calibri"/>
                <a:cs typeface="Calibri"/>
                <a:sym typeface="Calibri"/>
              </a:rPr>
              <a:t>choice for trying to keep client-side</a:t>
            </a:r>
            <a:r>
              <a:rPr lang="en-US" sz="3600" b="0" i="0" u="none" strike="noStrike" cap="none" dirty="0" smtClean="0">
                <a:solidFill>
                  <a:srgbClr val="2F5496"/>
                </a:solidFill>
                <a:latin typeface="Calibri"/>
                <a:ea typeface="Calibri"/>
                <a:cs typeface="Calibri"/>
                <a:sym typeface="Calibri"/>
              </a:rPr>
              <a:t> </a:t>
            </a:r>
            <a:r>
              <a:rPr lang="en-US" sz="3600" b="0" i="0" u="none" strike="noStrike" cap="none" dirty="0" err="1" smtClean="0">
                <a:solidFill>
                  <a:srgbClr val="2F5496"/>
                </a:solidFill>
                <a:latin typeface="Calibri"/>
                <a:ea typeface="Calibri"/>
                <a:cs typeface="Calibri"/>
                <a:sym typeface="Calibri"/>
              </a:rPr>
              <a:t>javascript</a:t>
            </a:r>
            <a:r>
              <a:rPr lang="en-US" sz="3600" b="0" i="0" u="none" strike="noStrike" cap="none" dirty="0" smtClean="0">
                <a:solidFill>
                  <a:srgbClr val="2F5496"/>
                </a:solidFill>
                <a:latin typeface="Calibri"/>
                <a:ea typeface="Calibri"/>
                <a:cs typeface="Calibri"/>
                <a:sym typeface="Calibri"/>
              </a:rPr>
              <a:t> clean</a:t>
            </a:r>
            <a:endParaRPr lang="en-US" sz="3600" b="0" i="0" u="none" strike="noStrike" cap="none" baseline="0" dirty="0">
              <a:solidFill>
                <a:srgbClr val="2F5496"/>
              </a:solidFill>
              <a:latin typeface="Calibri"/>
              <a:ea typeface="Calibri"/>
              <a:cs typeface="Calibri"/>
              <a:sym typeface="Calibri"/>
            </a:endParaRPr>
          </a:p>
        </p:txBody>
      </p:sp>
      <p:pic>
        <p:nvPicPr>
          <p:cNvPr id="534" name="Shape 534"/>
          <p:cNvPicPr preferRelativeResize="0"/>
          <p:nvPr/>
        </p:nvPicPr>
        <p:blipFill>
          <a:blip r:embed="rId3"/>
          <a:stretch>
            <a:fillRect/>
          </a:stretch>
        </p:blipFill>
        <p:spPr>
          <a:xfrm>
            <a:off x="775335" y="1955482"/>
            <a:ext cx="3236594" cy="632038"/>
          </a:xfrm>
          <a:prstGeom prst="rect">
            <a:avLst/>
          </a:prstGeom>
        </p:spPr>
      </p:pic>
      <p:pic>
        <p:nvPicPr>
          <p:cNvPr id="535" name="Shape 535"/>
          <p:cNvPicPr preferRelativeResize="0"/>
          <p:nvPr/>
        </p:nvPicPr>
        <p:blipFill>
          <a:blip r:embed="rId4"/>
          <a:stretch>
            <a:fillRect/>
          </a:stretch>
        </p:blipFill>
        <p:spPr>
          <a:xfrm>
            <a:off x="5533071" y="1955482"/>
            <a:ext cx="1397778" cy="632038"/>
          </a:xfrm>
          <a:prstGeom prst="rect">
            <a:avLst/>
          </a:prstGeom>
        </p:spPr>
      </p:pic>
      <p:pic>
        <p:nvPicPr>
          <p:cNvPr id="536" name="Shape 536"/>
          <p:cNvPicPr preferRelativeResize="0"/>
          <p:nvPr/>
        </p:nvPicPr>
        <p:blipFill>
          <a:blip r:embed="rId5"/>
          <a:stretch>
            <a:fillRect/>
          </a:stretch>
        </p:blipFill>
        <p:spPr>
          <a:xfrm>
            <a:off x="1723545" y="2972826"/>
            <a:ext cx="3000374" cy="903098"/>
          </a:xfrm>
          <a:prstGeom prst="rect">
            <a:avLst/>
          </a:prstGeom>
        </p:spPr>
      </p:pic>
      <p:pic>
        <p:nvPicPr>
          <p:cNvPr id="537" name="Shape 537"/>
          <p:cNvPicPr preferRelativeResize="0"/>
          <p:nvPr/>
        </p:nvPicPr>
        <p:blipFill>
          <a:blip r:embed="rId6"/>
          <a:stretch>
            <a:fillRect/>
          </a:stretch>
        </p:blipFill>
        <p:spPr>
          <a:xfrm>
            <a:off x="775335" y="4230051"/>
            <a:ext cx="2381250" cy="409575"/>
          </a:xfrm>
          <a:prstGeom prst="rect">
            <a:avLst/>
          </a:prstGeom>
        </p:spPr>
      </p:pic>
      <p:pic>
        <p:nvPicPr>
          <p:cNvPr id="538" name="Shape 538"/>
          <p:cNvPicPr preferRelativeResize="0"/>
          <p:nvPr/>
        </p:nvPicPr>
        <p:blipFill>
          <a:blip r:embed="rId7"/>
          <a:stretch>
            <a:fillRect/>
          </a:stretch>
        </p:blipFill>
        <p:spPr>
          <a:xfrm>
            <a:off x="5533071" y="4106226"/>
            <a:ext cx="2057400" cy="533400"/>
          </a:xfrm>
          <a:prstGeom prst="rect">
            <a:avLst/>
          </a:prstGeom>
        </p:spPr>
      </p:pic>
      <p:pic>
        <p:nvPicPr>
          <p:cNvPr id="539" name="Shape 539"/>
          <p:cNvPicPr preferRelativeResize="0"/>
          <p:nvPr/>
        </p:nvPicPr>
        <p:blipFill>
          <a:blip r:embed="rId8"/>
          <a:stretch>
            <a:fillRect/>
          </a:stretch>
        </p:blipFill>
        <p:spPr>
          <a:xfrm>
            <a:off x="4361496" y="5100230"/>
            <a:ext cx="1171575" cy="485775"/>
          </a:xfrm>
          <a:prstGeom prst="rect">
            <a:avLst/>
          </a:prstGeom>
        </p:spPr>
      </p:pic>
      <p:pic>
        <p:nvPicPr>
          <p:cNvPr id="540" name="Shape 540"/>
          <p:cNvPicPr preferRelativeResize="0"/>
          <p:nvPr/>
        </p:nvPicPr>
        <p:blipFill>
          <a:blip r:embed="rId9"/>
          <a:stretch>
            <a:fillRect/>
          </a:stretch>
        </p:blipFill>
        <p:spPr>
          <a:xfrm>
            <a:off x="1086800" y="5586005"/>
            <a:ext cx="2613661" cy="778113"/>
          </a:xfrm>
          <a:prstGeom prst="rect">
            <a:avLst/>
          </a:prstGeom>
        </p:spPr>
      </p:pic>
      <p:sp>
        <p:nvSpPr>
          <p:cNvPr id="541" name="Shape 541"/>
          <p:cNvSpPr/>
          <p:nvPr/>
        </p:nvSpPr>
        <p:spPr>
          <a:xfrm>
            <a:off x="6327121" y="6158332"/>
            <a:ext cx="218822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10"/>
              </a:rPr>
              <a:t>http://todomvc.com/</a:t>
            </a:r>
          </a:p>
        </p:txBody>
      </p:sp>
      <p:pic>
        <p:nvPicPr>
          <p:cNvPr id="2" name="Picture 1" descr="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33071" y="2972826"/>
            <a:ext cx="3475987" cy="594780"/>
          </a:xfrm>
          <a:prstGeom prst="rect">
            <a:avLst/>
          </a:prstGeom>
        </p:spPr>
      </p:pic>
    </p:spTree>
  </p:cSld>
  <p:clrMapOvr>
    <a:masterClrMapping/>
  </p:clrMapOvr>
  <p:transition xmlns:p14="http://schemas.microsoft.com/office/powerpoint/2010/mai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Categorizing </a:t>
            </a:r>
          </a:p>
        </p:txBody>
      </p:sp>
      <p:sp>
        <p:nvSpPr>
          <p:cNvPr id="547" name="Shape 547"/>
          <p:cNvSpPr txBox="1">
            <a:spLocks noGrp="1"/>
          </p:cNvSpPr>
          <p:nvPr>
            <p:ph idx="1"/>
          </p:nvPr>
        </p:nvSpPr>
        <p:spPr>
          <a:xfrm>
            <a:off x="628650" y="2983228"/>
            <a:ext cx="2834640" cy="1059181"/>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97727"/>
              <a:buFont typeface="Calibri"/>
              <a:buChar char="•"/>
            </a:pPr>
            <a:r>
              <a:rPr lang="en-US" sz="2150" b="0" i="0" u="none" strike="noStrike" cap="none" baseline="0">
                <a:solidFill>
                  <a:schemeClr val="dk1"/>
                </a:solidFill>
                <a:latin typeface="Calibri"/>
                <a:ea typeface="Calibri"/>
                <a:cs typeface="Calibri"/>
                <a:sym typeface="Calibri"/>
              </a:rPr>
              <a:t>Flexible</a:t>
            </a:r>
          </a:p>
          <a:p>
            <a:pPr marL="228600" marR="0" lvl="0" indent="-228600" algn="l" rtl="0">
              <a:lnSpc>
                <a:spcPct val="75000"/>
              </a:lnSpc>
              <a:spcBef>
                <a:spcPts val="1000"/>
              </a:spcBef>
              <a:buClr>
                <a:schemeClr val="dk1"/>
              </a:buClr>
              <a:buSzPct val="97727"/>
              <a:buFont typeface="Calibri"/>
              <a:buChar char="•"/>
            </a:pPr>
            <a:r>
              <a:rPr lang="en-US" sz="2150" b="0" i="0" u="none" strike="noStrike" cap="none" baseline="0">
                <a:solidFill>
                  <a:schemeClr val="dk1"/>
                </a:solidFill>
                <a:latin typeface="Calibri"/>
                <a:ea typeface="Calibri"/>
                <a:cs typeface="Calibri"/>
                <a:sym typeface="Calibri"/>
              </a:rPr>
              <a:t>Barebones</a:t>
            </a:r>
          </a:p>
          <a:p>
            <a:pPr marL="228600" marR="0" lvl="0" indent="-228600" algn="l" rtl="0">
              <a:lnSpc>
                <a:spcPct val="75000"/>
              </a:lnSpc>
              <a:spcBef>
                <a:spcPts val="1000"/>
              </a:spcBef>
              <a:buClr>
                <a:schemeClr val="dk1"/>
              </a:buClr>
              <a:buSzPct val="97727"/>
              <a:buFont typeface="Calibri"/>
              <a:buChar char="•"/>
            </a:pPr>
            <a:r>
              <a:rPr lang="en-US" sz="2150" b="0" i="0" u="none" strike="noStrike" cap="none" baseline="0">
                <a:solidFill>
                  <a:schemeClr val="dk1"/>
                </a:solidFill>
                <a:latin typeface="Calibri"/>
                <a:ea typeface="Calibri"/>
                <a:cs typeface="Calibri"/>
                <a:sym typeface="Calibri"/>
              </a:rPr>
              <a:t>Low Learning curve</a:t>
            </a:r>
          </a:p>
        </p:txBody>
      </p:sp>
      <p:pic>
        <p:nvPicPr>
          <p:cNvPr id="548" name="Shape 548"/>
          <p:cNvPicPr preferRelativeResize="0"/>
          <p:nvPr/>
        </p:nvPicPr>
        <p:blipFill>
          <a:blip r:embed="rId3"/>
          <a:stretch>
            <a:fillRect/>
          </a:stretch>
        </p:blipFill>
        <p:spPr>
          <a:xfrm>
            <a:off x="926880" y="4311030"/>
            <a:ext cx="7290237" cy="1363979"/>
          </a:xfrm>
          <a:prstGeom prst="rect">
            <a:avLst/>
          </a:prstGeom>
        </p:spPr>
      </p:pic>
      <p:sp>
        <p:nvSpPr>
          <p:cNvPr id="549" name="Shape 549"/>
          <p:cNvSpPr txBox="1"/>
          <p:nvPr/>
        </p:nvSpPr>
        <p:spPr>
          <a:xfrm>
            <a:off x="6210300" y="2983227"/>
            <a:ext cx="2834640" cy="1059181"/>
          </a:xfrm>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97500"/>
              <a:buFont typeface="Calibri"/>
              <a:buChar char="•"/>
            </a:pPr>
            <a:r>
              <a:rPr lang="en-US" sz="1950" b="0" i="0" u="none" strike="noStrike" cap="none" baseline="0">
                <a:solidFill>
                  <a:schemeClr val="dk1"/>
                </a:solidFill>
                <a:latin typeface="Calibri"/>
                <a:ea typeface="Calibri"/>
                <a:cs typeface="Calibri"/>
                <a:sym typeface="Calibri"/>
              </a:rPr>
              <a:t>Opinionated</a:t>
            </a:r>
          </a:p>
          <a:p>
            <a:pPr marL="228600" marR="0" lvl="0" indent="-228600" algn="l" rtl="0">
              <a:lnSpc>
                <a:spcPct val="75000"/>
              </a:lnSpc>
              <a:spcBef>
                <a:spcPts val="1000"/>
              </a:spcBef>
              <a:buClr>
                <a:schemeClr val="dk1"/>
              </a:buClr>
              <a:buSzPct val="97500"/>
              <a:buFont typeface="Calibri"/>
              <a:buChar char="•"/>
            </a:pPr>
            <a:r>
              <a:rPr lang="en-US" sz="1950" b="0" i="0" u="none" strike="noStrike" cap="none" baseline="0">
                <a:solidFill>
                  <a:schemeClr val="dk1"/>
                </a:solidFill>
                <a:latin typeface="Calibri"/>
                <a:ea typeface="Calibri"/>
                <a:cs typeface="Calibri"/>
                <a:sym typeface="Calibri"/>
              </a:rPr>
              <a:t>Lots of features</a:t>
            </a:r>
          </a:p>
          <a:p>
            <a:pPr marL="228600" marR="0" lvl="0" indent="-228600" algn="l" rtl="0">
              <a:lnSpc>
                <a:spcPct val="75000"/>
              </a:lnSpc>
              <a:spcBef>
                <a:spcPts val="1000"/>
              </a:spcBef>
              <a:buClr>
                <a:schemeClr val="dk1"/>
              </a:buClr>
              <a:buSzPct val="97500"/>
              <a:buFont typeface="Calibri"/>
              <a:buChar char="•"/>
            </a:pPr>
            <a:r>
              <a:rPr lang="en-US" sz="1950" b="0" i="0" u="none" strike="noStrike" cap="none" baseline="0">
                <a:solidFill>
                  <a:schemeClr val="dk1"/>
                </a:solidFill>
                <a:latin typeface="Calibri"/>
                <a:ea typeface="Calibri"/>
                <a:cs typeface="Calibri"/>
                <a:sym typeface="Calibri"/>
              </a:rPr>
              <a:t>Higher learning curve</a:t>
            </a:r>
          </a:p>
          <a:p>
            <a:endParaRPr lang="en-US" sz="195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Design Pattern</a:t>
            </a:r>
          </a:p>
        </p:txBody>
      </p:sp>
      <p:sp>
        <p:nvSpPr>
          <p:cNvPr id="120" name="Shape 12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 design pattern is a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General solution to a commonly-occurring problem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is a template for solving a problem that can be used in many different problems or solutions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Isolates business logic from User interface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Enables Test Driven Development</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MVC</a:t>
            </a:r>
          </a:p>
        </p:txBody>
      </p:sp>
      <p:sp>
        <p:nvSpPr>
          <p:cNvPr id="555" name="Shape 55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Models: represent data that can be created/validated, destroyed &amp; listened to for changes. Collections are sets of models.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Views: display the modelʼs data / provide the user interface layer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Controller: methods for routing client-side URL fragments</a:t>
            </a:r>
          </a:p>
        </p:txBody>
      </p:sp>
    </p:spTree>
  </p:cSld>
  <p:clrMapOvr>
    <a:masterClrMapping/>
  </p:clrMapOvr>
  <p:transition xmlns:p14="http://schemas.microsoft.com/office/powerpoint/2010/mai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MVC</a:t>
            </a:r>
          </a:p>
        </p:txBody>
      </p:sp>
      <p:pic>
        <p:nvPicPr>
          <p:cNvPr id="562" name="Shape 562"/>
          <p:cNvPicPr preferRelativeResize="0"/>
          <p:nvPr/>
        </p:nvPicPr>
        <p:blipFill>
          <a:blip r:embed="rId3"/>
          <a:stretch>
            <a:fillRect/>
          </a:stretch>
        </p:blipFill>
        <p:spPr>
          <a:xfrm>
            <a:off x="1370258" y="1841009"/>
            <a:ext cx="6403482" cy="4110686"/>
          </a:xfrm>
          <a:prstGeom prst="rect">
            <a:avLst/>
          </a:prstGeom>
        </p:spPr>
      </p:pic>
    </p:spTree>
  </p:cSld>
  <p:clrMapOvr>
    <a:masterClrMapping/>
  </p:clrMapOvr>
  <p:transition xmlns:p14="http://schemas.microsoft.com/office/powerpoint/2010/mai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Model</a:t>
            </a:r>
          </a:p>
        </p:txBody>
      </p:sp>
      <p:pic>
        <p:nvPicPr>
          <p:cNvPr id="568" name="Shape 568"/>
          <p:cNvPicPr preferRelativeResize="0"/>
          <p:nvPr/>
        </p:nvPicPr>
        <p:blipFill>
          <a:blip r:embed="rId3"/>
          <a:stretch>
            <a:fillRect/>
          </a:stretch>
        </p:blipFill>
        <p:spPr>
          <a:xfrm>
            <a:off x="2207203" y="1439308"/>
            <a:ext cx="4285035" cy="5264243"/>
          </a:xfrm>
          <a:prstGeom prst="rect">
            <a:avLst/>
          </a:prstGeom>
        </p:spPr>
      </p:pic>
    </p:spTree>
  </p:cSld>
  <p:clrMapOvr>
    <a:masterClrMapping/>
  </p:clrMapOvr>
  <p:transition xmlns:p14="http://schemas.microsoft.com/office/powerpoint/2010/mai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collection</a:t>
            </a:r>
          </a:p>
        </p:txBody>
      </p:sp>
      <p:sp>
        <p:nvSpPr>
          <p:cNvPr id="577" name="Shape 577"/>
          <p:cNvSpPr txBox="1">
            <a:spLocks noGrp="1"/>
          </p:cNvSpPr>
          <p:nvPr>
            <p:ph idx="1"/>
          </p:nvPr>
        </p:nvSpPr>
        <p:spPr>
          <a:xfrm>
            <a:off x="830279" y="1796638"/>
            <a:ext cx="6960009" cy="156378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576" name="Shape 576"/>
          <p:cNvPicPr preferRelativeResize="0"/>
          <p:nvPr/>
        </p:nvPicPr>
        <p:blipFill>
          <a:blip r:embed="rId3"/>
          <a:stretch>
            <a:fillRect/>
          </a:stretch>
        </p:blipFill>
        <p:spPr>
          <a:xfrm>
            <a:off x="830279" y="1796638"/>
            <a:ext cx="6960009" cy="1563781"/>
          </a:xfrm>
          <a:prstGeom prst="rect">
            <a:avLst/>
          </a:prstGeom>
        </p:spPr>
      </p:pic>
      <p:sp>
        <p:nvSpPr>
          <p:cNvPr id="578" name="Shape 578"/>
          <p:cNvSpPr/>
          <p:nvPr/>
        </p:nvSpPr>
        <p:spPr>
          <a:xfrm>
            <a:off x="830279" y="3806428"/>
            <a:ext cx="7125000"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Calibri"/>
                <a:ea typeface="Calibri"/>
                <a:cs typeface="Calibri"/>
                <a:sym typeface="Calibri"/>
              </a:rPr>
              <a:t>Collections are ordered sets of models.</a:t>
            </a:r>
          </a:p>
          <a:p>
            <a:pPr marL="0" marR="0" lvl="0" indent="0" algn="l" rtl="0">
              <a:buSzPct val="25000"/>
              <a:buNone/>
            </a:pPr>
            <a:r>
              <a:rPr lang="en-US" sz="2400" b="0" i="0" u="none" strike="noStrike" cap="none" baseline="0">
                <a:solidFill>
                  <a:schemeClr val="dk1"/>
                </a:solidFill>
                <a:latin typeface="Calibri"/>
                <a:ea typeface="Calibri"/>
                <a:cs typeface="Calibri"/>
                <a:sym typeface="Calibri"/>
              </a:rPr>
              <a:t>Collections may also listen for changes to specific attributes in their models</a:t>
            </a:r>
          </a:p>
        </p:txBody>
      </p:sp>
    </p:spTree>
  </p:cSld>
  <p:clrMapOvr>
    <a:masterClrMapping/>
  </p:clrMapOvr>
  <p:transition xmlns:p14="http://schemas.microsoft.com/office/powerpoint/2010/mai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Shape 58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Backbone’s controller</a:t>
            </a:r>
          </a:p>
        </p:txBody>
      </p:sp>
      <p:sp>
        <p:nvSpPr>
          <p:cNvPr id="586" name="Shape 586"/>
          <p:cNvSpPr txBox="1">
            <a:spLocks noGrp="1"/>
          </p:cNvSpPr>
          <p:nvPr>
            <p:ph idx="1"/>
          </p:nvPr>
        </p:nvSpPr>
        <p:spPr>
          <a:xfrm>
            <a:off x="628650" y="1527708"/>
            <a:ext cx="7011053" cy="24788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585" name="Shape 585"/>
          <p:cNvPicPr preferRelativeResize="0"/>
          <p:nvPr/>
        </p:nvPicPr>
        <p:blipFill>
          <a:blip r:embed="rId3"/>
          <a:stretch>
            <a:fillRect/>
          </a:stretch>
        </p:blipFill>
        <p:spPr>
          <a:xfrm>
            <a:off x="628650" y="1527708"/>
            <a:ext cx="7011053" cy="2478899"/>
          </a:xfrm>
          <a:prstGeom prst="rect">
            <a:avLst/>
          </a:prstGeom>
        </p:spPr>
      </p:pic>
      <p:sp>
        <p:nvSpPr>
          <p:cNvPr id="587" name="Shape 587"/>
          <p:cNvSpPr/>
          <p:nvPr/>
        </p:nvSpPr>
        <p:spPr>
          <a:xfrm>
            <a:off x="628650" y="4347685"/>
            <a:ext cx="7246619"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i="0" u="none" strike="noStrike" cap="none" baseline="0">
                <a:solidFill>
                  <a:schemeClr val="dk1"/>
                </a:solidFill>
                <a:latin typeface="Helvetica Neue"/>
                <a:ea typeface="Helvetica Neue"/>
                <a:cs typeface="Helvetica Neue"/>
                <a:sym typeface="Helvetica Neue"/>
              </a:rPr>
              <a:t>Controller </a:t>
            </a:r>
            <a:r>
              <a:rPr lang="en-US" sz="2400" b="0" i="0" u="none" strike="noStrike" cap="none" baseline="0">
                <a:solidFill>
                  <a:schemeClr val="dk1"/>
                </a:solidFill>
                <a:latin typeface="Helvetica Neue"/>
                <a:ea typeface="Helvetica Neue"/>
                <a:cs typeface="Helvetica Neue"/>
                <a:sym typeface="Helvetica Neue"/>
              </a:rPr>
              <a:t>provides methods for routing clientside URL fragments, and connecting them to actions and events.</a:t>
            </a:r>
          </a:p>
        </p:txBody>
      </p:sp>
    </p:spTree>
  </p:cSld>
  <p:clrMapOvr>
    <a:masterClrMapping/>
  </p:clrMapOvr>
  <p:transition xmlns:p14="http://schemas.microsoft.com/office/powerpoint/2010/mai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Backboneʼs View</a:t>
            </a:r>
          </a:p>
        </p:txBody>
      </p:sp>
      <p:sp>
        <p:nvSpPr>
          <p:cNvPr id="594" name="Shape 594"/>
          <p:cNvSpPr txBox="1">
            <a:spLocks noGrp="1"/>
          </p:cNvSpPr>
          <p:nvPr>
            <p:ph idx="1"/>
          </p:nvPr>
        </p:nvSpPr>
        <p:spPr>
          <a:xfrm>
            <a:off x="548639" y="1499487"/>
            <a:ext cx="7372349" cy="2104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593" name="Shape 593"/>
          <p:cNvPicPr preferRelativeResize="0"/>
          <p:nvPr/>
        </p:nvPicPr>
        <p:blipFill>
          <a:blip r:embed="rId3"/>
          <a:stretch>
            <a:fillRect/>
          </a:stretch>
        </p:blipFill>
        <p:spPr>
          <a:xfrm>
            <a:off x="548639" y="1499487"/>
            <a:ext cx="7372349" cy="2104699"/>
          </a:xfrm>
          <a:prstGeom prst="rect">
            <a:avLst/>
          </a:prstGeom>
        </p:spPr>
      </p:pic>
      <p:sp>
        <p:nvSpPr>
          <p:cNvPr id="595" name="Shape 595"/>
          <p:cNvSpPr/>
          <p:nvPr/>
        </p:nvSpPr>
        <p:spPr>
          <a:xfrm>
            <a:off x="548639" y="4106316"/>
            <a:ext cx="7372349"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Helvetica Neue"/>
                <a:ea typeface="Helvetica Neue"/>
                <a:cs typeface="Helvetica Neue"/>
                <a:sym typeface="Helvetica Neue"/>
              </a:rPr>
              <a:t>Backbone views are used to reflect what your applications’ data models look like. They are also used to listen to events and react accordingly.</a:t>
            </a:r>
          </a:p>
        </p:txBody>
      </p:sp>
    </p:spTree>
  </p:cSld>
  <p:clrMapOvr>
    <a:masterClrMapping/>
  </p:clrMapOvr>
  <p:transition xmlns:p14="http://schemas.microsoft.com/office/powerpoint/2010/mai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Shape 6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More about Backbone</a:t>
            </a:r>
          </a:p>
        </p:txBody>
      </p:sp>
      <p:sp>
        <p:nvSpPr>
          <p:cNvPr id="601" name="Shape 60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sng" strike="noStrike" cap="none" baseline="0">
                <a:solidFill>
                  <a:schemeClr val="hlink"/>
                </a:solidFill>
                <a:latin typeface="Calibri"/>
                <a:ea typeface="Calibri"/>
                <a:cs typeface="Calibri"/>
                <a:sym typeface="Calibri"/>
                <a:hlinkClick r:id="rId3"/>
              </a:rPr>
              <a:t>http://documentcloud.github.io/backbone/</a:t>
            </a:r>
          </a:p>
          <a:p>
            <a:pPr marL="228600" marR="0" lvl="0" indent="-228600" algn="l" rtl="0">
              <a:lnSpc>
                <a:spcPct val="90000"/>
              </a:lnSpc>
              <a:spcBef>
                <a:spcPts val="1000"/>
              </a:spcBef>
              <a:buClr>
                <a:schemeClr val="dk1"/>
              </a:buClr>
              <a:buSzPct val="100000"/>
              <a:buFont typeface="Calibri"/>
              <a:buChar char="•"/>
            </a:pPr>
            <a:r>
              <a:rPr lang="en-US" sz="2800" b="0" i="0" u="sng" strike="noStrike" cap="none" baseline="0">
                <a:solidFill>
                  <a:schemeClr val="hlink"/>
                </a:solidFill>
                <a:latin typeface="Calibri"/>
                <a:ea typeface="Calibri"/>
                <a:cs typeface="Calibri"/>
                <a:sym typeface="Calibri"/>
                <a:hlinkClick r:id="rId4"/>
              </a:rPr>
              <a:t>http://backbonetutorials.com/</a:t>
            </a:r>
          </a:p>
          <a:p>
            <a:endParaRPr lang="en-US" sz="2800" b="0" i="0" u="sng" strike="noStrike" cap="none" baseline="0">
              <a:solidFill>
                <a:schemeClr val="hlink"/>
              </a:solidFill>
              <a:latin typeface="Calibri"/>
              <a:ea typeface="Calibri"/>
              <a:cs typeface="Calibri"/>
              <a:sym typeface="Calibri"/>
              <a:hlinkClick r:id="rId4"/>
            </a:endParaRPr>
          </a:p>
        </p:txBody>
      </p:sp>
    </p:spTree>
  </p:cSld>
  <p:clrMapOvr>
    <a:masterClrMapping/>
  </p:clrMapOvr>
  <p:transition xmlns:p14="http://schemas.microsoft.com/office/powerpoint/2010/mai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up a couple of things</a:t>
            </a:r>
            <a:endParaRPr lang="en-US" dirty="0"/>
          </a:p>
        </p:txBody>
      </p:sp>
      <p:sp>
        <p:nvSpPr>
          <p:cNvPr id="3" name="Text Placeholder 2"/>
          <p:cNvSpPr>
            <a:spLocks noGrp="1"/>
          </p:cNvSpPr>
          <p:nvPr>
            <p:ph idx="1"/>
          </p:nvPr>
        </p:nvSpPr>
        <p:spPr/>
        <p:txBody>
          <a:bodyPr>
            <a:normAutofit fontScale="92500" lnSpcReduction="20000"/>
          </a:bodyPr>
          <a:lstStyle/>
          <a:p>
            <a:r>
              <a:rPr lang="en-US" sz="2400" dirty="0" smtClean="0"/>
              <a:t>Node </a:t>
            </a:r>
          </a:p>
          <a:p>
            <a:pPr lvl="1"/>
            <a:r>
              <a:rPr lang="en-US" sz="1200" dirty="0" smtClean="0"/>
              <a:t>Also </a:t>
            </a:r>
            <a:r>
              <a:rPr lang="en-US" sz="1200" dirty="0"/>
              <a:t>known as </a:t>
            </a:r>
            <a:r>
              <a:rPr lang="en-US" sz="1200" dirty="0" err="1"/>
              <a:t>Node.js</a:t>
            </a:r>
            <a:r>
              <a:rPr lang="en-US" sz="1200" dirty="0"/>
              <a:t>, Node is the JavaScript environment on which we run our server-side JavaScript code. It is based on the V8 JavaScript engine. All of the JavaScript code you write, or install and run from packages from NPM, </a:t>
            </a:r>
            <a:r>
              <a:rPr lang="en-US" sz="1200" dirty="0" err="1"/>
              <a:t>GitHub</a:t>
            </a:r>
            <a:r>
              <a:rPr lang="en-US" sz="1200" dirty="0"/>
              <a:t>, etc. is executed by the Node runtime environment</a:t>
            </a:r>
            <a:r>
              <a:rPr lang="en-US" sz="1200" dirty="0" smtClean="0"/>
              <a:t>.</a:t>
            </a:r>
            <a:endParaRPr lang="en-US" sz="1200" dirty="0"/>
          </a:p>
          <a:p>
            <a:r>
              <a:rPr lang="en-US" sz="2400" dirty="0" err="1" smtClean="0"/>
              <a:t>CoffeeScript</a:t>
            </a:r>
            <a:r>
              <a:rPr lang="en-US" sz="2400" dirty="0" smtClean="0"/>
              <a:t> </a:t>
            </a:r>
          </a:p>
          <a:p>
            <a:pPr lvl="1"/>
            <a:r>
              <a:rPr lang="en-US" sz="1200" dirty="0" err="1" smtClean="0"/>
              <a:t>CoffeeScript</a:t>
            </a:r>
            <a:r>
              <a:rPr lang="en-US" sz="1200" dirty="0" smtClean="0"/>
              <a:t> </a:t>
            </a:r>
            <a:r>
              <a:rPr lang="en-US" sz="1200" dirty="0"/>
              <a:t>is, plain and simple, a programming language that compiles down to JavaScript. Its purpose is to expose all the power of JavaScript in a simpler way. It's important to keep in mind that all </a:t>
            </a:r>
            <a:r>
              <a:rPr lang="en-US" sz="1200" dirty="0" err="1"/>
              <a:t>CoffeeScript</a:t>
            </a:r>
            <a:r>
              <a:rPr lang="en-US" sz="1200" dirty="0"/>
              <a:t> code just gets compiled to JavaScript when you run it; the differences are purely syntactical. Its website has much more information</a:t>
            </a:r>
            <a:r>
              <a:rPr lang="en-US" sz="1200" dirty="0" smtClean="0"/>
              <a:t>.</a:t>
            </a:r>
            <a:endParaRPr lang="en-US" sz="1200" dirty="0"/>
          </a:p>
          <a:p>
            <a:r>
              <a:rPr lang="en-US" sz="2400" dirty="0" smtClean="0"/>
              <a:t>Backbone</a:t>
            </a:r>
          </a:p>
          <a:p>
            <a:pPr lvl="1"/>
            <a:r>
              <a:rPr lang="en-US" sz="1200" dirty="0" smtClean="0"/>
              <a:t>Backbone </a:t>
            </a:r>
            <a:r>
              <a:rPr lang="en-US" sz="1200" dirty="0"/>
              <a:t>can be likened to as a Model-View-Controller framework for JavaScript. I believe it was originally written for the browser; it helps keep your client-side JavaScript clean by implementing most common MVC patterns (as well as a couple other things), allowing you to more easily connect your client-side JavaScript to your server-side code</a:t>
            </a:r>
            <a:r>
              <a:rPr lang="en-US" sz="1200" dirty="0" smtClean="0"/>
              <a:t>.</a:t>
            </a:r>
            <a:endParaRPr lang="en-US" sz="1200" dirty="0"/>
          </a:p>
          <a:p>
            <a:r>
              <a:rPr lang="en-US" sz="2400" dirty="0" smtClean="0"/>
              <a:t>Express </a:t>
            </a:r>
          </a:p>
          <a:p>
            <a:pPr lvl="1"/>
            <a:r>
              <a:rPr lang="en-US" sz="1200" dirty="0" smtClean="0"/>
              <a:t>Express </a:t>
            </a:r>
            <a:r>
              <a:rPr lang="en-US" sz="1200" dirty="0"/>
              <a:t>is a web framework for </a:t>
            </a:r>
            <a:r>
              <a:rPr lang="en-US" sz="1200" dirty="0" err="1"/>
              <a:t>Node.js</a:t>
            </a:r>
            <a:r>
              <a:rPr lang="en-US" sz="1200" dirty="0"/>
              <a:t> built on Connect. It is similar in many aspects to Sinatra for Ruby. It allows you to easily create web sites with routing, layouts/partials/views, sessions, and more. There are a lot of third-party modules for Express, making it pretty easy to get exactly the kind of stack you need.</a:t>
            </a:r>
          </a:p>
        </p:txBody>
      </p:sp>
    </p:spTree>
    <p:extLst>
      <p:ext uri="{BB962C8B-B14F-4D97-AF65-F5344CB8AC3E}">
        <p14:creationId xmlns:p14="http://schemas.microsoft.com/office/powerpoint/2010/main" val="36915273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CSS Frameworks</a:t>
            </a:r>
          </a:p>
        </p:txBody>
      </p:sp>
      <p:sp>
        <p:nvSpPr>
          <p:cNvPr id="607" name="Shape 607"/>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Shape 61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Frameworks</a:t>
            </a:r>
          </a:p>
        </p:txBody>
      </p:sp>
      <p:sp>
        <p:nvSpPr>
          <p:cNvPr id="613" name="Shape 61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CSS Resets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Layout / Grid Systems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CSS preprocessors</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 is MVC?</a:t>
            </a:r>
          </a:p>
        </p:txBody>
      </p:sp>
      <p:sp>
        <p:nvSpPr>
          <p:cNvPr id="2" name="Text Placeholder 1"/>
          <p:cNvSpPr>
            <a:spLocks noGrp="1"/>
          </p:cNvSpPr>
          <p:nvPr>
            <p:ph idx="1"/>
          </p:nvPr>
        </p:nvSpPr>
        <p:spPr/>
        <p:txBody>
          <a:bodyPr/>
          <a:lstStyle/>
          <a:p>
            <a:endParaRPr lang="en-US"/>
          </a:p>
        </p:txBody>
      </p:sp>
    </p:spTree>
  </p:cSld>
  <p:clrMapOvr>
    <a:masterClrMapping/>
  </p:clrMapOvr>
  <p:transition xmlns:p14="http://schemas.microsoft.com/office/powerpoint/2010/mai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Why use a CSS framework?</a:t>
            </a:r>
          </a:p>
        </p:txBody>
      </p:sp>
      <p:sp>
        <p:nvSpPr>
          <p:cNvPr id="620" name="Shape 62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Replace table-based layouts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Eliminate cross-browsing rendering issues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Generic and Reusable</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Site agnostic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Flexible</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preprocessors</a:t>
            </a:r>
          </a:p>
        </p:txBody>
      </p:sp>
      <p:sp>
        <p:nvSpPr>
          <p:cNvPr id="626" name="Shape 62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CSS preprocessors take code written in the preprocessed language and then convert that code into css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Allows the use of variables and then parse it to regular stylesheets</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Extension of CSS3</a:t>
            </a:r>
          </a:p>
        </p:txBody>
      </p:sp>
      <p:sp>
        <p:nvSpPr>
          <p:cNvPr id="633" name="Shape 63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What extensions?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Nesting</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Variables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Mixins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Inheritance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Many more</a:t>
            </a:r>
          </a:p>
        </p:txBody>
      </p:sp>
    </p:spTree>
  </p:cSld>
  <p:clrMapOvr>
    <a:masterClrMapping/>
  </p:clrMapOvr>
  <p:transition xmlns:p14="http://schemas.microsoft.com/office/powerpoint/2010/mai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Nesting</a:t>
            </a:r>
          </a:p>
        </p:txBody>
      </p:sp>
      <p:sp>
        <p:nvSpPr>
          <p:cNvPr id="640" name="Shape 64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Nest CSS selectors in a way that follows the same visual hierarchy of HTML</a:t>
            </a:r>
          </a:p>
        </p:txBody>
      </p:sp>
      <p:pic>
        <p:nvPicPr>
          <p:cNvPr id="641" name="Shape 641"/>
          <p:cNvPicPr preferRelativeResize="0"/>
          <p:nvPr/>
        </p:nvPicPr>
        <p:blipFill>
          <a:blip r:embed="rId3"/>
          <a:stretch>
            <a:fillRect/>
          </a:stretch>
        </p:blipFill>
        <p:spPr>
          <a:xfrm>
            <a:off x="2147886" y="2609657"/>
            <a:ext cx="4848225" cy="4019550"/>
          </a:xfrm>
          <a:prstGeom prst="rect">
            <a:avLst/>
          </a:prstGeom>
        </p:spPr>
      </p:pic>
    </p:spTree>
  </p:cSld>
  <p:clrMapOvr>
    <a:masterClrMapping/>
  </p:clrMapOvr>
  <p:transition xmlns:p14="http://schemas.microsoft.com/office/powerpoint/2010/mai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Variables</a:t>
            </a:r>
          </a:p>
        </p:txBody>
      </p:sp>
      <p:sp>
        <p:nvSpPr>
          <p:cNvPr id="648" name="Shape 648"/>
          <p:cNvSpPr txBox="1">
            <a:spLocks noGrp="1"/>
          </p:cNvSpPr>
          <p:nvPr>
            <p:ph idx="1"/>
          </p:nvPr>
        </p:nvSpPr>
        <p:spPr>
          <a:xfrm>
            <a:off x="1896302" y="3289196"/>
            <a:ext cx="3838575" cy="1552575"/>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647" name="Shape 647"/>
          <p:cNvPicPr preferRelativeResize="0"/>
          <p:nvPr/>
        </p:nvPicPr>
        <p:blipFill>
          <a:blip r:embed="rId3"/>
          <a:stretch>
            <a:fillRect/>
          </a:stretch>
        </p:blipFill>
        <p:spPr>
          <a:xfrm>
            <a:off x="1896302" y="3289196"/>
            <a:ext cx="3838575" cy="1552575"/>
          </a:xfrm>
          <a:prstGeom prst="rect">
            <a:avLst/>
          </a:prstGeom>
        </p:spPr>
      </p:pic>
      <p:sp>
        <p:nvSpPr>
          <p:cNvPr id="649" name="Shape 649"/>
          <p:cNvSpPr txBo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Way to store information that can be used throughout the stylesheet</a:t>
            </a:r>
          </a:p>
        </p:txBody>
      </p:sp>
    </p:spTree>
  </p:cSld>
  <p:clrMapOvr>
    <a:masterClrMapping/>
  </p:clrMapOvr>
  <p:transition xmlns:p14="http://schemas.microsoft.com/office/powerpoint/2010/mai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Mixins</a:t>
            </a:r>
          </a:p>
        </p:txBody>
      </p:sp>
      <p:sp>
        <p:nvSpPr>
          <p:cNvPr id="655" name="Shape 65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A mixin lets you make groups of CSS declarations that you want to reuse throughout your site</a:t>
            </a:r>
          </a:p>
        </p:txBody>
      </p:sp>
      <p:pic>
        <p:nvPicPr>
          <p:cNvPr id="656" name="Shape 656"/>
          <p:cNvPicPr preferRelativeResize="0"/>
          <p:nvPr/>
        </p:nvPicPr>
        <p:blipFill>
          <a:blip r:embed="rId3"/>
          <a:stretch>
            <a:fillRect/>
          </a:stretch>
        </p:blipFill>
        <p:spPr>
          <a:xfrm>
            <a:off x="1312171" y="2609521"/>
            <a:ext cx="5734050" cy="1828800"/>
          </a:xfrm>
          <a:prstGeom prst="rect">
            <a:avLst/>
          </a:prstGeom>
        </p:spPr>
      </p:pic>
      <p:pic>
        <p:nvPicPr>
          <p:cNvPr id="657" name="Shape 657"/>
          <p:cNvPicPr preferRelativeResize="0"/>
          <p:nvPr/>
        </p:nvPicPr>
        <p:blipFill>
          <a:blip r:embed="rId4"/>
          <a:stretch>
            <a:fillRect/>
          </a:stretch>
        </p:blipFill>
        <p:spPr>
          <a:xfrm>
            <a:off x="1165362" y="4584167"/>
            <a:ext cx="6524625" cy="2200275"/>
          </a:xfrm>
          <a:prstGeom prst="rect">
            <a:avLst/>
          </a:prstGeom>
        </p:spPr>
      </p:pic>
    </p:spTree>
  </p:cSld>
  <p:clrMapOvr>
    <a:masterClrMapping/>
  </p:clrMapOvr>
  <p:transition xmlns:p14="http://schemas.microsoft.com/office/powerpoint/2010/mai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Inheritance</a:t>
            </a:r>
          </a:p>
        </p:txBody>
      </p:sp>
      <p:sp>
        <p:nvSpPr>
          <p:cNvPr id="664" name="Shape 664"/>
          <p:cNvSpPr txBox="1">
            <a:spLocks noGrp="1"/>
          </p:cNvSpPr>
          <p:nvPr>
            <p:ph idx="1"/>
          </p:nvPr>
        </p:nvSpPr>
        <p:spPr>
          <a:xfrm>
            <a:off x="2514600" y="4012269"/>
            <a:ext cx="6629400" cy="98107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663" name="Shape 663"/>
          <p:cNvPicPr preferRelativeResize="0"/>
          <p:nvPr/>
        </p:nvPicPr>
        <p:blipFill>
          <a:blip r:embed="rId3"/>
          <a:stretch>
            <a:fillRect/>
          </a:stretch>
        </p:blipFill>
        <p:spPr>
          <a:xfrm>
            <a:off x="2514600" y="4012269"/>
            <a:ext cx="6629400" cy="981075"/>
          </a:xfrm>
          <a:prstGeom prst="rect">
            <a:avLst/>
          </a:prstGeom>
        </p:spPr>
      </p:pic>
      <p:pic>
        <p:nvPicPr>
          <p:cNvPr id="665" name="Shape 665"/>
          <p:cNvPicPr preferRelativeResize="0"/>
          <p:nvPr/>
        </p:nvPicPr>
        <p:blipFill>
          <a:blip r:embed="rId4"/>
          <a:stretch>
            <a:fillRect/>
          </a:stretch>
        </p:blipFill>
        <p:spPr>
          <a:xfrm>
            <a:off x="2714625" y="5114925"/>
            <a:ext cx="6429375" cy="1743075"/>
          </a:xfrm>
          <a:prstGeom prst="rect">
            <a:avLst/>
          </a:prstGeom>
        </p:spPr>
      </p:pic>
      <p:sp>
        <p:nvSpPr>
          <p:cNvPr id="666" name="Shape 666"/>
          <p:cNvSpPr txBox="1"/>
          <p:nvPr/>
        </p:nvSpPr>
        <p:spPr>
          <a:xfrm>
            <a:off x="628650"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Using @extend lets you share a set of CSS properties from one selector to another</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Helps keep the css DRY (Don’t Repeat Yourself)</a:t>
            </a:r>
          </a:p>
        </p:txBody>
      </p:sp>
    </p:spTree>
  </p:cSld>
  <p:clrMapOvr>
    <a:masterClrMapping/>
  </p:clrMapOvr>
  <p:transition xmlns:p14="http://schemas.microsoft.com/office/powerpoint/2010/mai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The leading CSS Preprocessors</a:t>
            </a:r>
          </a:p>
        </p:txBody>
      </p:sp>
      <p:pic>
        <p:nvPicPr>
          <p:cNvPr id="672" name="Shape 672"/>
          <p:cNvPicPr preferRelativeResize="0"/>
          <p:nvPr/>
        </p:nvPicPr>
        <p:blipFill>
          <a:blip r:embed="rId3"/>
          <a:stretch>
            <a:fillRect/>
          </a:stretch>
        </p:blipFill>
        <p:spPr>
          <a:xfrm>
            <a:off x="752681" y="1787144"/>
            <a:ext cx="1476375" cy="1038225"/>
          </a:xfrm>
          <a:prstGeom prst="rect">
            <a:avLst/>
          </a:prstGeom>
        </p:spPr>
      </p:pic>
      <p:pic>
        <p:nvPicPr>
          <p:cNvPr id="674" name="Shape 674"/>
          <p:cNvPicPr preferRelativeResize="0"/>
          <p:nvPr/>
        </p:nvPicPr>
        <p:blipFill>
          <a:blip r:embed="rId4"/>
          <a:stretch>
            <a:fillRect/>
          </a:stretch>
        </p:blipFill>
        <p:spPr>
          <a:xfrm>
            <a:off x="6297682" y="1782302"/>
            <a:ext cx="1657350" cy="762000"/>
          </a:xfrm>
          <a:prstGeom prst="rect">
            <a:avLst/>
          </a:prstGeom>
        </p:spPr>
      </p:pic>
      <p:pic>
        <p:nvPicPr>
          <p:cNvPr id="675" name="Shape 675"/>
          <p:cNvPicPr preferRelativeResize="0"/>
          <p:nvPr/>
        </p:nvPicPr>
        <p:blipFill>
          <a:blip r:embed="rId5"/>
          <a:stretch>
            <a:fillRect/>
          </a:stretch>
        </p:blipFill>
        <p:spPr>
          <a:xfrm>
            <a:off x="3277430" y="4237176"/>
            <a:ext cx="2268606" cy="1617431"/>
          </a:xfrm>
          <a:prstGeom prst="rect">
            <a:avLst/>
          </a:prstGeom>
        </p:spPr>
      </p:pic>
      <p:sp>
        <p:nvSpPr>
          <p:cNvPr id="676" name="Shape 676"/>
          <p:cNvSpPr/>
          <p:nvPr/>
        </p:nvSpPr>
        <p:spPr>
          <a:xfrm>
            <a:off x="495827" y="2975976"/>
            <a:ext cx="220874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6"/>
              </a:rPr>
              <a:t>http://sass-lang.com/</a:t>
            </a:r>
          </a:p>
        </p:txBody>
      </p:sp>
      <p:sp>
        <p:nvSpPr>
          <p:cNvPr id="677" name="Shape 677"/>
          <p:cNvSpPr/>
          <p:nvPr/>
        </p:nvSpPr>
        <p:spPr>
          <a:xfrm>
            <a:off x="495827" y="3410705"/>
            <a:ext cx="259942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7"/>
              </a:rPr>
              <a:t>http://compass-style.org/</a:t>
            </a:r>
          </a:p>
        </p:txBody>
      </p:sp>
      <p:sp>
        <p:nvSpPr>
          <p:cNvPr id="678" name="Shape 678"/>
          <p:cNvSpPr/>
          <p:nvPr/>
        </p:nvSpPr>
        <p:spPr>
          <a:xfrm>
            <a:off x="6172569" y="2825369"/>
            <a:ext cx="190757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8"/>
              </a:rPr>
              <a:t>http://lesscss.org/</a:t>
            </a:r>
          </a:p>
        </p:txBody>
      </p:sp>
      <p:sp>
        <p:nvSpPr>
          <p:cNvPr id="679" name="Shape 679"/>
          <p:cNvSpPr/>
          <p:nvPr/>
        </p:nvSpPr>
        <p:spPr>
          <a:xfrm>
            <a:off x="2863343" y="5987533"/>
            <a:ext cx="343433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9"/>
              </a:rPr>
              <a:t>http://learnboost.github.io/stylus/</a:t>
            </a:r>
          </a:p>
        </p:txBody>
      </p:sp>
      <p:sp>
        <p:nvSpPr>
          <p:cNvPr id="680" name="Shape 680"/>
          <p:cNvSpPr/>
          <p:nvPr/>
        </p:nvSpPr>
        <p:spPr>
          <a:xfrm>
            <a:off x="2863343" y="6388203"/>
            <a:ext cx="332046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a:solidFill>
                  <a:schemeClr val="hlink"/>
                </a:solidFill>
                <a:latin typeface="Calibri"/>
                <a:ea typeface="Calibri"/>
                <a:cs typeface="Calibri"/>
                <a:sym typeface="Calibri"/>
                <a:hlinkClick r:id="rId10"/>
              </a:rPr>
              <a:t>http://visionmedia.github.io/nib/</a:t>
            </a:r>
          </a:p>
        </p:txBody>
      </p:sp>
    </p:spTree>
  </p:cSld>
  <p:clrMapOvr>
    <a:masterClrMapping/>
  </p:clrMapOvr>
  <p:transition xmlns:p14="http://schemas.microsoft.com/office/powerpoint/2010/mai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a:solidFill>
                  <a:srgbClr val="2F5496"/>
                </a:solidFill>
                <a:latin typeface="Calibri"/>
                <a:ea typeface="Calibri"/>
                <a:cs typeface="Calibri"/>
                <a:sym typeface="Calibri"/>
              </a:rPr>
              <a:t>The leading CSS </a:t>
            </a:r>
            <a:r>
              <a:rPr lang="en-US" sz="4400" b="0" i="0" u="none" strike="noStrike" cap="none" baseline="0" dirty="0" smtClean="0">
                <a:solidFill>
                  <a:srgbClr val="2F5496"/>
                </a:solidFill>
                <a:latin typeface="Calibri"/>
                <a:ea typeface="Calibri"/>
                <a:cs typeface="Calibri"/>
                <a:sym typeface="Calibri"/>
              </a:rPr>
              <a:t>Frameworks</a:t>
            </a:r>
            <a:endParaRPr lang="en-US" sz="4400" b="0" i="0" u="none" strike="noStrike" cap="none" baseline="0" dirty="0">
              <a:solidFill>
                <a:srgbClr val="2F5496"/>
              </a:solidFill>
              <a:latin typeface="Calibri"/>
              <a:ea typeface="Calibri"/>
              <a:cs typeface="Calibri"/>
              <a:sym typeface="Calibri"/>
            </a:endParaRPr>
          </a:p>
        </p:txBody>
      </p:sp>
      <p:pic>
        <p:nvPicPr>
          <p:cNvPr id="2" name="Picture 1" descr="yam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500" y="1769820"/>
            <a:ext cx="1066800" cy="552450"/>
          </a:xfrm>
          <a:prstGeom prst="rect">
            <a:avLst/>
          </a:prstGeom>
        </p:spPr>
      </p:pic>
      <p:sp>
        <p:nvSpPr>
          <p:cNvPr id="7" name="Rectangle 6"/>
          <p:cNvSpPr/>
          <p:nvPr/>
        </p:nvSpPr>
        <p:spPr>
          <a:xfrm>
            <a:off x="842500" y="2684228"/>
            <a:ext cx="3387829" cy="307777"/>
          </a:xfrm>
          <a:prstGeom prst="rect">
            <a:avLst/>
          </a:prstGeom>
        </p:spPr>
        <p:txBody>
          <a:bodyPr wrap="none">
            <a:spAutoFit/>
          </a:bodyPr>
          <a:lstStyle/>
          <a:p>
            <a:r>
              <a:rPr lang="en-US" dirty="0" smtClean="0">
                <a:hlinkClick r:id="rId4"/>
              </a:rPr>
              <a:t>YAML (Yet Another Multicolumn Layout)</a:t>
            </a:r>
            <a:endParaRPr lang="en-US" dirty="0"/>
          </a:p>
        </p:txBody>
      </p:sp>
      <p:pic>
        <p:nvPicPr>
          <p:cNvPr id="8" name="Picture 7"/>
          <p:cNvPicPr>
            <a:picLocks noChangeAspect="1"/>
          </p:cNvPicPr>
          <p:nvPr/>
        </p:nvPicPr>
        <p:blipFill>
          <a:blip r:embed="rId5"/>
          <a:stretch>
            <a:fillRect/>
          </a:stretch>
        </p:blipFill>
        <p:spPr>
          <a:xfrm>
            <a:off x="6519538" y="1298726"/>
            <a:ext cx="2220743" cy="1693279"/>
          </a:xfrm>
          <a:prstGeom prst="rect">
            <a:avLst/>
          </a:prstGeom>
        </p:spPr>
      </p:pic>
      <p:sp>
        <p:nvSpPr>
          <p:cNvPr id="9" name="Rectangle 8"/>
          <p:cNvSpPr/>
          <p:nvPr/>
        </p:nvSpPr>
        <p:spPr>
          <a:xfrm>
            <a:off x="6785979" y="3121223"/>
            <a:ext cx="1232779" cy="307777"/>
          </a:xfrm>
          <a:prstGeom prst="rect">
            <a:avLst/>
          </a:prstGeom>
        </p:spPr>
        <p:txBody>
          <a:bodyPr wrap="none">
            <a:spAutoFit/>
          </a:bodyPr>
          <a:lstStyle/>
          <a:p>
            <a:r>
              <a:rPr lang="en-US" dirty="0" smtClean="0">
                <a:hlinkClick r:id="rId6"/>
              </a:rPr>
              <a:t>Foundation 5</a:t>
            </a:r>
            <a:endParaRPr lang="en-US" dirty="0"/>
          </a:p>
        </p:txBody>
      </p:sp>
      <p:sp>
        <p:nvSpPr>
          <p:cNvPr id="12" name="Rectangle 11"/>
          <p:cNvSpPr/>
          <p:nvPr/>
        </p:nvSpPr>
        <p:spPr>
          <a:xfrm>
            <a:off x="4230329" y="5131098"/>
            <a:ext cx="953131" cy="307777"/>
          </a:xfrm>
          <a:prstGeom prst="rect">
            <a:avLst/>
          </a:prstGeom>
        </p:spPr>
        <p:txBody>
          <a:bodyPr wrap="none">
            <a:spAutoFit/>
          </a:bodyPr>
          <a:lstStyle/>
          <a:p>
            <a:r>
              <a:rPr lang="en-US" dirty="0" smtClean="0">
                <a:hlinkClick r:id="rId7"/>
              </a:rPr>
              <a:t>Bootstrap</a:t>
            </a:r>
            <a:endParaRPr lang="en-US" dirty="0"/>
          </a:p>
        </p:txBody>
      </p:sp>
      <p:pic>
        <p:nvPicPr>
          <p:cNvPr id="13" name="Picture 12" descr="Bootstrap.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0329" y="3913911"/>
            <a:ext cx="1142299" cy="1101011"/>
          </a:xfrm>
          <a:prstGeom prst="rect">
            <a:avLst/>
          </a:prstGeom>
        </p:spPr>
      </p:pic>
    </p:spTree>
    <p:extLst>
      <p:ext uri="{BB962C8B-B14F-4D97-AF65-F5344CB8AC3E}">
        <p14:creationId xmlns:p14="http://schemas.microsoft.com/office/powerpoint/2010/main" val="3765812526"/>
      </p:ext>
    </p:extLst>
  </p:cSld>
  <p:clrMapOvr>
    <a:masterClrMapping/>
  </p:clrMapOvr>
  <p:transition xmlns:p14="http://schemas.microsoft.com/office/powerpoint/2010/mai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Shape 68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Sass</a:t>
            </a:r>
          </a:p>
        </p:txBody>
      </p:sp>
      <p:sp>
        <p:nvSpPr>
          <p:cNvPr id="687" name="Shape 68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 system that extends css and makes it more organized</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Has two main parts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SassScript</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Scripting language that extends CSS syntax, adding nested rules, variables, mixins, selector inheritance and more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SASS CSS pre-processor</a:t>
            </a:r>
          </a:p>
          <a:p>
            <a:pPr marL="1143000" marR="0" lvl="2" indent="-228600" algn="l" rtl="0">
              <a:lnSpc>
                <a:spcPct val="90000"/>
              </a:lnSpc>
              <a:spcBef>
                <a:spcPts val="500"/>
              </a:spcBef>
              <a:buClr>
                <a:schemeClr val="dk1"/>
              </a:buClr>
              <a:buSzPct val="100000"/>
              <a:buFont typeface="Calibri"/>
              <a:buChar char="•"/>
            </a:pPr>
            <a:r>
              <a:rPr lang="en-US" sz="2000" b="0" i="0" u="none" strike="noStrike" cap="none" baseline="0">
                <a:solidFill>
                  <a:schemeClr val="dk1"/>
                </a:solidFill>
                <a:latin typeface="Calibri"/>
                <a:ea typeface="Calibri"/>
                <a:cs typeface="Calibri"/>
                <a:sym typeface="Calibri"/>
              </a:rPr>
              <a:t>Interprets SassScript and produces well formatted standard CSS</a:t>
            </a:r>
          </a:p>
          <a:p>
            <a:endParaRPr lang="en-US" sz="20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 is MVC?</a:t>
            </a:r>
          </a:p>
        </p:txBody>
      </p:sp>
      <p:sp>
        <p:nvSpPr>
          <p:cNvPr id="126" name="Shape 12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Model-View-Controller architecture is used for developing web-applications. </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Used for decoupling between business logic and data presentation to web user. </a:t>
            </a:r>
          </a:p>
          <a:p>
            <a:pPr marL="0" marR="0" lvl="0" indent="0" algn="l" rtl="0">
              <a:lnSpc>
                <a:spcPct val="75000"/>
              </a:lnSpc>
              <a:spcBef>
                <a:spcPts val="10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Divides the web based application into three layers: </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Model: </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contains the business logics and functions that manipulate the application  data.</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View: </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View is responsible for presentation aspect of application according to the current state of model data and query response to the controller. </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Controller:</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Controller accepts and intercepts user requests and controls the business objects to fulfill these requests. </a:t>
            </a:r>
          </a:p>
          <a:p>
            <a:endParaRPr lang="en-US" sz="205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6805753"/>
      </p:ext>
    </p:extLst>
  </p:cSld>
  <p:clrMapOvr>
    <a:masterClrMapping/>
  </p:clrMapOvr>
  <p:transition xmlns:p14="http://schemas.microsoft.com/office/powerpoint/2010/mai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Compass</a:t>
            </a:r>
          </a:p>
        </p:txBody>
      </p:sp>
      <p:sp>
        <p:nvSpPr>
          <p:cNvPr id="693" name="Shape 69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Compass is a open source CSS authoring framework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Compass uses Sass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Compass consists of a collection of helpful tools and SASS library that produces cross-browser CSS</a:t>
            </a:r>
          </a:p>
        </p:txBody>
      </p:sp>
    </p:spTree>
  </p:cSld>
  <p:clrMapOvr>
    <a:masterClrMapping/>
  </p:clrMapOvr>
  <p:transition xmlns:p14="http://schemas.microsoft.com/office/powerpoint/2010/mai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The flow</a:t>
            </a:r>
          </a:p>
        </p:txBody>
      </p:sp>
      <p:grpSp>
        <p:nvGrpSpPr>
          <p:cNvPr id="699" name="Shape 699"/>
          <p:cNvGrpSpPr/>
          <p:nvPr/>
        </p:nvGrpSpPr>
        <p:grpSpPr>
          <a:xfrm>
            <a:off x="628650" y="1616074"/>
            <a:ext cx="7670523" cy="4387160"/>
            <a:chOff x="0" y="0"/>
            <a:chExt cx="7670523" cy="4387160"/>
          </a:xfrm>
        </p:grpSpPr>
        <p:sp>
          <p:nvSpPr>
            <p:cNvPr id="700" name="Shape 700"/>
            <p:cNvSpPr/>
            <p:nvPr/>
          </p:nvSpPr>
          <p:spPr>
            <a:xfrm>
              <a:off x="0" y="0"/>
              <a:ext cx="6136419" cy="965175"/>
            </a:xfrm>
            <a:prstGeom prst="roundRect">
              <a:avLst>
                <a:gd name="adj" fmla="val 10000"/>
              </a:avLst>
            </a:prstGeom>
            <a:solidFill>
              <a:schemeClr val="accent6"/>
            </a:solidFill>
            <a:ln w="12700" cap="flat">
              <a:solidFill>
                <a:schemeClr val="lt1"/>
              </a:solidFill>
              <a:prstDash val="solid"/>
              <a:miter/>
              <a:headEnd type="none" w="med" len="med"/>
              <a:tailEnd type="none" w="med" len="med"/>
            </a:ln>
          </p:spPr>
          <p:txBody>
            <a:bodyPr lIns="87625" tIns="87625" rIns="87625" bIns="87625" anchor="ctr" anchorCtr="0">
              <a:noAutofit/>
            </a:bodyPr>
            <a:lstStyle/>
            <a:p>
              <a:pPr marL="0" marR="0" lvl="0" indent="0" algn="l" rtl="0">
                <a:lnSpc>
                  <a:spcPct val="90000"/>
                </a:lnSpc>
                <a:spcBef>
                  <a:spcPts val="0"/>
                </a:spcBef>
                <a:spcAft>
                  <a:spcPts val="805"/>
                </a:spcAft>
                <a:buSzPct val="25000"/>
                <a:buNone/>
              </a:pPr>
              <a:r>
                <a:rPr lang="en-US" sz="2300" b="0" i="0" u="none" strike="noStrike" cap="none" baseline="0">
                  <a:solidFill>
                    <a:schemeClr val="lt1"/>
                  </a:solidFill>
                  <a:latin typeface="Calibri"/>
                  <a:ea typeface="Calibri"/>
                  <a:cs typeface="Calibri"/>
                  <a:sym typeface="Calibri"/>
                </a:rPr>
                <a:t>Write your SassScript</a:t>
              </a:r>
            </a:p>
          </p:txBody>
        </p:sp>
        <p:sp>
          <p:nvSpPr>
            <p:cNvPr id="701" name="Shape 701"/>
            <p:cNvSpPr/>
            <p:nvPr/>
          </p:nvSpPr>
          <p:spPr>
            <a:xfrm>
              <a:off x="513925" y="1140661"/>
              <a:ext cx="6136419" cy="965175"/>
            </a:xfrm>
            <a:prstGeom prst="roundRect">
              <a:avLst>
                <a:gd name="adj" fmla="val 10000"/>
              </a:avLst>
            </a:prstGeom>
            <a:solidFill>
              <a:schemeClr val="accent6"/>
            </a:solidFill>
            <a:ln w="12700" cap="flat">
              <a:solidFill>
                <a:schemeClr val="lt1"/>
              </a:solidFill>
              <a:prstDash val="solid"/>
              <a:miter/>
              <a:headEnd type="none" w="med" len="med"/>
              <a:tailEnd type="none" w="med" len="med"/>
            </a:ln>
          </p:spPr>
          <p:txBody>
            <a:bodyPr lIns="87625" tIns="87625" rIns="87625" bIns="87625" anchor="ctr" anchorCtr="0">
              <a:noAutofit/>
            </a:bodyPr>
            <a:lstStyle/>
            <a:p>
              <a:pPr marL="0" marR="0" lvl="0" indent="0" algn="l" rtl="0">
                <a:lnSpc>
                  <a:spcPct val="90000"/>
                </a:lnSpc>
                <a:spcBef>
                  <a:spcPts val="0"/>
                </a:spcBef>
                <a:spcAft>
                  <a:spcPts val="805"/>
                </a:spcAft>
                <a:buSzPct val="25000"/>
                <a:buNone/>
              </a:pPr>
              <a:r>
                <a:rPr lang="en-US" sz="2300" b="0" i="0" u="none" strike="noStrike" cap="none" baseline="0">
                  <a:solidFill>
                    <a:schemeClr val="lt1"/>
                  </a:solidFill>
                  <a:latin typeface="Calibri"/>
                  <a:ea typeface="Calibri"/>
                  <a:cs typeface="Calibri"/>
                  <a:sym typeface="Calibri"/>
                </a:rPr>
                <a:t>@import Compass libraries into your SassScript file (optional)</a:t>
              </a:r>
            </a:p>
          </p:txBody>
        </p:sp>
        <p:sp>
          <p:nvSpPr>
            <p:cNvPr id="702" name="Shape 702"/>
            <p:cNvSpPr/>
            <p:nvPr/>
          </p:nvSpPr>
          <p:spPr>
            <a:xfrm>
              <a:off x="1020179" y="2281323"/>
              <a:ext cx="6136419" cy="965175"/>
            </a:xfrm>
            <a:prstGeom prst="roundRect">
              <a:avLst>
                <a:gd name="adj" fmla="val 10000"/>
              </a:avLst>
            </a:prstGeom>
            <a:solidFill>
              <a:schemeClr val="accent6"/>
            </a:solidFill>
            <a:ln w="12700" cap="flat">
              <a:solidFill>
                <a:schemeClr val="lt1"/>
              </a:solidFill>
              <a:prstDash val="solid"/>
              <a:miter/>
              <a:headEnd type="none" w="med" len="med"/>
              <a:tailEnd type="none" w="med" len="med"/>
            </a:ln>
          </p:spPr>
          <p:txBody>
            <a:bodyPr lIns="87625" tIns="87625" rIns="87625" bIns="87625" anchor="ctr" anchorCtr="0">
              <a:noAutofit/>
            </a:bodyPr>
            <a:lstStyle/>
            <a:p>
              <a:pPr marL="0" marR="0" lvl="0" indent="0" algn="l" rtl="0">
                <a:lnSpc>
                  <a:spcPct val="90000"/>
                </a:lnSpc>
                <a:spcBef>
                  <a:spcPts val="0"/>
                </a:spcBef>
                <a:spcAft>
                  <a:spcPts val="805"/>
                </a:spcAft>
                <a:buSzPct val="25000"/>
                <a:buNone/>
              </a:pPr>
              <a:r>
                <a:rPr lang="en-US" sz="2300" b="0" i="0" u="none" strike="noStrike" cap="none" baseline="0">
                  <a:solidFill>
                    <a:schemeClr val="lt1"/>
                  </a:solidFill>
                  <a:latin typeface="Calibri"/>
                  <a:ea typeface="Calibri"/>
                  <a:cs typeface="Calibri"/>
                  <a:sym typeface="Calibri"/>
                </a:rPr>
                <a:t>Use a CSS preprocessor to interpret your SassScript</a:t>
              </a:r>
            </a:p>
          </p:txBody>
        </p:sp>
        <p:sp>
          <p:nvSpPr>
            <p:cNvPr id="703" name="Shape 703"/>
            <p:cNvSpPr/>
            <p:nvPr/>
          </p:nvSpPr>
          <p:spPr>
            <a:xfrm>
              <a:off x="1534104" y="3421985"/>
              <a:ext cx="6136419" cy="965175"/>
            </a:xfrm>
            <a:prstGeom prst="roundRect">
              <a:avLst>
                <a:gd name="adj" fmla="val 10000"/>
              </a:avLst>
            </a:prstGeom>
            <a:solidFill>
              <a:schemeClr val="accent6"/>
            </a:solidFill>
            <a:ln w="12700" cap="flat">
              <a:solidFill>
                <a:schemeClr val="lt1"/>
              </a:solidFill>
              <a:prstDash val="solid"/>
              <a:miter/>
              <a:headEnd type="none" w="med" len="med"/>
              <a:tailEnd type="none" w="med" len="med"/>
            </a:ln>
          </p:spPr>
          <p:txBody>
            <a:bodyPr lIns="87625" tIns="87625" rIns="87625" bIns="87625" anchor="ctr" anchorCtr="0">
              <a:noAutofit/>
            </a:bodyPr>
            <a:lstStyle/>
            <a:p>
              <a:pPr marL="0" marR="0" lvl="0" indent="0" algn="l" rtl="0">
                <a:lnSpc>
                  <a:spcPct val="90000"/>
                </a:lnSpc>
                <a:spcBef>
                  <a:spcPts val="0"/>
                </a:spcBef>
                <a:spcAft>
                  <a:spcPts val="805"/>
                </a:spcAft>
                <a:buSzPct val="25000"/>
                <a:buNone/>
              </a:pPr>
              <a:r>
                <a:rPr lang="en-US" sz="2300" b="0" i="0" u="none" strike="noStrike" cap="none" baseline="0">
                  <a:solidFill>
                    <a:schemeClr val="lt1"/>
                  </a:solidFill>
                  <a:latin typeface="Calibri"/>
                  <a:ea typeface="Calibri"/>
                  <a:cs typeface="Calibri"/>
                  <a:sym typeface="Calibri"/>
                </a:rPr>
                <a:t>CSS files are produced by the preprocessor (use these in the website)</a:t>
              </a:r>
            </a:p>
          </p:txBody>
        </p:sp>
        <p:sp>
          <p:nvSpPr>
            <p:cNvPr id="704" name="Shape 704"/>
            <p:cNvSpPr/>
            <p:nvPr/>
          </p:nvSpPr>
          <p:spPr>
            <a:xfrm>
              <a:off x="5509055" y="739235"/>
              <a:ext cx="627363" cy="627363"/>
            </a:xfrm>
            <a:prstGeom prst="downArrow">
              <a:avLst>
                <a:gd name="adj1" fmla="val 55000"/>
                <a:gd name="adj2" fmla="val 45000"/>
              </a:avLst>
            </a:prstGeom>
            <a:solidFill>
              <a:srgbClr val="E2EED7">
                <a:alpha val="89803"/>
              </a:srgbClr>
            </a:solidFill>
            <a:ln w="12700" cap="flat">
              <a:solidFill>
                <a:srgbClr val="E2EED7">
                  <a:alpha val="89803"/>
                </a:srgbClr>
              </a:solidFill>
              <a:prstDash val="solid"/>
              <a:miter/>
              <a:headEnd type="none" w="med" len="med"/>
              <a:tailEnd type="none" w="med" len="med"/>
            </a:ln>
          </p:spPr>
          <p:txBody>
            <a:bodyPr lIns="35550" tIns="35550" rIns="35550" bIns="35550" anchor="ctr" anchorCtr="0">
              <a:noAutofit/>
            </a:bodyPr>
            <a:lstStyle/>
            <a:p>
              <a:endParaRPr/>
            </a:p>
          </p:txBody>
        </p:sp>
        <p:sp>
          <p:nvSpPr>
            <p:cNvPr id="705" name="Shape 705"/>
            <p:cNvSpPr/>
            <p:nvPr/>
          </p:nvSpPr>
          <p:spPr>
            <a:xfrm>
              <a:off x="6022980" y="1879898"/>
              <a:ext cx="627363" cy="627363"/>
            </a:xfrm>
            <a:prstGeom prst="downArrow">
              <a:avLst>
                <a:gd name="adj1" fmla="val 55000"/>
                <a:gd name="adj2" fmla="val 45000"/>
              </a:avLst>
            </a:prstGeom>
            <a:solidFill>
              <a:srgbClr val="E2EED7">
                <a:alpha val="89803"/>
              </a:srgbClr>
            </a:solidFill>
            <a:ln w="12700" cap="flat">
              <a:solidFill>
                <a:srgbClr val="E2EED7">
                  <a:alpha val="89803"/>
                </a:srgbClr>
              </a:solidFill>
              <a:prstDash val="solid"/>
              <a:miter/>
              <a:headEnd type="none" w="med" len="med"/>
              <a:tailEnd type="none" w="med" len="med"/>
            </a:ln>
          </p:spPr>
          <p:txBody>
            <a:bodyPr lIns="35550" tIns="35550" rIns="35550" bIns="35550" anchor="ctr" anchorCtr="0">
              <a:noAutofit/>
            </a:bodyPr>
            <a:lstStyle/>
            <a:p>
              <a:endParaRPr/>
            </a:p>
          </p:txBody>
        </p:sp>
        <p:sp>
          <p:nvSpPr>
            <p:cNvPr id="706" name="Shape 706"/>
            <p:cNvSpPr/>
            <p:nvPr/>
          </p:nvSpPr>
          <p:spPr>
            <a:xfrm>
              <a:off x="6529233" y="3020559"/>
              <a:ext cx="627363" cy="627363"/>
            </a:xfrm>
            <a:prstGeom prst="downArrow">
              <a:avLst>
                <a:gd name="adj1" fmla="val 55000"/>
                <a:gd name="adj2" fmla="val 45000"/>
              </a:avLst>
            </a:prstGeom>
            <a:solidFill>
              <a:srgbClr val="E2EED7">
                <a:alpha val="89803"/>
              </a:srgbClr>
            </a:solidFill>
            <a:ln w="12700" cap="flat">
              <a:solidFill>
                <a:srgbClr val="E2EED7">
                  <a:alpha val="89803"/>
                </a:srgbClr>
              </a:solidFill>
              <a:prstDash val="solid"/>
              <a:miter/>
              <a:headEnd type="none" w="med" len="med"/>
              <a:tailEnd type="none" w="med" len="med"/>
            </a:ln>
          </p:spPr>
          <p:txBody>
            <a:bodyPr lIns="35550" tIns="35550" rIns="35550" bIns="35550" anchor="ctr" anchorCtr="0">
              <a:noAutofit/>
            </a:bodyPr>
            <a:lstStyle/>
            <a:p>
              <a:endParaRPr/>
            </a:p>
          </p:txBody>
        </p:sp>
      </p:gr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MVC</a:t>
            </a:r>
          </a:p>
        </p:txBody>
      </p:sp>
      <p:sp>
        <p:nvSpPr>
          <p:cNvPr id="132" name="Shape 132"/>
          <p:cNvSpPr/>
          <p:nvPr/>
        </p:nvSpPr>
        <p:spPr>
          <a:xfrm>
            <a:off x="2915146" y="1350629"/>
            <a:ext cx="3131323" cy="1758728"/>
          </a:xfrm>
          <a:prstGeom prst="rect">
            <a:avLst/>
          </a:prstGeom>
          <a:gradFill>
            <a:gsLst>
              <a:gs pos="0">
                <a:srgbClr val="8AB8E2"/>
              </a:gs>
              <a:gs pos="50000">
                <a:srgbClr val="539BDC"/>
              </a:gs>
              <a:gs pos="100000">
                <a:srgbClr val="4389C9"/>
              </a:gs>
            </a:gsLst>
            <a:lin ang="5400000" scaled="0"/>
          </a:gradFill>
          <a:ln w="9525" cap="flat">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buSzPct val="25000"/>
              <a:buNone/>
            </a:pPr>
            <a:r>
              <a:rPr lang="en-US" sz="2800" b="0" i="0" u="none" strike="noStrike" cap="none" baseline="0">
                <a:solidFill>
                  <a:schemeClr val="dk1"/>
                </a:solidFill>
                <a:latin typeface="Calibri"/>
                <a:ea typeface="Calibri"/>
                <a:cs typeface="Calibri"/>
                <a:sym typeface="Calibri"/>
              </a:rPr>
              <a:t>
</a:t>
            </a:r>
            <a:r>
              <a:rPr lang="en-US" sz="2800" b="0" i="0" u="none" strike="noStrike" cap="none" baseline="0">
                <a:solidFill>
                  <a:schemeClr val="lt1"/>
                </a:solidFill>
                <a:latin typeface="Calibri"/>
                <a:ea typeface="Calibri"/>
                <a:cs typeface="Calibri"/>
                <a:sym typeface="Calibri"/>
              </a:rPr>
              <a:t>Model</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Manages application state</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Respond to state query</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Notify View changes</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Exposes application functionality</a:t>
            </a:r>
          </a:p>
          <a:p>
            <a:endParaRPr lang="en-US" sz="1400" b="0" i="0" u="none" strike="noStrike" cap="none" baseline="0">
              <a:solidFill>
                <a:schemeClr val="lt1"/>
              </a:solidFill>
              <a:latin typeface="Calibri"/>
              <a:ea typeface="Calibri"/>
              <a:cs typeface="Calibri"/>
              <a:sym typeface="Calibri"/>
            </a:endParaRPr>
          </a:p>
          <a:p>
            <a:endParaRPr lang="en-US" sz="1400" b="0" i="0" u="none" strike="noStrike" cap="none" baseline="0">
              <a:solidFill>
                <a:schemeClr val="lt1"/>
              </a:solidFill>
              <a:latin typeface="Calibri"/>
              <a:ea typeface="Calibri"/>
              <a:cs typeface="Calibri"/>
              <a:sym typeface="Calibri"/>
            </a:endParaRPr>
          </a:p>
        </p:txBody>
      </p:sp>
      <p:sp>
        <p:nvSpPr>
          <p:cNvPr id="133" name="Shape 133"/>
          <p:cNvSpPr/>
          <p:nvPr/>
        </p:nvSpPr>
        <p:spPr>
          <a:xfrm>
            <a:off x="451733" y="4095805"/>
            <a:ext cx="2640330" cy="1758728"/>
          </a:xfrm>
          <a:prstGeom prst="rect">
            <a:avLst/>
          </a:prstGeom>
          <a:gradFill>
            <a:gsLst>
              <a:gs pos="0">
                <a:srgbClr val="F3A26C"/>
              </a:gs>
              <a:gs pos="50000">
                <a:srgbClr val="F77A26"/>
              </a:gs>
              <a:gs pos="100000">
                <a:srgbClr val="E56A18"/>
              </a:gs>
            </a:gsLst>
            <a:lin ang="5400000" scaled="0"/>
          </a:gradFill>
          <a:ln w="9525" cap="flat">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800" b="0" i="0" u="none" strike="noStrike" cap="none" baseline="0">
                <a:solidFill>
                  <a:schemeClr val="lt1"/>
                </a:solidFill>
                <a:latin typeface="Calibri"/>
                <a:ea typeface="Calibri"/>
                <a:cs typeface="Calibri"/>
                <a:sym typeface="Calibri"/>
              </a:rPr>
              <a:t>View</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Controller selects view</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Renders the model</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Sends user gestures to controller</a:t>
            </a:r>
          </a:p>
        </p:txBody>
      </p:sp>
      <p:sp>
        <p:nvSpPr>
          <p:cNvPr id="134" name="Shape 134"/>
          <p:cNvSpPr/>
          <p:nvPr/>
        </p:nvSpPr>
        <p:spPr>
          <a:xfrm>
            <a:off x="5681207" y="4118319"/>
            <a:ext cx="2834142" cy="1758728"/>
          </a:xfrm>
          <a:prstGeom prst="rect">
            <a:avLst/>
          </a:prstGeom>
          <a:gradFill>
            <a:gsLst>
              <a:gs pos="0">
                <a:srgbClr val="98C679"/>
              </a:gs>
              <a:gs pos="50000">
                <a:srgbClr val="6EB241"/>
              </a:gs>
              <a:gs pos="100000">
                <a:srgbClr val="60A235"/>
              </a:gs>
            </a:gsLst>
            <a:lin ang="5400000" scaled="0"/>
          </a:gradFill>
          <a:ln w="9525" cap="flat">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800" b="0" i="0" u="none" strike="noStrike" cap="none" baseline="0">
                <a:solidFill>
                  <a:schemeClr val="lt1"/>
                </a:solidFill>
                <a:latin typeface="Calibri"/>
                <a:ea typeface="Calibri"/>
                <a:cs typeface="Calibri"/>
                <a:sym typeface="Calibri"/>
              </a:rPr>
              <a:t>Controller</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Define application behavior</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Maps user action to model update</a:t>
            </a:r>
          </a:p>
          <a:p>
            <a:pPr marL="0" marR="0" lvl="0" indent="0" algn="ctr" rtl="0">
              <a:buSzPct val="25000"/>
              <a:buNone/>
            </a:pPr>
            <a:r>
              <a:rPr lang="en-US" sz="1400" b="0" i="0" u="none" strike="noStrike" cap="none" baseline="0">
                <a:solidFill>
                  <a:schemeClr val="lt1"/>
                </a:solidFill>
                <a:latin typeface="Calibri"/>
                <a:ea typeface="Calibri"/>
                <a:cs typeface="Calibri"/>
                <a:sym typeface="Calibri"/>
              </a:rPr>
              <a:t>Select View For Response</a:t>
            </a:r>
          </a:p>
        </p:txBody>
      </p:sp>
      <p:cxnSp>
        <p:nvCxnSpPr>
          <p:cNvPr id="135" name="Shape 135"/>
          <p:cNvCxnSpPr/>
          <p:nvPr/>
        </p:nvCxnSpPr>
        <p:spPr>
          <a:xfrm rot="10800000" flipH="1">
            <a:off x="1057523" y="1988819"/>
            <a:ext cx="1428749" cy="1714500"/>
          </a:xfrm>
          <a:prstGeom prst="straightConnector1">
            <a:avLst/>
          </a:prstGeom>
          <a:noFill/>
          <a:ln w="57150" cap="flat">
            <a:solidFill>
              <a:schemeClr val="accent5"/>
            </a:solidFill>
            <a:prstDash val="solid"/>
            <a:miter/>
            <a:headEnd type="none" w="med" len="med"/>
            <a:tailEnd type="triangle" w="med" len="med"/>
          </a:ln>
        </p:spPr>
      </p:cxnSp>
      <p:cxnSp>
        <p:nvCxnSpPr>
          <p:cNvPr id="136" name="Shape 136"/>
          <p:cNvCxnSpPr/>
          <p:nvPr/>
        </p:nvCxnSpPr>
        <p:spPr>
          <a:xfrm flipH="1">
            <a:off x="1371600" y="2336131"/>
            <a:ext cx="1291590" cy="1630078"/>
          </a:xfrm>
          <a:prstGeom prst="straightConnector1">
            <a:avLst/>
          </a:prstGeom>
          <a:noFill/>
          <a:ln w="57150" cap="flat">
            <a:solidFill>
              <a:srgbClr val="FF0000"/>
            </a:solidFill>
            <a:prstDash val="dash"/>
            <a:miter/>
            <a:headEnd type="none" w="med" len="med"/>
            <a:tailEnd type="triangle" w="med" len="med"/>
          </a:ln>
        </p:spPr>
      </p:cxnSp>
      <p:cxnSp>
        <p:nvCxnSpPr>
          <p:cNvPr id="137" name="Shape 137"/>
          <p:cNvCxnSpPr/>
          <p:nvPr/>
        </p:nvCxnSpPr>
        <p:spPr>
          <a:xfrm rot="10800000" flipH="1">
            <a:off x="3264009" y="5280660"/>
            <a:ext cx="2165240" cy="34289"/>
          </a:xfrm>
          <a:prstGeom prst="straightConnector1">
            <a:avLst/>
          </a:prstGeom>
          <a:noFill/>
          <a:ln w="57150" cap="flat">
            <a:solidFill>
              <a:srgbClr val="FF0000"/>
            </a:solidFill>
            <a:prstDash val="dash"/>
            <a:miter/>
            <a:headEnd type="none" w="med" len="med"/>
            <a:tailEnd type="triangle" w="med" len="med"/>
          </a:ln>
        </p:spPr>
      </p:cxnSp>
      <p:cxnSp>
        <p:nvCxnSpPr>
          <p:cNvPr id="138" name="Shape 138"/>
          <p:cNvCxnSpPr/>
          <p:nvPr/>
        </p:nvCxnSpPr>
        <p:spPr>
          <a:xfrm flipH="1">
            <a:off x="3173456" y="4846319"/>
            <a:ext cx="2335804" cy="11429"/>
          </a:xfrm>
          <a:prstGeom prst="straightConnector1">
            <a:avLst/>
          </a:prstGeom>
          <a:noFill/>
          <a:ln w="57150" cap="flat">
            <a:solidFill>
              <a:schemeClr val="accent5"/>
            </a:solidFill>
            <a:prstDash val="solid"/>
            <a:miter/>
            <a:headEnd type="none" w="med" len="med"/>
            <a:tailEnd type="triangle" w="med" len="med"/>
          </a:ln>
        </p:spPr>
      </p:cxnSp>
      <p:cxnSp>
        <p:nvCxnSpPr>
          <p:cNvPr id="139" name="Shape 139"/>
          <p:cNvCxnSpPr/>
          <p:nvPr/>
        </p:nvCxnSpPr>
        <p:spPr>
          <a:xfrm rot="10800000">
            <a:off x="6298424" y="2229993"/>
            <a:ext cx="1040129" cy="1474411"/>
          </a:xfrm>
          <a:prstGeom prst="straightConnector1">
            <a:avLst/>
          </a:prstGeom>
          <a:noFill/>
          <a:ln w="57150" cap="flat">
            <a:solidFill>
              <a:schemeClr val="accent5"/>
            </a:solidFill>
            <a:prstDash val="solid"/>
            <a:miter/>
            <a:headEnd type="none" w="med" len="med"/>
            <a:tailEnd type="triangle" w="med" len="med"/>
          </a:ln>
        </p:spPr>
      </p:cxnSp>
      <p:sp>
        <p:nvSpPr>
          <p:cNvPr id="140" name="Shape 140"/>
          <p:cNvSpPr txBox="1"/>
          <p:nvPr/>
        </p:nvSpPr>
        <p:spPr>
          <a:xfrm>
            <a:off x="534975" y="2538077"/>
            <a:ext cx="129407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State Query</a:t>
            </a:r>
          </a:p>
        </p:txBody>
      </p:sp>
      <p:sp>
        <p:nvSpPr>
          <p:cNvPr id="141" name="Shape 141"/>
          <p:cNvSpPr txBox="1"/>
          <p:nvPr/>
        </p:nvSpPr>
        <p:spPr>
          <a:xfrm>
            <a:off x="6943475" y="2538077"/>
            <a:ext cx="141602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State Change</a:t>
            </a:r>
          </a:p>
        </p:txBody>
      </p:sp>
      <p:sp>
        <p:nvSpPr>
          <p:cNvPr id="142" name="Shape 142"/>
          <p:cNvSpPr txBox="1"/>
          <p:nvPr/>
        </p:nvSpPr>
        <p:spPr>
          <a:xfrm>
            <a:off x="2153561" y="3345092"/>
            <a:ext cx="203978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Change Notification</a:t>
            </a:r>
          </a:p>
        </p:txBody>
      </p:sp>
      <p:sp>
        <p:nvSpPr>
          <p:cNvPr id="143" name="Shape 143"/>
          <p:cNvSpPr txBox="1"/>
          <p:nvPr/>
        </p:nvSpPr>
        <p:spPr>
          <a:xfrm>
            <a:off x="3560310" y="4365482"/>
            <a:ext cx="156209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View Selection</a:t>
            </a:r>
          </a:p>
        </p:txBody>
      </p:sp>
      <p:sp>
        <p:nvSpPr>
          <p:cNvPr id="144" name="Shape 144"/>
          <p:cNvSpPr txBox="1"/>
          <p:nvPr/>
        </p:nvSpPr>
        <p:spPr>
          <a:xfrm>
            <a:off x="3636260" y="5438412"/>
            <a:ext cx="141019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User Gesture</a:t>
            </a:r>
          </a:p>
        </p:txBody>
      </p:sp>
      <p:cxnSp>
        <p:nvCxnSpPr>
          <p:cNvPr id="145" name="Shape 145"/>
          <p:cNvCxnSpPr/>
          <p:nvPr/>
        </p:nvCxnSpPr>
        <p:spPr>
          <a:xfrm rot="10800000" flipH="1">
            <a:off x="451733" y="6235916"/>
            <a:ext cx="1320165" cy="0"/>
          </a:xfrm>
          <a:prstGeom prst="straightConnector1">
            <a:avLst/>
          </a:prstGeom>
          <a:noFill/>
          <a:ln w="57150" cap="flat">
            <a:solidFill>
              <a:schemeClr val="accent5"/>
            </a:solidFill>
            <a:prstDash val="solid"/>
            <a:miter/>
            <a:headEnd type="none" w="med" len="med"/>
            <a:tailEnd type="triangle" w="med" len="med"/>
          </a:ln>
        </p:spPr>
      </p:cxnSp>
      <p:cxnSp>
        <p:nvCxnSpPr>
          <p:cNvPr id="146" name="Shape 146"/>
          <p:cNvCxnSpPr/>
          <p:nvPr/>
        </p:nvCxnSpPr>
        <p:spPr>
          <a:xfrm>
            <a:off x="451733" y="6593715"/>
            <a:ext cx="1320165" cy="23583"/>
          </a:xfrm>
          <a:prstGeom prst="straightConnector1">
            <a:avLst/>
          </a:prstGeom>
          <a:noFill/>
          <a:ln w="57150" cap="flat">
            <a:solidFill>
              <a:srgbClr val="FF0000"/>
            </a:solidFill>
            <a:prstDash val="dash"/>
            <a:miter/>
            <a:headEnd type="none" w="med" len="med"/>
            <a:tailEnd type="triangle" w="med" len="med"/>
          </a:ln>
        </p:spPr>
      </p:cxnSp>
      <p:sp>
        <p:nvSpPr>
          <p:cNvPr id="147" name="Shape 147"/>
          <p:cNvSpPr txBox="1"/>
          <p:nvPr/>
        </p:nvSpPr>
        <p:spPr>
          <a:xfrm>
            <a:off x="1829048" y="6062355"/>
            <a:ext cx="196880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Method Invocation</a:t>
            </a:r>
          </a:p>
        </p:txBody>
      </p:sp>
      <p:sp>
        <p:nvSpPr>
          <p:cNvPr id="148" name="Shape 148"/>
          <p:cNvSpPr txBox="1"/>
          <p:nvPr/>
        </p:nvSpPr>
        <p:spPr>
          <a:xfrm>
            <a:off x="1829048" y="6437487"/>
            <a:ext cx="795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Events</a:t>
            </a:r>
          </a:p>
        </p:txBody>
      </p:sp>
    </p:spTree>
  </p:cSld>
  <p:clrMapOvr>
    <a:masterClrMapping/>
  </p:clrMapOvr>
  <p:transition xmlns:p14="http://schemas.microsoft.com/office/powerpoint/2010/mai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4315</TotalTime>
  <Words>3953</Words>
  <Application>Microsoft Macintosh PowerPoint</Application>
  <PresentationFormat>On-screen Show (4:3)</PresentationFormat>
  <Paragraphs>634</Paragraphs>
  <Slides>81</Slides>
  <Notes>79</Notes>
  <HiddenSlides>17</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Breeze</vt:lpstr>
      <vt:lpstr>Web Frameworks</vt:lpstr>
      <vt:lpstr>Web Frameworks</vt:lpstr>
      <vt:lpstr>Pros and cons</vt:lpstr>
      <vt:lpstr>Framework Requirements</vt:lpstr>
      <vt:lpstr>MVC</vt:lpstr>
      <vt:lpstr>Design Pattern</vt:lpstr>
      <vt:lpstr>What is MVC?</vt:lpstr>
      <vt:lpstr>What is MVC?</vt:lpstr>
      <vt:lpstr>MVC</vt:lpstr>
      <vt:lpstr>Model Layer</vt:lpstr>
      <vt:lpstr>View Layer</vt:lpstr>
      <vt:lpstr>Controller layer</vt:lpstr>
      <vt:lpstr>Advantage of MVC</vt:lpstr>
      <vt:lpstr>MVC Frameworks</vt:lpstr>
      <vt:lpstr>Struts </vt:lpstr>
      <vt:lpstr>Struts</vt:lpstr>
      <vt:lpstr>Struts 2</vt:lpstr>
      <vt:lpstr>Benefits</vt:lpstr>
      <vt:lpstr>Configuration Styles</vt:lpstr>
      <vt:lpstr>Plug-in Architecture</vt:lpstr>
      <vt:lpstr>Core Components</vt:lpstr>
      <vt:lpstr>The Struts 2 Request Flow</vt:lpstr>
      <vt:lpstr>Action</vt:lpstr>
      <vt:lpstr>Action Mapping</vt:lpstr>
      <vt:lpstr>Interceptor</vt:lpstr>
      <vt:lpstr>Interceptor Stack</vt:lpstr>
      <vt:lpstr>Result</vt:lpstr>
      <vt:lpstr>Result Types</vt:lpstr>
      <vt:lpstr>Result Example</vt:lpstr>
      <vt:lpstr>Configuration</vt:lpstr>
      <vt:lpstr>Configuration, contd..</vt:lpstr>
      <vt:lpstr>Tag Libraries</vt:lpstr>
      <vt:lpstr>Struts 2 Tags</vt:lpstr>
      <vt:lpstr>Validation</vt:lpstr>
      <vt:lpstr>Plug-ins</vt:lpstr>
      <vt:lpstr>Ruby on Rails</vt:lpstr>
      <vt:lpstr>Rails – Guiding principles</vt:lpstr>
      <vt:lpstr>DRY</vt:lpstr>
      <vt:lpstr>CoC - Convention over Configuration</vt:lpstr>
      <vt:lpstr>MVC on Rails</vt:lpstr>
      <vt:lpstr>Further reading</vt:lpstr>
      <vt:lpstr>Node.js</vt:lpstr>
      <vt:lpstr>Node.js is..</vt:lpstr>
      <vt:lpstr>Why Node.js</vt:lpstr>
      <vt:lpstr>Hello World</vt:lpstr>
      <vt:lpstr>Simple Http Server</vt:lpstr>
      <vt:lpstr>Non – Blocking I/O</vt:lpstr>
      <vt:lpstr>Non – Blocking I/O</vt:lpstr>
      <vt:lpstr>Non – Blocking I/O</vt:lpstr>
      <vt:lpstr>Examples</vt:lpstr>
      <vt:lpstr>Node Package Manager</vt:lpstr>
      <vt:lpstr>Further reading</vt:lpstr>
      <vt:lpstr>Javascript Frameworks</vt:lpstr>
      <vt:lpstr>jQuery</vt:lpstr>
      <vt:lpstr>What we need..</vt:lpstr>
      <vt:lpstr>What’s missing in jQuery</vt:lpstr>
      <vt:lpstr>MVC pattern in JS</vt:lpstr>
      <vt:lpstr>Lot of choice for trying to keep client-side javascript clean</vt:lpstr>
      <vt:lpstr>Categorizing </vt:lpstr>
      <vt:lpstr>Backbone’s MVC</vt:lpstr>
      <vt:lpstr>Backbone’s MVC</vt:lpstr>
      <vt:lpstr>Backbone’s Model</vt:lpstr>
      <vt:lpstr>Backbone’s collection</vt:lpstr>
      <vt:lpstr>Backbone’s controller</vt:lpstr>
      <vt:lpstr>Backboneʼs View</vt:lpstr>
      <vt:lpstr>More about Backbone</vt:lpstr>
      <vt:lpstr>Clear up a couple of things</vt:lpstr>
      <vt:lpstr>CSS Frameworks</vt:lpstr>
      <vt:lpstr>CSS Frameworks</vt:lpstr>
      <vt:lpstr>Why use a CSS framework?</vt:lpstr>
      <vt:lpstr>CSS preprocessors</vt:lpstr>
      <vt:lpstr>Extension of CSS3</vt:lpstr>
      <vt:lpstr>Nesting</vt:lpstr>
      <vt:lpstr>Variables</vt:lpstr>
      <vt:lpstr>Mixins</vt:lpstr>
      <vt:lpstr>Inheritance</vt:lpstr>
      <vt:lpstr>The leading CSS Preprocessors</vt:lpstr>
      <vt:lpstr>The leading CSS Frameworks</vt:lpstr>
      <vt:lpstr>Sass</vt:lpstr>
      <vt:lpstr>Compass</vt:lpstr>
      <vt:lpstr>The 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Frameworks</dc:title>
  <cp:lastModifiedBy>Richard Plotka</cp:lastModifiedBy>
  <cp:revision>27</cp:revision>
  <dcterms:modified xsi:type="dcterms:W3CDTF">2014-02-24T02:32:24Z</dcterms:modified>
</cp:coreProperties>
</file>