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83" r:id="rId3"/>
    <p:sldId id="284" r:id="rId4"/>
    <p:sldId id="285" r:id="rId5"/>
    <p:sldId id="286" r:id="rId6"/>
    <p:sldId id="287" r:id="rId7"/>
    <p:sldId id="257" r:id="rId8"/>
    <p:sldId id="288" r:id="rId9"/>
    <p:sldId id="289" r:id="rId10"/>
    <p:sldId id="290" r:id="rId11"/>
    <p:sldId id="291" r:id="rId12"/>
    <p:sldId id="293" r:id="rId13"/>
    <p:sldId id="258" r:id="rId14"/>
    <p:sldId id="292" r:id="rId15"/>
    <p:sldId id="294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95" r:id="rId41"/>
    <p:sldId id="296" r:id="rId42"/>
    <p:sldId id="297" r:id="rId4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2" d="100"/>
          <a:sy n="182" d="100"/>
        </p:scale>
        <p:origin x="-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9863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en.wikipedia.org/wiki/Software_development_process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en.wikipedia.org/wiki/Software_development_process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://en.wikipedia.org/wiki/Software_development_process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://en.wikipedia.org/wiki/Software_development_process" TargetMode="Externa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hyperlink" Target="http://en.wikipedia.org/wiki/Agile_software_development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alliance.org/" TargetMode="External"/><Relationship Id="rId4" Type="http://schemas.openxmlformats.org/officeDocument/2006/relationships/hyperlink" Target="http://www.agilealliance.org/the-alliance/the-agile-manifesto/" TargetMode="External"/><Relationship Id="rId5" Type="http://schemas.openxmlformats.org/officeDocument/2006/relationships/hyperlink" Target="http://www.agilealliance.org/the-alliance/the-agile-manifesto/the-twelve-principles-of-agile-software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en.wikipedia.org/wiki/File:Agile_Project_Management_by_Planbox.png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en.wikipedia.org/wiki/Extreme_Programming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://www.extremeprogramming.org/values.html" TargetMode="External"/></Relationships>
</file>

<file path=ppt/notesSlides/_rels/notesSlide22.xml.rels><?xml version="1.0" encoding="UTF-8" standalone="yes"?>
<Relationships xmlns="http://schemas.openxmlformats.org/package/2006/relationships"><Relationship Id="rId9" Type="http://schemas.openxmlformats.org/officeDocument/2006/relationships/hyperlink" Target="http://www.extremeprogramming.org/rules/iterationplanning.html" TargetMode="External"/><Relationship Id="rId20" Type="http://schemas.openxmlformats.org/officeDocument/2006/relationships/hyperlink" Target="http://www.extremeprogramming.org/rules/early.html" TargetMode="External"/><Relationship Id="rId21" Type="http://schemas.openxmlformats.org/officeDocument/2006/relationships/hyperlink" Target="http://www.extremeprogramming.org/rules/refactor.html" TargetMode="External"/><Relationship Id="rId22" Type="http://schemas.openxmlformats.org/officeDocument/2006/relationships/hyperlink" Target="http://www.extremeprogramming.org/rules/customer.html" TargetMode="External"/><Relationship Id="rId23" Type="http://schemas.openxmlformats.org/officeDocument/2006/relationships/hyperlink" Target="http://www.extremeprogramming.org/rules/standards.html" TargetMode="External"/><Relationship Id="rId24" Type="http://schemas.openxmlformats.org/officeDocument/2006/relationships/hyperlink" Target="http://www.extremeprogramming.org/rules/testfirst.html" TargetMode="External"/><Relationship Id="rId25" Type="http://schemas.openxmlformats.org/officeDocument/2006/relationships/hyperlink" Target="http://www.extremeprogramming.org/rules/pair.html" TargetMode="External"/><Relationship Id="rId26" Type="http://schemas.openxmlformats.org/officeDocument/2006/relationships/hyperlink" Target="http://www.extremeprogramming.org/rules/sequential.html" TargetMode="External"/><Relationship Id="rId27" Type="http://schemas.openxmlformats.org/officeDocument/2006/relationships/hyperlink" Target="http://www.extremeprogramming.org/rules/integrateoften.html" TargetMode="External"/><Relationship Id="rId28" Type="http://schemas.openxmlformats.org/officeDocument/2006/relationships/hyperlink" Target="http://www.extremeprogramming.org/rules/dedicated.html" TargetMode="External"/><Relationship Id="rId29" Type="http://schemas.openxmlformats.org/officeDocument/2006/relationships/hyperlink" Target="http://www.extremeprogramming.org/rules/collective.html" TargetMode="External"/><Relationship Id="rId30" Type="http://schemas.openxmlformats.org/officeDocument/2006/relationships/hyperlink" Target="http://www.extremeprogramming.org/rules/unittests.html" TargetMode="External"/><Relationship Id="rId31" Type="http://schemas.openxmlformats.org/officeDocument/2006/relationships/hyperlink" Target="http://www.extremeprogramming.org/rules/bugs.html" TargetMode="External"/><Relationship Id="rId32" Type="http://schemas.openxmlformats.org/officeDocument/2006/relationships/hyperlink" Target="http://www.extremeprogramming.org/rules/functionaltests.html" TargetMode="External"/><Relationship Id="rId10" Type="http://schemas.openxmlformats.org/officeDocument/2006/relationships/hyperlink" Target="http://www.extremeprogramming.org/rules/space.html" TargetMode="External"/><Relationship Id="rId11" Type="http://schemas.openxmlformats.org/officeDocument/2006/relationships/hyperlink" Target="http://www.extremeprogramming.org/rules/overtime.html" TargetMode="External"/><Relationship Id="rId12" Type="http://schemas.openxmlformats.org/officeDocument/2006/relationships/hyperlink" Target="http://www.extremeprogramming.org/rules/standupmeeting.html" TargetMode="External"/><Relationship Id="rId13" Type="http://schemas.openxmlformats.org/officeDocument/2006/relationships/hyperlink" Target="http://www.extremeprogramming.org/rules/velocity.html" TargetMode="External"/><Relationship Id="rId14" Type="http://schemas.openxmlformats.org/officeDocument/2006/relationships/hyperlink" Target="http://www.extremeprogramming.org/rules/movepeople.html" TargetMode="External"/><Relationship Id="rId15" Type="http://schemas.openxmlformats.org/officeDocument/2006/relationships/hyperlink" Target="http://www.extremeprogramming.org/rules/fixit.html" TargetMode="External"/><Relationship Id="rId16" Type="http://schemas.openxmlformats.org/officeDocument/2006/relationships/hyperlink" Target="http://www.extremeprogramming.org/rules/simple.html" TargetMode="External"/><Relationship Id="rId17" Type="http://schemas.openxmlformats.org/officeDocument/2006/relationships/hyperlink" Target="http://www.extremeprogramming.org/rules/metaphor.html" TargetMode="External"/><Relationship Id="rId18" Type="http://schemas.openxmlformats.org/officeDocument/2006/relationships/hyperlink" Target="http://www.extremeprogramming.org/rules/crccards.html" TargetMode="External"/><Relationship Id="rId19" Type="http://schemas.openxmlformats.org/officeDocument/2006/relationships/hyperlink" Target="http://www.extremeprogramming.org/rules/spike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www.extremeprogramming.org/rules.html" TargetMode="External"/><Relationship Id="rId4" Type="http://schemas.openxmlformats.org/officeDocument/2006/relationships/hyperlink" Target="http://www.extremeprogramming.org/rules/userstories.html" TargetMode="External"/><Relationship Id="rId5" Type="http://schemas.openxmlformats.org/officeDocument/2006/relationships/hyperlink" Target="http://www.extremeprogramming.org/rules/planninggame.html" TargetMode="External"/><Relationship Id="rId6" Type="http://schemas.openxmlformats.org/officeDocument/2006/relationships/hyperlink" Target="http://www.extremeprogramming.org/rules/commit.html" TargetMode="External"/><Relationship Id="rId7" Type="http://schemas.openxmlformats.org/officeDocument/2006/relationships/hyperlink" Target="http://www.extremeprogramming.org/rules/releaseoften.html" TargetMode="External"/><Relationship Id="rId8" Type="http://schemas.openxmlformats.org/officeDocument/2006/relationships/hyperlink" Target="http://www.extremeprogramming.org/rules/iterative.html" TargetMode="Externa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://www.extremeprogramming.org/map/project.html" TargetMode="Externa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://www.agiledata.org/essays/tdd.html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://www.scrumalliance.org/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://www.scrumalliance.org/scrum/media/ScrumAllianceMedia/PageGraphics/ScrumExplained-4.pdf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76AFE4-E881-0B44-9DF2-9447CF52C3CA}" type="slidenum">
              <a:rPr lang="en-US" sz="1300">
                <a:latin typeface="Times New Roman" charset="0"/>
              </a:rPr>
              <a:pPr eaLnBrk="1" hangingPunct="1"/>
              <a:t>10</a:t>
            </a:fld>
            <a:endParaRPr lang="en-US" sz="1300">
              <a:latin typeface="Times New Roman" charset="0"/>
            </a:endParaRPr>
          </a:p>
        </p:txBody>
      </p:sp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283CF9-1D1C-0649-92C4-1E3EDBC1D085}" type="slidenum">
              <a:rPr lang="en-US" sz="1300">
                <a:latin typeface="Times New Roman" charset="0"/>
              </a:rPr>
              <a:pPr eaLnBrk="1" hangingPunct="1"/>
              <a:t>11</a:t>
            </a:fld>
            <a:endParaRPr lang="en-US" sz="1300">
              <a:latin typeface="Times New Roman" charset="0"/>
            </a:endParaRPr>
          </a:p>
        </p:txBody>
      </p:sp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http://en.wikipedia.org/wiki/Software_development_process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http://en.wikipedia.org/wiki/Software_development_process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http://en.wikipedia.org/wiki/Software_development_process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 dirty="0">
                <a:solidFill>
                  <a:schemeClr val="hlink"/>
                </a:solidFill>
                <a:hlinkClick r:id="rId3"/>
              </a:rPr>
              <a:t>http://en.wikipedia.org/wiki/</a:t>
            </a:r>
            <a:r>
              <a:rPr lang="en-US" sz="1800" b="0" i="0" u="sng" strike="noStrike" cap="none" baseline="0" dirty="0" smtClean="0">
                <a:solidFill>
                  <a:schemeClr val="hlink"/>
                </a:solidFill>
                <a:hlinkClick r:id="rId3"/>
              </a:rPr>
              <a:t>Software_development_process</a:t>
            </a:r>
            <a:endParaRPr lang="en-US" sz="1800" b="0" i="0" u="sng" strike="noStrike" cap="none" baseline="0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sz="1800" b="0" i="0" u="sng" strike="noStrike" cap="none" baseline="0" dirty="0" smtClean="0">
                <a:solidFill>
                  <a:schemeClr val="hlink"/>
                </a:solidFill>
              </a:rPr>
              <a:t>http://</a:t>
            </a:r>
            <a:r>
              <a:rPr lang="en-US" sz="1800" b="0" i="0" u="sng" strike="noStrike" cap="none" baseline="0" dirty="0" err="1" smtClean="0">
                <a:solidFill>
                  <a:schemeClr val="hlink"/>
                </a:solidFill>
              </a:rPr>
              <a:t>agilemanifesto.org</a:t>
            </a:r>
            <a:r>
              <a:rPr lang="en-US" sz="1800" b="0" i="0" u="sng" strike="noStrike" cap="none" baseline="0" dirty="0" smtClean="0">
                <a:solidFill>
                  <a:schemeClr val="hlink"/>
                </a:solidFill>
              </a:rPr>
              <a:t>/</a:t>
            </a:r>
            <a:r>
              <a:rPr lang="en-US" sz="1800" b="0" i="0" u="sng" strike="noStrike" cap="none" baseline="0" dirty="0" err="1" smtClean="0">
                <a:solidFill>
                  <a:schemeClr val="hlink"/>
                </a:solidFill>
              </a:rPr>
              <a:t>principles.html</a:t>
            </a:r>
            <a:endParaRPr lang="en-US" sz="1800" b="0" i="0" u="sng" strike="noStrike" cap="none" baseline="0" dirty="0" smtClean="0">
              <a:solidFill>
                <a:schemeClr val="hlink"/>
              </a:solidFill>
            </a:endParaRPr>
          </a:p>
          <a:p>
            <a:pPr>
              <a:buNone/>
            </a:pPr>
            <a:endParaRPr lang="en-US" sz="1800" b="0" i="0" u="sng" strike="noStrike" cap="none" baseline="0" dirty="0">
              <a:solidFill>
                <a:schemeClr val="hlink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
</a:t>
            </a: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http://en.wikipedia.org/wiki/Agile_software_development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http://www.agilealliance.org/</a:t>
            </a:r>
          </a:p>
          <a:p>
            <a:endParaRPr lang="en-US" sz="1800" b="0" i="0" u="sng" strike="noStrike" cap="none" baseline="0">
              <a:solidFill>
                <a:schemeClr val="hlink"/>
              </a:solidFill>
              <a:hlinkClick r:id="rId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4"/>
              </a:rPr>
              <a:t>http://www.agilealliance.org/the-alliance/the-agile-manifesto/</a:t>
            </a:r>
          </a:p>
          <a:p>
            <a:endParaRPr lang="en-US" sz="1800" b="0" i="0" u="sng" strike="noStrike" cap="none" baseline="0">
              <a:solidFill>
                <a:schemeClr val="hlink"/>
              </a:solidFill>
              <a:hlinkClick r:id="rId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5"/>
              </a:rPr>
              <a:t>http://www.agilealliance.org/the-alliance/the-agile-manifesto/the-twelve-principles-of-agile-software/</a:t>
            </a:r>
          </a:p>
          <a:p>
            <a:endParaRPr lang="en-US" sz="1800" b="0" i="0" u="sng" strike="noStrike" cap="none" baseline="0">
              <a:solidFill>
                <a:schemeClr val="hlink"/>
              </a:solidFill>
              <a:hlinkClick r:id="rId5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http://en.wikipedia.org/wiki/File:Agile_Project_Management_by_Planbox.png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B28D3A-2242-5C4C-BA8B-ABCABD27A1FB}" type="slidenum">
              <a:rPr lang="en-US" sz="1300">
                <a:latin typeface="Times New Roman" charset="0"/>
              </a:rPr>
              <a:pPr eaLnBrk="1" hangingPunct="1"/>
              <a:t>2</a:t>
            </a:fld>
            <a:endParaRPr lang="en-US" sz="1300">
              <a:latin typeface="Times New Roman" charset="0"/>
            </a:endParaRPr>
          </a:p>
        </p:txBody>
      </p:sp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http://en.wikipedia.org/wiki/Extreme_Programming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http://www.extremeprogramming.org/values.html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http://www.extremeprogramming.org/rules.html</a:t>
            </a:r>
          </a:p>
          <a:p>
            <a:endParaRPr lang="en-US" sz="1800" b="0" i="0" u="sng" strike="noStrike" cap="none" baseline="0">
              <a:solidFill>
                <a:schemeClr val="hlink"/>
              </a:solidFill>
              <a:hlinkClick r:id="rId3"/>
            </a:endParaRPr>
          </a:p>
          <a:p>
            <a:pPr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</a:p>
          <a:p>
            <a:pPr>
              <a:buNone/>
            </a:pP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 User stories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written.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Release planning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creates the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release schedule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Make frequent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small releases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project is divided into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iterations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Iteration planning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starts each iteration.</a:t>
            </a:r>
          </a:p>
          <a:p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</a:t>
            </a:r>
          </a:p>
          <a:p>
            <a:pPr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Give the team a dedicated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open work space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Set a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sustainable pace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stand up meeting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starts each day.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Project Velocity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measured.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 Move people around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 Fix XP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when it breaks.</a:t>
            </a:r>
          </a:p>
          <a:p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</a:t>
            </a:r>
          </a:p>
          <a:p>
            <a:pPr>
              <a:buNone/>
            </a:pP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 Simplicity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Choose a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system metaphor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Use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CRC cards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design sessions.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Create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spike solution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to reduce risk.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No functionality is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added early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 Refactor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whenever and wherever possible.</a:t>
            </a:r>
          </a:p>
          <a:p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</a:p>
          <a:p>
            <a:pPr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The customer is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always available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Code must be written to agreed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standards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Code the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unit test first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All production code is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pair programmed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Only one pair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integrates code at a time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7"/>
              </a:rPr>
              <a:t> Integrate often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Set up a dedicated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8"/>
              </a:rPr>
              <a:t>integration computer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9"/>
              </a:rPr>
              <a:t>collective ownership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>
              <a:buNone/>
            </a:pPr>
            <a:r>
              <a:rPr lang="en-US" sz="1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All code must have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0"/>
              </a:rPr>
              <a:t>unit tests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All code must pass all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0"/>
              </a:rPr>
              <a:t>unit tests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before it  can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released.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When 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1"/>
              </a:rPr>
              <a:t>a bug is found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tests are created.</a:t>
            </a:r>
            <a:r>
              <a:rPr lang="en-US" sz="12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2"/>
              </a:rPr>
              <a:t> Acceptance tests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run often and the score</a:t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published.</a:t>
            </a:r>
          </a:p>
          <a:p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http://www.extremeprogramming.org/map/project.html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http://www.agiledata.org/essays/tdd.html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http://www.scrumalliance.org/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sng" strike="noStrike" cap="none" baseline="0">
                <a:solidFill>
                  <a:schemeClr val="hlink"/>
                </a:solidFill>
                <a:hlinkClick r:id="rId3"/>
              </a:rPr>
              <a:t>http://www.scrumalliance.org/scrum/media/ScrumAllianceMedia/PageGraphics/ScrumExplained-4.pdf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3AE2A-766F-9E4A-B3D5-AFEE7C890A4F}" type="slidenum">
              <a:rPr lang="en-US" sz="1300">
                <a:latin typeface="Times New Roman" charset="0"/>
              </a:rPr>
              <a:pPr eaLnBrk="1" hangingPunct="1"/>
              <a:t>3</a:t>
            </a:fld>
            <a:endParaRPr lang="en-US" sz="1300">
              <a:latin typeface="Times New Roman" charset="0"/>
            </a:endParaRPr>
          </a:p>
        </p:txBody>
      </p:sp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54076B-13CD-9743-840B-8C83CB0BA4AA}" type="slidenum">
              <a:rPr lang="en-US" sz="1300">
                <a:latin typeface="Times New Roman" charset="0"/>
              </a:rPr>
              <a:pPr eaLnBrk="1" hangingPunct="1"/>
              <a:t>4</a:t>
            </a:fld>
            <a:endParaRPr lang="en-US" sz="1300">
              <a:latin typeface="Times New Roman" charset="0"/>
            </a:endParaRPr>
          </a:p>
        </p:txBody>
      </p:sp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52FFE7-199D-4C49-872A-15E758E66176}" type="slidenum">
              <a:rPr lang="en-US" sz="1300">
                <a:latin typeface="Times New Roman" charset="0"/>
              </a:rPr>
              <a:pPr eaLnBrk="1" hangingPunct="1"/>
              <a:t>5</a:t>
            </a:fld>
            <a:endParaRPr lang="en-US" sz="1300">
              <a:latin typeface="Times New Roman" charset="0"/>
            </a:endParaRPr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75B77A-6B4F-2B4D-8F2D-9A8477CAA44A}" type="slidenum">
              <a:rPr lang="en-US" sz="1300">
                <a:latin typeface="Times New Roman" charset="0"/>
              </a:rPr>
              <a:pPr eaLnBrk="1" hangingPunct="1"/>
              <a:t>6</a:t>
            </a:fld>
            <a:endParaRPr lang="en-US" sz="1300">
              <a:latin typeface="Times New Roman" charset="0"/>
            </a:endParaRPr>
          </a:p>
        </p:txBody>
      </p:sp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29C47F-D630-AB40-B035-6FD8BE037E90}" type="slidenum">
              <a:rPr lang="en-US" sz="1300">
                <a:latin typeface="Times New Roman" charset="0"/>
              </a:rPr>
              <a:pPr eaLnBrk="1" hangingPunct="1"/>
              <a:t>8</a:t>
            </a:fld>
            <a:endParaRPr lang="en-US" sz="1300">
              <a:latin typeface="Times New Roman" charset="0"/>
            </a:endParaRPr>
          </a:p>
        </p:txBody>
      </p:sp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defTabSz="913183" eaLnBrk="0" hangingPunct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913183" eaLnBrk="0" fontAlgn="base" hangingPunct="0">
              <a:spcBef>
                <a:spcPct val="0"/>
              </a:spcBef>
              <a:spcAft>
                <a:spcPct val="0"/>
              </a:spcAft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4DC37E-DA7E-A34D-8A1B-255E594CC073}" type="slidenum">
              <a:rPr lang="en-US" sz="1300">
                <a:latin typeface="Times New Roman" charset="0"/>
              </a:rPr>
              <a:pPr eaLnBrk="1" hangingPunct="1"/>
              <a:t>9</a:t>
            </a:fld>
            <a:endParaRPr lang="en-US" sz="1300">
              <a:latin typeface="Times New Roman" charset="0"/>
            </a:endParaRPr>
          </a:p>
        </p:txBody>
      </p:sp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gilealliance.org/the-alliance/the-agile-manifesto/the-twelve-principles-of-agile-softwar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U0llRltyFM" TargetMode="External"/><Relationship Id="rId4" Type="http://schemas.openxmlformats.org/officeDocument/2006/relationships/hyperlink" Target="http://www.youtube.com/watch?v=R8dYLbJiTUE" TargetMode="External"/><Relationship Id="rId5" Type="http://schemas.openxmlformats.org/officeDocument/2006/relationships/hyperlink" Target="http://www.youtube.com/watch?v=OJflDE6OaS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U0llRltyFM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mi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U0llRltyFM" TargetMode="External"/><Relationship Id="rId4" Type="http://schemas.openxmlformats.org/officeDocument/2006/relationships/hyperlink" Target="http://www.youtube.com/watch?v=R8dYLbJiT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m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m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pmi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4960" y="6276179"/>
            <a:ext cx="4839840" cy="364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73930" indent="-259204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36815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1541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66268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1–</a:t>
            </a:r>
            <a:fld id="{4AD91ACB-15A2-8D4F-BE83-809D08A7BED2}" type="slidenum">
              <a:rPr lang="en-US" sz="1000"/>
              <a:pPr algn="l" eaLnBrk="1" hangingPunct="1"/>
              <a:t>10</a:t>
            </a:fld>
            <a:endParaRPr lang="en-US" sz="1000"/>
          </a:p>
        </p:txBody>
      </p:sp>
      <p:sp>
        <p:nvSpPr>
          <p:cNvPr id="43010" name="AutoShape 2" descr="What is project management?"/>
          <p:cNvSpPr>
            <a:spLocks noChangeAspect="1" noChangeArrowheads="1"/>
          </p:cNvSpPr>
          <p:nvPr/>
        </p:nvSpPr>
        <p:spPr bwMode="auto">
          <a:xfrm>
            <a:off x="118080" y="-18505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2714685"/>
            <a:ext cx="3006720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7187795"/>
            <a:ext cx="3006720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eaLnBrk="0"/>
            <a:endParaRPr lang="en-US" sz="2400">
              <a:latin typeface="Times New Roman" charset="0"/>
            </a:endParaRPr>
          </a:p>
          <a:p>
            <a:pPr eaLnBrk="0"/>
            <a:endParaRPr lang="en-US" sz="2400">
              <a:latin typeface="Times New Roman" charset="0"/>
            </a:endParaRPr>
          </a:p>
        </p:txBody>
      </p:sp>
      <p:sp>
        <p:nvSpPr>
          <p:cNvPr id="43013" name="AutoShape 5" descr="The project triangle"/>
          <p:cNvSpPr>
            <a:spLocks noChangeAspect="1" noChangeArrowheads="1"/>
          </p:cNvSpPr>
          <p:nvPr/>
        </p:nvSpPr>
        <p:spPr bwMode="auto">
          <a:xfrm>
            <a:off x="118080" y="-7099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321" y="228985"/>
            <a:ext cx="8867520" cy="946179"/>
          </a:xfrm>
        </p:spPr>
        <p:txBody>
          <a:bodyPr/>
          <a:lstStyle/>
          <a:p>
            <a:pPr eaLnBrk="1" hangingPunct="1"/>
            <a:r>
              <a:rPr lang="en-US" sz="2800" b="1">
                <a:latin typeface="News Gothic MT" charset="0"/>
                <a:ea typeface="ＭＳ Ｐゴシック" charset="0"/>
              </a:rPr>
              <a:t>Project Management Institute (PMI)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r>
              <a:rPr lang="en-US" sz="2800" b="1">
                <a:latin typeface="News Gothic MT" charset="0"/>
                <a:ea typeface="ＭＳ Ｐゴシック" charset="0"/>
              </a:rPr>
              <a:t>Body of Knowledge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3810640"/>
            <a:ext cx="7771680" cy="4114512"/>
          </a:xfrm>
        </p:spPr>
        <p:txBody>
          <a:bodyPr/>
          <a:lstStyle/>
          <a:p>
            <a:pPr marL="342725" indent="-342725"/>
            <a:r>
              <a:rPr lang="en-US">
                <a:latin typeface="News Gothic MT" charset="0"/>
                <a:ea typeface="ＭＳ Ｐゴシック" charset="0"/>
              </a:rPr>
              <a:t>Project Life Cycle Phases</a:t>
            </a:r>
          </a:p>
          <a:p>
            <a:pPr marL="741611" lvl="1" indent="-285124"/>
            <a:r>
              <a:rPr lang="en-US">
                <a:latin typeface="News Gothic MT" charset="0"/>
                <a:ea typeface="ＭＳ Ｐゴシック" charset="0"/>
              </a:rPr>
              <a:t>Initiating Processes</a:t>
            </a:r>
          </a:p>
          <a:p>
            <a:pPr marL="741611" lvl="1" indent="-285124"/>
            <a:r>
              <a:rPr lang="en-US">
                <a:latin typeface="News Gothic MT" charset="0"/>
                <a:ea typeface="ＭＳ Ｐゴシック" charset="0"/>
              </a:rPr>
              <a:t>Planning Processes</a:t>
            </a:r>
          </a:p>
          <a:p>
            <a:pPr marL="741611" lvl="1" indent="-285124"/>
            <a:r>
              <a:rPr lang="en-US">
                <a:latin typeface="News Gothic MT" charset="0"/>
                <a:ea typeface="ＭＳ Ｐゴシック" charset="0"/>
              </a:rPr>
              <a:t>Executing Processes</a:t>
            </a:r>
          </a:p>
          <a:p>
            <a:pPr marL="741611" lvl="1" indent="-285124"/>
            <a:r>
              <a:rPr lang="en-US">
                <a:latin typeface="News Gothic MT" charset="0"/>
                <a:ea typeface="ＭＳ Ｐゴシック" charset="0"/>
              </a:rPr>
              <a:t>Controlling Processes</a:t>
            </a:r>
          </a:p>
          <a:p>
            <a:pPr marL="741611" lvl="1" indent="-285124"/>
            <a:r>
              <a:rPr lang="en-US">
                <a:latin typeface="News Gothic MT" charset="0"/>
                <a:ea typeface="ＭＳ Ｐゴシック" charset="0"/>
              </a:rPr>
              <a:t>Closing Processes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743201" y="2667160"/>
            <a:ext cx="1828800" cy="990824"/>
          </a:xfrm>
          <a:prstGeom prst="ellipse">
            <a:avLst/>
          </a:prstGeom>
          <a:solidFill>
            <a:srgbClr val="CACC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Initiating</a:t>
            </a:r>
          </a:p>
          <a:p>
            <a:pPr algn="ctr"/>
            <a:r>
              <a:rPr lang="en-US" sz="2400">
                <a:latin typeface="Tahoma" charset="0"/>
              </a:rPr>
              <a:t>Processes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715361" y="2667160"/>
            <a:ext cx="1828800" cy="990824"/>
          </a:xfrm>
          <a:prstGeom prst="ellipse">
            <a:avLst/>
          </a:prstGeom>
          <a:solidFill>
            <a:srgbClr val="CACC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Planning</a:t>
            </a:r>
          </a:p>
          <a:p>
            <a:pPr algn="ctr"/>
            <a:r>
              <a:rPr lang="en-US" sz="2400">
                <a:latin typeface="Tahoma" charset="0"/>
              </a:rPr>
              <a:t> Processes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4266721" y="4190840"/>
            <a:ext cx="1828800" cy="990824"/>
          </a:xfrm>
          <a:prstGeom prst="ellipse">
            <a:avLst/>
          </a:prstGeom>
          <a:solidFill>
            <a:srgbClr val="CACC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Controlling</a:t>
            </a:r>
          </a:p>
          <a:p>
            <a:pPr algn="ctr"/>
            <a:r>
              <a:rPr lang="en-US" sz="2400">
                <a:latin typeface="Tahoma" charset="0"/>
              </a:rPr>
              <a:t>Processes</a:t>
            </a: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7162560" y="4190840"/>
            <a:ext cx="1828800" cy="990824"/>
          </a:xfrm>
          <a:prstGeom prst="ellipse">
            <a:avLst/>
          </a:prstGeom>
          <a:solidFill>
            <a:srgbClr val="CACC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Executing</a:t>
            </a:r>
          </a:p>
          <a:p>
            <a:pPr algn="ctr"/>
            <a:r>
              <a:rPr lang="en-US" sz="2400">
                <a:latin typeface="Tahoma" charset="0"/>
              </a:rPr>
              <a:t>Processes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868001" y="5563305"/>
            <a:ext cx="1828800" cy="989383"/>
          </a:xfrm>
          <a:prstGeom prst="ellipse">
            <a:avLst/>
          </a:prstGeom>
          <a:solidFill>
            <a:srgbClr val="CACC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Closing</a:t>
            </a:r>
          </a:p>
          <a:p>
            <a:pPr algn="ctr"/>
            <a:r>
              <a:rPr lang="en-US" sz="2400">
                <a:latin typeface="Tahoma" charset="0"/>
              </a:rPr>
              <a:t>Processes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648320" y="3200016"/>
            <a:ext cx="99072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V="1">
            <a:off x="5410081" y="3505329"/>
            <a:ext cx="532800" cy="60918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5639040" y="5181664"/>
            <a:ext cx="532800" cy="45652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6171840" y="4572481"/>
            <a:ext cx="99072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7162560" y="3657984"/>
            <a:ext cx="761760" cy="45652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6171841" y="4723696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4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4960" y="6276179"/>
            <a:ext cx="4839840" cy="364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73930" indent="-259204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36815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1541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66268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1–</a:t>
            </a:r>
            <a:fld id="{26B915C1-1F1C-EF4E-B270-FDBBD5F6676B}" type="slidenum">
              <a:rPr lang="en-US" sz="1000"/>
              <a:pPr algn="l" eaLnBrk="1" hangingPunct="1"/>
              <a:t>11</a:t>
            </a:fld>
            <a:endParaRPr lang="en-US" sz="1000"/>
          </a:p>
        </p:txBody>
      </p:sp>
      <p:sp>
        <p:nvSpPr>
          <p:cNvPr id="45058" name="AutoShape 2" descr="What is project management?"/>
          <p:cNvSpPr>
            <a:spLocks noChangeAspect="1" noChangeArrowheads="1"/>
          </p:cNvSpPr>
          <p:nvPr/>
        </p:nvSpPr>
        <p:spPr bwMode="auto">
          <a:xfrm>
            <a:off x="118080" y="-18505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2714685"/>
            <a:ext cx="3006720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7187795"/>
            <a:ext cx="3006720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eaLnBrk="0"/>
            <a:endParaRPr lang="en-US" sz="2400">
              <a:latin typeface="Times New Roman" charset="0"/>
            </a:endParaRPr>
          </a:p>
          <a:p>
            <a:pPr eaLnBrk="0"/>
            <a:endParaRPr lang="en-US" sz="2400">
              <a:latin typeface="Times New Roman" charset="0"/>
            </a:endParaRPr>
          </a:p>
        </p:txBody>
      </p:sp>
      <p:sp>
        <p:nvSpPr>
          <p:cNvPr id="45061" name="AutoShape 5" descr="The project triangle"/>
          <p:cNvSpPr>
            <a:spLocks noChangeAspect="1" noChangeArrowheads="1"/>
          </p:cNvSpPr>
          <p:nvPr/>
        </p:nvSpPr>
        <p:spPr bwMode="auto">
          <a:xfrm>
            <a:off x="118080" y="-7099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title"/>
          </p:nvPr>
        </p:nvSpPr>
        <p:spPr>
          <a:xfrm>
            <a:off x="76321" y="228985"/>
            <a:ext cx="8867520" cy="946179"/>
          </a:xfrm>
        </p:spPr>
        <p:txBody>
          <a:bodyPr/>
          <a:lstStyle/>
          <a:p>
            <a:pPr eaLnBrk="1" hangingPunct="1"/>
            <a:r>
              <a:rPr lang="en-US" sz="2800" b="1">
                <a:latin typeface="News Gothic MT" charset="0"/>
                <a:ea typeface="ＭＳ Ｐゴシック" charset="0"/>
              </a:rPr>
              <a:t>Project Management Institute (PMI) 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r>
              <a:rPr lang="en-US" sz="2800" b="1">
                <a:latin typeface="News Gothic MT" charset="0"/>
                <a:ea typeface="ＭＳ Ｐゴシック" charset="0"/>
              </a:rPr>
              <a:t>Body of Knowledge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321" y="2017652"/>
            <a:ext cx="7771680" cy="4114512"/>
          </a:xfrm>
        </p:spPr>
        <p:txBody>
          <a:bodyPr/>
          <a:lstStyle/>
          <a:p>
            <a:pPr marL="342725" indent="-342725"/>
            <a:r>
              <a:rPr lang="en-US">
                <a:latin typeface="News Gothic MT" charset="0"/>
                <a:ea typeface="ＭＳ Ｐゴシック" charset="0"/>
              </a:rPr>
              <a:t>Project Life Cycle Phases</a:t>
            </a:r>
          </a:p>
          <a:p>
            <a:pPr marL="741611" lvl="1" indent="-285124"/>
            <a:r>
              <a:rPr lang="en-US">
                <a:solidFill>
                  <a:schemeClr val="hlink"/>
                </a:solidFill>
                <a:latin typeface="News Gothic MT" charset="0"/>
                <a:ea typeface="ＭＳ Ｐゴシック" charset="0"/>
              </a:rPr>
              <a:t>Initiating Processes</a:t>
            </a:r>
          </a:p>
          <a:p>
            <a:pPr marL="741611" lvl="1" indent="-285124"/>
            <a:r>
              <a:rPr lang="en-US">
                <a:solidFill>
                  <a:srgbClr val="030EE1"/>
                </a:solidFill>
                <a:latin typeface="News Gothic MT" charset="0"/>
                <a:ea typeface="ＭＳ Ｐゴシック" charset="0"/>
              </a:rPr>
              <a:t>Planning Processes</a:t>
            </a:r>
          </a:p>
          <a:p>
            <a:pPr marL="741611" lvl="1" indent="-285124"/>
            <a:r>
              <a:rPr lang="en-US">
                <a:solidFill>
                  <a:srgbClr val="33CC33"/>
                </a:solidFill>
                <a:latin typeface="News Gothic MT" charset="0"/>
                <a:ea typeface="ＭＳ Ｐゴシック" charset="0"/>
              </a:rPr>
              <a:t>Executing Processes</a:t>
            </a:r>
          </a:p>
          <a:p>
            <a:pPr marL="741611" lvl="1" indent="-285124"/>
            <a:r>
              <a:rPr lang="en-US">
                <a:solidFill>
                  <a:schemeClr val="accent2"/>
                </a:solidFill>
                <a:latin typeface="News Gothic MT" charset="0"/>
                <a:ea typeface="ＭＳ Ｐゴシック" charset="0"/>
              </a:rPr>
              <a:t>Controlling Processes</a:t>
            </a:r>
          </a:p>
          <a:p>
            <a:pPr marL="741611" lvl="1" indent="-285124"/>
            <a:r>
              <a:rPr lang="en-US">
                <a:latin typeface="News Gothic MT" charset="0"/>
                <a:ea typeface="ＭＳ Ｐゴシック" charset="0"/>
              </a:rPr>
              <a:t>Closing Processes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343040" y="3276345"/>
            <a:ext cx="0" cy="243817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4343040" y="5714520"/>
            <a:ext cx="426816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410080" y="5867176"/>
            <a:ext cx="1905120" cy="45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Time 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2819521" y="4648808"/>
            <a:ext cx="1294560" cy="10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Level of 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Activity</a:t>
            </a:r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>
            <a:off x="4335840" y="5308398"/>
            <a:ext cx="990720" cy="406123"/>
          </a:xfrm>
          <a:custGeom>
            <a:avLst/>
            <a:gdLst>
              <a:gd name="T0" fmla="*/ 0 w 624"/>
              <a:gd name="T1" fmla="*/ 2147483647 h 256"/>
              <a:gd name="T2" fmla="*/ 2147483647 w 624"/>
              <a:gd name="T3" fmla="*/ 2147483647 h 256"/>
              <a:gd name="T4" fmla="*/ 2147483647 w 624"/>
              <a:gd name="T5" fmla="*/ 2147483647 h 256"/>
              <a:gd name="T6" fmla="*/ 2147483647 w 624"/>
              <a:gd name="T7" fmla="*/ 2147483647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256"/>
              <a:gd name="T14" fmla="*/ 624 w 624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256">
                <a:moveTo>
                  <a:pt x="0" y="256"/>
                </a:moveTo>
                <a:cubicBezTo>
                  <a:pt x="64" y="144"/>
                  <a:pt x="128" y="32"/>
                  <a:pt x="192" y="16"/>
                </a:cubicBezTo>
                <a:cubicBezTo>
                  <a:pt x="256" y="0"/>
                  <a:pt x="312" y="120"/>
                  <a:pt x="384" y="160"/>
                </a:cubicBezTo>
                <a:cubicBezTo>
                  <a:pt x="456" y="200"/>
                  <a:pt x="584" y="240"/>
                  <a:pt x="624" y="25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4335840" y="5067893"/>
            <a:ext cx="3949920" cy="672550"/>
          </a:xfrm>
          <a:custGeom>
            <a:avLst/>
            <a:gdLst>
              <a:gd name="T0" fmla="*/ 0 w 2488"/>
              <a:gd name="T1" fmla="*/ 2147483647 h 424"/>
              <a:gd name="T2" fmla="*/ 2147483647 w 2488"/>
              <a:gd name="T3" fmla="*/ 2147483647 h 424"/>
              <a:gd name="T4" fmla="*/ 2147483647 w 2488"/>
              <a:gd name="T5" fmla="*/ 2147483647 h 424"/>
              <a:gd name="T6" fmla="*/ 2147483647 w 2488"/>
              <a:gd name="T7" fmla="*/ 2147483647 h 424"/>
              <a:gd name="T8" fmla="*/ 2147483647 w 2488"/>
              <a:gd name="T9" fmla="*/ 2147483647 h 424"/>
              <a:gd name="T10" fmla="*/ 2147483647 w 2488"/>
              <a:gd name="T11" fmla="*/ 2147483647 h 424"/>
              <a:gd name="T12" fmla="*/ 2147483647 w 2488"/>
              <a:gd name="T13" fmla="*/ 2147483647 h 4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8"/>
              <a:gd name="T22" fmla="*/ 0 h 424"/>
              <a:gd name="T23" fmla="*/ 2488 w 2488"/>
              <a:gd name="T24" fmla="*/ 424 h 4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8" h="424">
                <a:moveTo>
                  <a:pt x="0" y="408"/>
                </a:moveTo>
                <a:cubicBezTo>
                  <a:pt x="60" y="392"/>
                  <a:pt x="120" y="376"/>
                  <a:pt x="192" y="312"/>
                </a:cubicBezTo>
                <a:cubicBezTo>
                  <a:pt x="264" y="248"/>
                  <a:pt x="328" y="48"/>
                  <a:pt x="432" y="24"/>
                </a:cubicBezTo>
                <a:cubicBezTo>
                  <a:pt x="536" y="0"/>
                  <a:pt x="672" y="120"/>
                  <a:pt x="816" y="168"/>
                </a:cubicBezTo>
                <a:cubicBezTo>
                  <a:pt x="960" y="216"/>
                  <a:pt x="1048" y="272"/>
                  <a:pt x="1296" y="312"/>
                </a:cubicBezTo>
                <a:cubicBezTo>
                  <a:pt x="1544" y="352"/>
                  <a:pt x="2120" y="392"/>
                  <a:pt x="2304" y="408"/>
                </a:cubicBezTo>
                <a:cubicBezTo>
                  <a:pt x="2488" y="424"/>
                  <a:pt x="2384" y="408"/>
                  <a:pt x="2400" y="408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4335841" y="4330535"/>
            <a:ext cx="3810240" cy="1422869"/>
          </a:xfrm>
          <a:custGeom>
            <a:avLst/>
            <a:gdLst>
              <a:gd name="T0" fmla="*/ 0 w 2400"/>
              <a:gd name="T1" fmla="*/ 2147483647 h 896"/>
              <a:gd name="T2" fmla="*/ 2147483647 w 2400"/>
              <a:gd name="T3" fmla="*/ 2147483647 h 896"/>
              <a:gd name="T4" fmla="*/ 2147483647 w 2400"/>
              <a:gd name="T5" fmla="*/ 2147483647 h 896"/>
              <a:gd name="T6" fmla="*/ 2147483647 w 2400"/>
              <a:gd name="T7" fmla="*/ 2147483647 h 896"/>
              <a:gd name="T8" fmla="*/ 2147483647 w 2400"/>
              <a:gd name="T9" fmla="*/ 2147483647 h 896"/>
              <a:gd name="T10" fmla="*/ 2147483647 w 2400"/>
              <a:gd name="T11" fmla="*/ 2147483647 h 896"/>
              <a:gd name="T12" fmla="*/ 2147483647 w 2400"/>
              <a:gd name="T13" fmla="*/ 2147483647 h 8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0"/>
              <a:gd name="T22" fmla="*/ 0 h 896"/>
              <a:gd name="T23" fmla="*/ 2400 w 2400"/>
              <a:gd name="T24" fmla="*/ 896 h 8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0" h="896">
                <a:moveTo>
                  <a:pt x="0" y="872"/>
                </a:moveTo>
                <a:cubicBezTo>
                  <a:pt x="320" y="880"/>
                  <a:pt x="640" y="888"/>
                  <a:pt x="864" y="776"/>
                </a:cubicBezTo>
                <a:cubicBezTo>
                  <a:pt x="1088" y="664"/>
                  <a:pt x="1200" y="328"/>
                  <a:pt x="1344" y="200"/>
                </a:cubicBezTo>
                <a:cubicBezTo>
                  <a:pt x="1488" y="72"/>
                  <a:pt x="1600" y="16"/>
                  <a:pt x="1728" y="8"/>
                </a:cubicBezTo>
                <a:cubicBezTo>
                  <a:pt x="1856" y="0"/>
                  <a:pt x="2016" y="24"/>
                  <a:pt x="2112" y="152"/>
                </a:cubicBezTo>
                <a:cubicBezTo>
                  <a:pt x="2208" y="280"/>
                  <a:pt x="2256" y="656"/>
                  <a:pt x="2304" y="776"/>
                </a:cubicBezTo>
                <a:cubicBezTo>
                  <a:pt x="2352" y="896"/>
                  <a:pt x="2384" y="856"/>
                  <a:pt x="2400" y="872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4343040" y="5410649"/>
            <a:ext cx="3733920" cy="303871"/>
          </a:xfrm>
          <a:custGeom>
            <a:avLst/>
            <a:gdLst>
              <a:gd name="T0" fmla="*/ 0 w 2352"/>
              <a:gd name="T1" fmla="*/ 2147483647 h 112"/>
              <a:gd name="T2" fmla="*/ 2147483647 w 2352"/>
              <a:gd name="T3" fmla="*/ 2147483647 h 112"/>
              <a:gd name="T4" fmla="*/ 2147483647 w 2352"/>
              <a:gd name="T5" fmla="*/ 2147483647 h 112"/>
              <a:gd name="T6" fmla="*/ 2147483647 w 2352"/>
              <a:gd name="T7" fmla="*/ 2147483647 h 112"/>
              <a:gd name="T8" fmla="*/ 2147483647 w 2352"/>
              <a:gd name="T9" fmla="*/ 2147483647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2"/>
              <a:gd name="T16" fmla="*/ 0 h 112"/>
              <a:gd name="T17" fmla="*/ 2352 w 2352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2" h="112">
                <a:moveTo>
                  <a:pt x="0" y="112"/>
                </a:moveTo>
                <a:cubicBezTo>
                  <a:pt x="88" y="96"/>
                  <a:pt x="176" y="80"/>
                  <a:pt x="288" y="64"/>
                </a:cubicBezTo>
                <a:cubicBezTo>
                  <a:pt x="400" y="48"/>
                  <a:pt x="400" y="24"/>
                  <a:pt x="672" y="16"/>
                </a:cubicBezTo>
                <a:cubicBezTo>
                  <a:pt x="944" y="8"/>
                  <a:pt x="1640" y="0"/>
                  <a:pt x="1920" y="16"/>
                </a:cubicBezTo>
                <a:cubicBezTo>
                  <a:pt x="2200" y="32"/>
                  <a:pt x="2280" y="96"/>
                  <a:pt x="2352" y="11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4335841" y="5270953"/>
            <a:ext cx="3733920" cy="506933"/>
          </a:xfrm>
          <a:custGeom>
            <a:avLst/>
            <a:gdLst>
              <a:gd name="T0" fmla="*/ 0 w 2352"/>
              <a:gd name="T1" fmla="*/ 2147483647 h 320"/>
              <a:gd name="T2" fmla="*/ 2147483647 w 2352"/>
              <a:gd name="T3" fmla="*/ 2147483647 h 320"/>
              <a:gd name="T4" fmla="*/ 2147483647 w 2352"/>
              <a:gd name="T5" fmla="*/ 2147483647 h 320"/>
              <a:gd name="T6" fmla="*/ 2147483647 w 2352"/>
              <a:gd name="T7" fmla="*/ 2147483647 h 320"/>
              <a:gd name="T8" fmla="*/ 2147483647 w 2352"/>
              <a:gd name="T9" fmla="*/ 2147483647 h 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52"/>
              <a:gd name="T16" fmla="*/ 0 h 320"/>
              <a:gd name="T17" fmla="*/ 2352 w 2352"/>
              <a:gd name="T18" fmla="*/ 320 h 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52" h="320">
                <a:moveTo>
                  <a:pt x="0" y="280"/>
                </a:moveTo>
                <a:cubicBezTo>
                  <a:pt x="604" y="300"/>
                  <a:pt x="1208" y="320"/>
                  <a:pt x="1536" y="280"/>
                </a:cubicBezTo>
                <a:cubicBezTo>
                  <a:pt x="1864" y="240"/>
                  <a:pt x="1856" y="80"/>
                  <a:pt x="1968" y="40"/>
                </a:cubicBezTo>
                <a:cubicBezTo>
                  <a:pt x="2080" y="0"/>
                  <a:pt x="2144" y="0"/>
                  <a:pt x="2208" y="40"/>
                </a:cubicBezTo>
                <a:cubicBezTo>
                  <a:pt x="2272" y="80"/>
                  <a:pt x="2328" y="240"/>
                  <a:pt x="2352" y="28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Software development Models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 </a:t>
            </a:r>
            <a:endParaRPr lang="en-US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51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design process</a:t>
            </a:r>
          </a:p>
          <a:p>
            <a:pPr marL="847725" lvl="2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marL="847725" lvl="2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  <a:p>
            <a:pPr marL="847725" lvl="2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  <a:p>
            <a:pPr marL="847725" lvl="2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847725" lvl="2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</a:t>
            </a:r>
          </a:p>
          <a:p>
            <a:pPr marL="5651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Pro: More effort at the beginning saves at the end</a:t>
            </a:r>
          </a:p>
          <a:p>
            <a:pPr marL="5651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Pro: More documentation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easier to bring people on</a:t>
            </a:r>
          </a:p>
          <a:p>
            <a:pPr marL="5651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</a:t>
            </a:r>
            <a:r>
              <a:rPr lang="en-US" sz="2400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don’t always have all of the requirements up front</a:t>
            </a:r>
          </a:p>
          <a:p>
            <a:pPr marL="5651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sometimes the requirements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51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“measure twice: cut once” – great when the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requirements stay the same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8891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Software development Models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idx="1"/>
          </p:nvPr>
        </p:nvSpPr>
        <p:spPr>
          <a:xfrm>
            <a:off x="549275" y="1097758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Spiral </a:t>
            </a:r>
            <a:r>
              <a:rPr lang="en-US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(risk management, waterfall + prototyping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56515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plan based on risk</a:t>
            </a:r>
          </a:p>
          <a:p>
            <a:pPr marL="56515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waterfall</a:t>
            </a:r>
          </a:p>
          <a:p>
            <a:pPr marL="56515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1-4,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repeat</a:t>
            </a:r>
            <a:endParaRPr lang="en-US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333px-Spiral_model_(Boehm,_1988)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89" y="2505244"/>
            <a:ext cx="5023745" cy="41939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Software development Models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incremental (vertical slices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56515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to: Modified Waterfall, Rational Unified Process, and Extreme programming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Agile</a:t>
            </a:r>
          </a:p>
        </p:txBody>
      </p:sp>
      <p:pic>
        <p:nvPicPr>
          <p:cNvPr id="2" name="Picture 1" descr="300px-Iterative_development_model_V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90" y="3621778"/>
            <a:ext cx="3402254" cy="17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861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Software development Models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(iterative model and change emphasis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56515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Iterative and Incremental</a:t>
            </a:r>
          </a:p>
          <a:p>
            <a:pPr marL="56515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Evolving requirements</a:t>
            </a:r>
          </a:p>
          <a:p>
            <a:pPr marL="56515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 manifesto…</a:t>
            </a: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5150" lvl="1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Manifesto_for_Agile_Software_Develop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37" y="3733310"/>
            <a:ext cx="3670510" cy="16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3519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Agile development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software development is a group of software development methods based </a:t>
            </a:r>
            <a:r>
              <a:rPr lang="en-US" sz="2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iterative and incremental development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requirements and solutions evolve through </a:t>
            </a:r>
            <a:r>
              <a:rPr lang="en-US" sz="2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between self-organizing, cross-functional teams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methodologies generally promote a project management process that encourages stakeholder involvement, feedback, objective metrics and effective controls.</a:t>
            </a:r>
          </a:p>
          <a:p>
            <a:endParaRPr lang="en-US"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Agile Manifesto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Uncovering better ways of developing software by valuing,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Individuals and interactions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over processes and tools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software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over comprehensive documentation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collaboration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over contract negotiation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Responding to change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over following a plan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is, while there is value in the items on the right, items on the left are valued more.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sng" strike="noStrike" cap="none" baseline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Twelve principles</a:t>
            </a:r>
          </a:p>
          <a:p>
            <a:endParaRPr lang="en-US" sz="2800" b="0" i="0" u="sng" strike="noStrike" cap="none" baseline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endParaRPr lang="en-US" sz="2800" b="0" i="0" u="sng" strike="noStrike" cap="none" baseline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endParaRPr lang="en-US" sz="2800" b="0" i="0" u="sng" strike="noStrike" cap="none" baseline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endParaRPr lang="en-US" sz="2800" b="0" i="0" u="sng" strike="noStrike" cap="none" baseline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Agile Software Development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is a set of process frameworks,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programming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http://www.youtube.com/watch?v=XU0llRltyFM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Kanban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(software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maintenance)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http://www.youtube.com/watch?v=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R8dYLbJiTUE</a:t>
            </a:r>
            <a:endParaRPr lang="en-US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sng" strike="noStrike" cap="none" baseline="0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</a:t>
            </a:r>
            <a:r>
              <a:rPr lang="en-US" sz="24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://www.youtube.com/watch?v=OJflDE6OaSc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Agile cycle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6275" y="1615744"/>
            <a:ext cx="7839075" cy="46386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4960" y="6276179"/>
            <a:ext cx="4839840" cy="364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73930" indent="-259204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36815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1541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66268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1–</a:t>
            </a:r>
            <a:fld id="{092B57B2-6CF8-F24D-A66D-890650CEEF71}" type="slidenum">
              <a:rPr lang="en-US" sz="1000"/>
              <a:pPr algn="l" eaLnBrk="1" hangingPunct="1"/>
              <a:t>2</a:t>
            </a:fld>
            <a:endParaRPr lang="en-US" sz="1000"/>
          </a:p>
        </p:txBody>
      </p:sp>
      <p:sp>
        <p:nvSpPr>
          <p:cNvPr id="28674" name="AutoShape 2" descr="What is project management?"/>
          <p:cNvSpPr>
            <a:spLocks noChangeAspect="1" noChangeArrowheads="1"/>
          </p:cNvSpPr>
          <p:nvPr/>
        </p:nvSpPr>
        <p:spPr bwMode="auto">
          <a:xfrm>
            <a:off x="118080" y="-18505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714685"/>
            <a:ext cx="3006720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7187795"/>
            <a:ext cx="3006720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eaLnBrk="0"/>
            <a:endParaRPr lang="en-US" sz="2400">
              <a:latin typeface="Times New Roman" charset="0"/>
            </a:endParaRPr>
          </a:p>
          <a:p>
            <a:pPr eaLnBrk="0"/>
            <a:endParaRPr lang="en-US" sz="2400">
              <a:latin typeface="Times New Roman" charset="0"/>
            </a:endParaRPr>
          </a:p>
        </p:txBody>
      </p:sp>
      <p:sp>
        <p:nvSpPr>
          <p:cNvPr id="28677" name="AutoShape 5" descr="The project triangle"/>
          <p:cNvSpPr>
            <a:spLocks noChangeAspect="1" noChangeArrowheads="1"/>
          </p:cNvSpPr>
          <p:nvPr/>
        </p:nvSpPr>
        <p:spPr bwMode="auto">
          <a:xfrm>
            <a:off x="118080" y="-7099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76321" y="43204"/>
            <a:ext cx="8867520" cy="1372465"/>
          </a:xfrm>
        </p:spPr>
        <p:txBody>
          <a:bodyPr/>
          <a:lstStyle/>
          <a:p>
            <a:pPr eaLnBrk="1" hangingPunct="1"/>
            <a:r>
              <a:rPr lang="en-US" sz="2800" b="1">
                <a:latin typeface="News Gothic MT" charset="0"/>
                <a:ea typeface="ＭＳ Ｐゴシック" charset="0"/>
              </a:rPr>
              <a:t>Harvard Business School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r>
              <a:rPr lang="en-US" sz="2800" b="1">
                <a:latin typeface="News Gothic MT" charset="0"/>
                <a:ea typeface="ＭＳ Ｐゴシック" charset="0"/>
              </a:rPr>
              <a:t>Project Management Manual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endParaRPr lang="en-US" sz="2800" b="1">
              <a:latin typeface="News Gothic MT" charset="0"/>
              <a:ea typeface="ＭＳ Ｐゴシック" charset="0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2800" y="1576966"/>
            <a:ext cx="8422560" cy="4114512"/>
          </a:xfrm>
        </p:spPr>
        <p:txBody>
          <a:bodyPr/>
          <a:lstStyle/>
          <a:p>
            <a:pPr marL="342725" indent="-342725">
              <a:lnSpc>
                <a:spcPct val="90000"/>
              </a:lnSpc>
            </a:pPr>
            <a:r>
              <a:rPr lang="en-US" sz="4000">
                <a:latin typeface="News Gothic MT" charset="0"/>
                <a:ea typeface="ＭＳ Ｐゴシック" charset="0"/>
              </a:rPr>
              <a:t>What is a Project?</a:t>
            </a:r>
          </a:p>
        </p:txBody>
      </p:sp>
    </p:spTree>
    <p:extLst>
      <p:ext uri="{BB962C8B-B14F-4D97-AF65-F5344CB8AC3E}">
        <p14:creationId xmlns:p14="http://schemas.microsoft.com/office/powerpoint/2010/main" val="76022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eXtreme Programming (XP)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Advocates frequent "releases" in short development cycles, which is intended to improve productivity and introduce checkpoints where new customer requirements can be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Eliminates Big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Upfront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most important features first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overhead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62850" y="40148"/>
            <a:ext cx="1581150" cy="9620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XP Values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 </a:t>
            </a:r>
          </a:p>
          <a:p>
            <a:pPr marL="457200" marR="0" lvl="1" indent="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starting with the simplest solution</a:t>
            </a:r>
          </a:p>
          <a:p>
            <a:pPr marL="228600" marR="0" lvl="0" indent="-228600" algn="l" rtl="0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</a:p>
          <a:p>
            <a:pPr marL="457200" marR="0" lvl="1" indent="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favors simple designs, common metaphors, collaboration of users and programmers, frequent verbal communication, and feedback</a:t>
            </a:r>
          </a:p>
          <a:p>
            <a:pPr marL="228600" marR="0" lvl="0" indent="-228600" algn="l" rtl="0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</a:p>
          <a:p>
            <a:pPr marL="457200" marR="0" lvl="1" indent="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system, customer and from the team, to avoid optimism</a:t>
            </a:r>
          </a:p>
          <a:p>
            <a:pPr marL="228600" marR="0" lvl="0" indent="-228600" algn="l" rtl="0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Courage</a:t>
            </a:r>
          </a:p>
          <a:p>
            <a:pPr marL="457200" marR="0" lvl="1" indent="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code for today and not for tomorrow</a:t>
            </a:r>
          </a:p>
          <a:p>
            <a:pPr marL="228600" marR="0" lvl="0" indent="-228600" algn="l" rtl="0">
              <a:lnSpc>
                <a:spcPct val="7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</a:t>
            </a:r>
          </a:p>
          <a:p>
            <a:pPr marL="457200" marR="0" lvl="1" indent="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 for others as well as self-respect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62850" y="40148"/>
            <a:ext cx="1581150" cy="9620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XP Rules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62850" y="40148"/>
            <a:ext cx="1581150" cy="9620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2827" y="1820517"/>
            <a:ext cx="8458345" cy="3864665"/>
          </a:xfrm>
          <a:prstGeom prst="rect">
            <a:avLst/>
          </a:prstGeom>
        </p:spPr>
      </p:pic>
      <p:pic>
        <p:nvPicPr>
          <p:cNvPr id="161" name="Shape 16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62850" y="70320"/>
            <a:ext cx="1581150" cy="9620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XP Roles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project goals and makes business decisions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Developer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customer stories into working code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Tracker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any metrics used by team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Coach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Guides and mentors the team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62850" y="40148"/>
            <a:ext cx="1581150" cy="9620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Test Driven development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 created before coding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74219" y="1063486"/>
            <a:ext cx="3222275" cy="5680197"/>
          </a:xfrm>
          <a:prstGeom prst="rect">
            <a:avLst/>
          </a:prstGeom>
        </p:spPr>
      </p:pic>
      <p:pic>
        <p:nvPicPr>
          <p:cNvPr id="177" name="Shape 1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62850" y="40148"/>
            <a:ext cx="1581150" cy="96202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agile development framework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is a simple yet incredibly powerful set of principles and practices that help teams deliver products in short cycles, enabling fast feedback, continual improvement, and rapid adaptation to change. 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http://www.youtube.com/watch?v=XU0llRltyFM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Scrum flow chart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xfrm>
            <a:off x="628650" y="1935801"/>
            <a:ext cx="7886700" cy="3543748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8650" y="1935801"/>
            <a:ext cx="7886699" cy="3543747"/>
          </a:xfrm>
          <a:prstGeom prst="rect">
            <a:avLst/>
          </a:prstGeom>
        </p:spPr>
      </p:pic>
      <p:pic>
        <p:nvPicPr>
          <p:cNvPr id="194" name="Shape 19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9050" y="5991846"/>
            <a:ext cx="2981325" cy="619125"/>
          </a:xfrm>
          <a:prstGeom prst="rect">
            <a:avLst/>
          </a:prstGeom>
        </p:spPr>
      </p:pic>
      <p:pic>
        <p:nvPicPr>
          <p:cNvPr id="195" name="Shape 19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Scrum Roles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Team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parties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Scrum Team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 cross-functional and consists of 5-9 people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set project roles within the team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defines tasks and assignments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 self-organizing and self-managing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the Sprint Backlog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Conducts the Sprint Review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4960" y="6276179"/>
            <a:ext cx="4839840" cy="364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73930" indent="-259204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36815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1541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66268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1–</a:t>
            </a:r>
            <a:fld id="{77903F1B-FCFA-6440-A3AA-7DAC6BCAFFDB}" type="slidenum">
              <a:rPr lang="en-US" sz="1000"/>
              <a:pPr algn="l" eaLnBrk="1" hangingPunct="1"/>
              <a:t>3</a:t>
            </a:fld>
            <a:endParaRPr lang="en-US" sz="1000"/>
          </a:p>
        </p:txBody>
      </p:sp>
      <p:sp>
        <p:nvSpPr>
          <p:cNvPr id="30722" name="AutoShape 2" descr="What is project management?"/>
          <p:cNvSpPr>
            <a:spLocks noChangeAspect="1" noChangeArrowheads="1"/>
          </p:cNvSpPr>
          <p:nvPr/>
        </p:nvSpPr>
        <p:spPr bwMode="auto">
          <a:xfrm>
            <a:off x="118080" y="-18505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2714685"/>
            <a:ext cx="3006720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7187795"/>
            <a:ext cx="3006720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eaLnBrk="0"/>
            <a:endParaRPr lang="en-US" sz="2400">
              <a:latin typeface="Times New Roman" charset="0"/>
            </a:endParaRPr>
          </a:p>
          <a:p>
            <a:pPr eaLnBrk="0"/>
            <a:endParaRPr lang="en-US" sz="2400">
              <a:latin typeface="Times New Roman" charset="0"/>
            </a:endParaRPr>
          </a:p>
        </p:txBody>
      </p:sp>
      <p:sp>
        <p:nvSpPr>
          <p:cNvPr id="30725" name="AutoShape 5" descr="The project triangle"/>
          <p:cNvSpPr>
            <a:spLocks noChangeAspect="1" noChangeArrowheads="1"/>
          </p:cNvSpPr>
          <p:nvPr/>
        </p:nvSpPr>
        <p:spPr bwMode="auto">
          <a:xfrm>
            <a:off x="118080" y="-7099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>
          <a:xfrm>
            <a:off x="76321" y="43204"/>
            <a:ext cx="8867520" cy="1372465"/>
          </a:xfrm>
        </p:spPr>
        <p:txBody>
          <a:bodyPr/>
          <a:lstStyle/>
          <a:p>
            <a:pPr eaLnBrk="1" hangingPunct="1"/>
            <a:r>
              <a:rPr lang="en-US" sz="2800" b="1">
                <a:latin typeface="News Gothic MT" charset="0"/>
                <a:ea typeface="ＭＳ Ｐゴシック" charset="0"/>
              </a:rPr>
              <a:t>Harvard Business School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r>
              <a:rPr lang="en-US" sz="2800" b="1">
                <a:latin typeface="News Gothic MT" charset="0"/>
                <a:ea typeface="ＭＳ Ｐゴシック" charset="0"/>
              </a:rPr>
              <a:t>Project Management Manual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endParaRPr lang="en-US" sz="2800" b="1">
              <a:latin typeface="News Gothic MT" charset="0"/>
              <a:ea typeface="ＭＳ Ｐゴシック" charset="0"/>
            </a:endParaRP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2800" y="1576966"/>
            <a:ext cx="8422560" cy="4114512"/>
          </a:xfrm>
        </p:spPr>
        <p:txBody>
          <a:bodyPr/>
          <a:lstStyle/>
          <a:p>
            <a:pPr marL="342725" indent="-342725">
              <a:lnSpc>
                <a:spcPct val="90000"/>
              </a:lnSpc>
            </a:pPr>
            <a:r>
              <a:rPr lang="en-US" sz="4000">
                <a:latin typeface="News Gothic MT" charset="0"/>
                <a:ea typeface="ＭＳ Ｐゴシック" charset="0"/>
              </a:rPr>
              <a:t>What is a Project?</a:t>
            </a:r>
          </a:p>
          <a:p>
            <a:pPr marL="741611" lvl="1" indent="-285124">
              <a:lnSpc>
                <a:spcPct val="90000"/>
              </a:lnSpc>
            </a:pPr>
            <a:r>
              <a:rPr lang="en-US" sz="3600">
                <a:solidFill>
                  <a:schemeClr val="hlink"/>
                </a:solidFill>
                <a:latin typeface="News Gothic MT" charset="0"/>
                <a:ea typeface="ＭＳ Ｐゴシック" charset="0"/>
              </a:rPr>
              <a:t>A Project is defined as a unique set of activities meant to produce a defined outcome within an established time frame using specific allocation of resources.</a:t>
            </a:r>
          </a:p>
        </p:txBody>
      </p:sp>
    </p:spTree>
    <p:extLst>
      <p:ext uri="{BB962C8B-B14F-4D97-AF65-F5344CB8AC3E}">
        <p14:creationId xmlns:p14="http://schemas.microsoft.com/office/powerpoint/2010/main" val="191325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Scrum Master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daily 15 minute team meeting (Daily Scrum)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Assures every people related to the project follow the rules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obstacles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Shields the team from external interference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the Sprint Burndown Chart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Conducts Sprint Retrospective at the end of a Sprint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facilitator, not a manager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Product Owner (PO</a:t>
            </a:r>
            <a:r>
              <a:rPr lang="en-US" sz="4400" b="0" i="0" u="none" strike="noStrike" cap="none" baseline="0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 – </a:t>
            </a:r>
            <a:r>
              <a:rPr lang="en-US" sz="4400" b="0" i="0" u="none" strike="noStrike" cap="none" baseline="0" dirty="0" err="1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fka</a:t>
            </a:r>
            <a:r>
              <a:rPr lang="en-US" sz="4400" b="0" i="0" u="none" strike="noStrike" cap="none" baseline="0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PM</a:t>
            </a:r>
            <a:endParaRPr lang="en-US" sz="4400" b="0" i="0" u="none" strike="noStrike" cap="none" baseline="0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Accountable for product success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all product features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prioritizing product features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the Product Backlog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Insures team working on highest valued features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Product Backlog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all desired product features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can contain bugs, and non-functional items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 responsible for prioritizing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Items can be added by anyone at anytime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item should have a business value assigned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Maintained by the Product Owner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Sprint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weeks (or 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hrs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gen’l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months) 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iteration for building a piece of increment (potentially shippable) of the whole system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the working time, not planning or asking what to do.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manages itself during a Sprint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commits to Product Backlog during the Sprint planning meeting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Sprint Backlog is updated during a Sprint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Scrum skeleton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555" y="1495632"/>
            <a:ext cx="9064687" cy="5123828"/>
          </a:xfrm>
          <a:prstGeom prst="rect">
            <a:avLst/>
          </a:prstGeom>
        </p:spPr>
      </p:pic>
      <p:pic>
        <p:nvPicPr>
          <p:cNvPr id="246" name="Shape 24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Scrum Daily Meeting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Held every day during a Sprint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Time:15 minutes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 report to each other not Scrum Master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Asks 3 questions during meeting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 have you done since last daily scrum?”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 will you do before the next daily scrum?”</a:t>
            </a: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“What obstacles are impeding your work?”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Opportunity for team members to synchronize their work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removing burdens between members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Sprint Review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4 hours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presents “done” code to PO and stakeholders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 not “done” is not shown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generated – Product Backlog maybe reprioritized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ScrumMaster sets next Sprint Review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r>
              <a:rPr lang="en-US" sz="4400" b="0" i="0" u="none" strike="noStrike" cap="none" baseline="0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Retrospective </a:t>
            </a:r>
            <a:r>
              <a:rPr lang="en-US" sz="3200" b="0" i="0" u="none" strike="noStrike" cap="none" baseline="0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0" i="0" u="none" strike="noStrike" cap="none" baseline="0" dirty="0" err="1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fka</a:t>
            </a:r>
            <a:r>
              <a:rPr lang="en-US" sz="3200" b="0" i="0" u="none" strike="noStrike" cap="none" baseline="0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post Mortem)</a:t>
            </a:r>
            <a:endParaRPr lang="en-US" sz="4400" b="0" i="0" u="none" strike="noStrike" cap="none" baseline="0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3 hours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Participants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 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Team.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 is optional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 and what can be improved?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</a:t>
            </a:r>
            <a:r>
              <a:rPr lang="en-US" dirty="0" err="1"/>
              <a:t>ru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mMaster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helps the team in discovery – not provide answers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 The Sprint Backlog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kind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To-do list for a Sprint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the Scrum Team (can be originated by one member, responsibility belongs to another)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 has defined as highest priority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synchronizing works between team members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Potentially shippable product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items are fully implemented, tested and ready for use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but complete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Team needs to define what does “done” mean, in what aspects and contexts.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“DONE” may be executable, passed all tests, approved by senior engineers, reviewed by peers or just nothing to do more with the item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20650" inden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None/>
            </a:pP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Shape 2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00986" y="70195"/>
            <a:ext cx="1228725" cy="438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4960" y="6276179"/>
            <a:ext cx="4839840" cy="364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73930" indent="-259204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36815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1541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66268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1–</a:t>
            </a:r>
            <a:fld id="{AF67BB16-395E-1343-9D66-F54A5799CF5E}" type="slidenum">
              <a:rPr lang="en-US" sz="1000"/>
              <a:pPr algn="l" eaLnBrk="1" hangingPunct="1"/>
              <a:t>4</a:t>
            </a:fld>
            <a:endParaRPr lang="en-US" sz="1000"/>
          </a:p>
        </p:txBody>
      </p:sp>
      <p:sp>
        <p:nvSpPr>
          <p:cNvPr id="32770" name="AutoShape 2" descr="What is project management?"/>
          <p:cNvSpPr>
            <a:spLocks noChangeAspect="1" noChangeArrowheads="1"/>
          </p:cNvSpPr>
          <p:nvPr/>
        </p:nvSpPr>
        <p:spPr bwMode="auto">
          <a:xfrm>
            <a:off x="118080" y="-18505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2714685"/>
            <a:ext cx="3006720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7187795"/>
            <a:ext cx="3006720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eaLnBrk="0"/>
            <a:endParaRPr lang="en-US" sz="2400">
              <a:latin typeface="Times New Roman" charset="0"/>
            </a:endParaRPr>
          </a:p>
          <a:p>
            <a:pPr eaLnBrk="0"/>
            <a:endParaRPr lang="en-US" sz="2400">
              <a:latin typeface="Times New Roman" charset="0"/>
            </a:endParaRPr>
          </a:p>
        </p:txBody>
      </p:sp>
      <p:sp>
        <p:nvSpPr>
          <p:cNvPr id="32773" name="AutoShape 5" descr="The project triangle"/>
          <p:cNvSpPr>
            <a:spLocks noChangeAspect="1" noChangeArrowheads="1"/>
          </p:cNvSpPr>
          <p:nvPr/>
        </p:nvSpPr>
        <p:spPr bwMode="auto">
          <a:xfrm>
            <a:off x="118080" y="-7099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xfrm>
            <a:off x="76321" y="128174"/>
            <a:ext cx="8867520" cy="946179"/>
          </a:xfrm>
        </p:spPr>
        <p:txBody>
          <a:bodyPr/>
          <a:lstStyle/>
          <a:p>
            <a:pPr eaLnBrk="1" hangingPunct="1"/>
            <a:r>
              <a:rPr lang="en-US" sz="2800" b="1">
                <a:latin typeface="News Gothic MT" charset="0"/>
                <a:ea typeface="ＭＳ Ｐゴシック" charset="0"/>
              </a:rPr>
              <a:t>Project Management Institute (PMI)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r>
              <a:rPr lang="en-US" sz="2800" b="1">
                <a:latin typeface="News Gothic MT" charset="0"/>
                <a:ea typeface="ＭＳ Ｐゴシック" charset="0"/>
              </a:rPr>
              <a:t> Body of Knowledge </a:t>
            </a:r>
            <a:r>
              <a:rPr lang="en-US" sz="2800" b="1">
                <a:latin typeface="News Gothic MT" charset="0"/>
                <a:ea typeface="ＭＳ Ｐゴシック" charset="0"/>
                <a:hlinkClick r:id="rId3"/>
              </a:rPr>
              <a:t>www.pmi.org</a:t>
            </a:r>
            <a:r>
              <a:rPr lang="en-US" sz="2800" b="1">
                <a:latin typeface="News Gothic MT" charset="0"/>
                <a:ea typeface="ＭＳ Ｐゴシック" charset="0"/>
              </a:rPr>
              <a:t> 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7600" y="1281735"/>
            <a:ext cx="8573760" cy="4114512"/>
          </a:xfrm>
        </p:spPr>
        <p:txBody>
          <a:bodyPr/>
          <a:lstStyle/>
          <a:p>
            <a:pPr marL="342725" indent="-342725">
              <a:lnSpc>
                <a:spcPct val="90000"/>
              </a:lnSpc>
            </a:pPr>
            <a:r>
              <a:rPr lang="en-US" sz="3200">
                <a:latin typeface="News Gothic MT" charset="0"/>
                <a:ea typeface="ＭＳ Ｐゴシック" charset="0"/>
              </a:rPr>
              <a:t>What is Project Management?</a:t>
            </a:r>
          </a:p>
        </p:txBody>
      </p:sp>
    </p:spTree>
    <p:extLst>
      <p:ext uri="{BB962C8B-B14F-4D97-AF65-F5344CB8AC3E}">
        <p14:creationId xmlns:p14="http://schemas.microsoft.com/office/powerpoint/2010/main" val="3996555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Agile Software </a:t>
            </a:r>
            <a:r>
              <a:rPr lang="en-US" sz="4400" b="0" i="0" u="none" strike="noStrike" cap="none" baseline="0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Development </a:t>
            </a:r>
            <a:endParaRPr lang="en-US" sz="4400" b="0" i="0" u="none" strike="noStrike" cap="none" baseline="0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far the more popular/well known of the frameworks</a:t>
            </a:r>
          </a:p>
          <a:p>
            <a:pPr marL="120650" inden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None/>
            </a:pPr>
            <a:endParaRPr lang="en-US" sz="26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http://www.youtube.com/watch?v=XU0llRltyFM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Kanban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://www.youtube.com/watch?v=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R8dYLbJiTUE</a:t>
            </a:r>
            <a:endParaRPr lang="en-US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41152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Agile Software </a:t>
            </a:r>
            <a:r>
              <a:rPr lang="en-US" sz="4400" b="0" i="0" u="none" strike="noStrike" cap="none" baseline="0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Development </a:t>
            </a:r>
            <a:endParaRPr lang="en-US" sz="4400" b="0" i="0" u="none" strike="noStrike" cap="none" baseline="0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Web development – websites, e-commerce, etc.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popular and effective approach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dynamic requirements well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overhead is easier to manage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traditional projects – ERP, Finance, etc.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Maybe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so much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tighter requirements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Overhead increase is not as manageable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None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 the day – 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we come up with a good plan first 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(Waterfall, and the like) 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we don</a:t>
            </a:r>
            <a:r>
              <a:rPr lang="fr-F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(Agile and the like)</a:t>
            </a:r>
          </a:p>
          <a:p>
            <a:pPr marL="0" indent="0">
              <a:buNone/>
            </a:pP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10401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Agile Software </a:t>
            </a:r>
            <a:r>
              <a:rPr lang="en-US" sz="4400" b="0" i="0" u="none" strike="noStrike" cap="none" baseline="0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Development </a:t>
            </a:r>
            <a:endParaRPr lang="en-US" sz="4400" b="0" i="0" u="none" strike="noStrike" cap="none" baseline="0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 the day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we come up with a good plan first 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 documented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set development plan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Waterfall, and the like</a:t>
            </a: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we don</a:t>
            </a:r>
            <a:r>
              <a:rPr lang="fr-F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approach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Embrace change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deliverables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with Client feedback 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and the like</a:t>
            </a:r>
          </a:p>
          <a:p>
            <a:pPr marL="0" indent="0">
              <a:buNone/>
            </a:pP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4490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4960" y="6276179"/>
            <a:ext cx="4839840" cy="364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73930" indent="-259204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36815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1541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66268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1–</a:t>
            </a:r>
            <a:fld id="{941DE572-C5B8-1743-92D8-A3A5D8C1103B}" type="slidenum">
              <a:rPr lang="en-US" sz="1000"/>
              <a:pPr algn="l" eaLnBrk="1" hangingPunct="1"/>
              <a:t>5</a:t>
            </a:fld>
            <a:endParaRPr lang="en-US" sz="1000"/>
          </a:p>
        </p:txBody>
      </p:sp>
      <p:sp>
        <p:nvSpPr>
          <p:cNvPr id="34818" name="AutoShape 2" descr="What is project management?"/>
          <p:cNvSpPr>
            <a:spLocks noChangeAspect="1" noChangeArrowheads="1"/>
          </p:cNvSpPr>
          <p:nvPr/>
        </p:nvSpPr>
        <p:spPr bwMode="auto">
          <a:xfrm>
            <a:off x="118080" y="-18505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2714685"/>
            <a:ext cx="3006720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7187795"/>
            <a:ext cx="3006720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eaLnBrk="0"/>
            <a:endParaRPr lang="en-US" sz="2400">
              <a:latin typeface="Times New Roman" charset="0"/>
            </a:endParaRPr>
          </a:p>
          <a:p>
            <a:pPr eaLnBrk="0"/>
            <a:endParaRPr lang="en-US" sz="2400">
              <a:latin typeface="Times New Roman" charset="0"/>
            </a:endParaRPr>
          </a:p>
        </p:txBody>
      </p:sp>
      <p:sp>
        <p:nvSpPr>
          <p:cNvPr id="34821" name="AutoShape 5" descr="The project triangle"/>
          <p:cNvSpPr>
            <a:spLocks noChangeAspect="1" noChangeArrowheads="1"/>
          </p:cNvSpPr>
          <p:nvPr/>
        </p:nvSpPr>
        <p:spPr bwMode="auto">
          <a:xfrm>
            <a:off x="118080" y="-7099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title"/>
          </p:nvPr>
        </p:nvSpPr>
        <p:spPr>
          <a:xfrm>
            <a:off x="76321" y="128174"/>
            <a:ext cx="8867520" cy="946179"/>
          </a:xfrm>
        </p:spPr>
        <p:txBody>
          <a:bodyPr/>
          <a:lstStyle/>
          <a:p>
            <a:pPr eaLnBrk="1" hangingPunct="1"/>
            <a:r>
              <a:rPr lang="en-US" sz="2800" b="1">
                <a:latin typeface="News Gothic MT" charset="0"/>
                <a:ea typeface="ＭＳ Ｐゴシック" charset="0"/>
              </a:rPr>
              <a:t>Project Management Institute (PMI)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r>
              <a:rPr lang="en-US" sz="2800" b="1">
                <a:latin typeface="News Gothic MT" charset="0"/>
                <a:ea typeface="ＭＳ Ｐゴシック" charset="0"/>
              </a:rPr>
              <a:t> Body of Knowledge </a:t>
            </a:r>
            <a:r>
              <a:rPr lang="en-US" sz="2800" b="1">
                <a:latin typeface="News Gothic MT" charset="0"/>
                <a:ea typeface="ＭＳ Ｐゴシック" charset="0"/>
                <a:hlinkClick r:id="rId3"/>
              </a:rPr>
              <a:t>www.pmi.org</a:t>
            </a:r>
            <a:r>
              <a:rPr lang="en-US" sz="2800" b="1">
                <a:latin typeface="News Gothic MT" charset="0"/>
                <a:ea typeface="ＭＳ Ｐゴシック" charset="0"/>
              </a:rPr>
              <a:t> </a:t>
            </a:r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7600" y="1281735"/>
            <a:ext cx="8573760" cy="4114512"/>
          </a:xfrm>
        </p:spPr>
        <p:txBody>
          <a:bodyPr/>
          <a:lstStyle/>
          <a:p>
            <a:pPr marL="342725" indent="-342725">
              <a:lnSpc>
                <a:spcPct val="90000"/>
              </a:lnSpc>
            </a:pPr>
            <a:r>
              <a:rPr lang="en-US" sz="3200">
                <a:latin typeface="News Gothic MT" charset="0"/>
                <a:ea typeface="ＭＳ Ｐゴシック" charset="0"/>
              </a:rPr>
              <a:t>What is Project Management?</a:t>
            </a:r>
          </a:p>
          <a:p>
            <a:pPr marL="741611" lvl="1" indent="-285124"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  <a:latin typeface="News Gothic MT" charset="0"/>
                <a:ea typeface="ＭＳ Ｐゴシック" charset="0"/>
              </a:rPr>
              <a:t>Project Management is the application of knowledge, skills, tools, and techniques to project activities to meet or exceed stakeholders needs and expectations from the project.</a:t>
            </a:r>
          </a:p>
          <a:p>
            <a:pPr marL="741611" lvl="1" indent="-285124">
              <a:lnSpc>
                <a:spcPct val="90000"/>
              </a:lnSpc>
            </a:pPr>
            <a:r>
              <a:rPr lang="en-US" sz="3100">
                <a:latin typeface="News Gothic MT" charset="0"/>
                <a:ea typeface="ＭＳ Ｐゴシック" charset="0"/>
              </a:rPr>
              <a:t>What does meeting or exceeding stakeholder needs and expectations involve?</a:t>
            </a:r>
            <a:endParaRPr lang="en-US" sz="2800">
              <a:solidFill>
                <a:schemeClr val="hlink"/>
              </a:solidFill>
              <a:latin typeface="News Gothic M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8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4960" y="6276179"/>
            <a:ext cx="4839840" cy="364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73930" indent="-259204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36815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1541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66268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1–</a:t>
            </a:r>
            <a:fld id="{C1F7D694-9238-6447-B13B-2EEC22E4F480}" type="slidenum">
              <a:rPr lang="en-US" sz="1000"/>
              <a:pPr algn="l" eaLnBrk="1" hangingPunct="1"/>
              <a:t>6</a:t>
            </a:fld>
            <a:endParaRPr lang="en-US" sz="1000"/>
          </a:p>
        </p:txBody>
      </p:sp>
      <p:sp>
        <p:nvSpPr>
          <p:cNvPr id="36866" name="AutoShape 2" descr="What is project management?"/>
          <p:cNvSpPr>
            <a:spLocks noChangeAspect="1" noChangeArrowheads="1"/>
          </p:cNvSpPr>
          <p:nvPr/>
        </p:nvSpPr>
        <p:spPr bwMode="auto">
          <a:xfrm>
            <a:off x="118080" y="-18505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2714685"/>
            <a:ext cx="3006720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7187795"/>
            <a:ext cx="3006720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eaLnBrk="0"/>
            <a:endParaRPr lang="en-US" sz="2400">
              <a:latin typeface="Times New Roman" charset="0"/>
            </a:endParaRPr>
          </a:p>
          <a:p>
            <a:pPr eaLnBrk="0"/>
            <a:endParaRPr lang="en-US" sz="2400">
              <a:latin typeface="Times New Roman" charset="0"/>
            </a:endParaRPr>
          </a:p>
        </p:txBody>
      </p:sp>
      <p:sp>
        <p:nvSpPr>
          <p:cNvPr id="36869" name="AutoShape 5" descr="The project triangle"/>
          <p:cNvSpPr>
            <a:spLocks noChangeAspect="1" noChangeArrowheads="1"/>
          </p:cNvSpPr>
          <p:nvPr/>
        </p:nvSpPr>
        <p:spPr bwMode="auto">
          <a:xfrm>
            <a:off x="118080" y="-7099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76321" y="128174"/>
            <a:ext cx="8867520" cy="946179"/>
          </a:xfrm>
        </p:spPr>
        <p:txBody>
          <a:bodyPr/>
          <a:lstStyle/>
          <a:p>
            <a:pPr eaLnBrk="1" hangingPunct="1"/>
            <a:r>
              <a:rPr lang="en-US" sz="2800" b="1">
                <a:latin typeface="News Gothic MT" charset="0"/>
                <a:ea typeface="ＭＳ Ｐゴシック" charset="0"/>
              </a:rPr>
              <a:t>Project Management Institute (PMI)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r>
              <a:rPr lang="en-US" sz="2800" b="1">
                <a:latin typeface="News Gothic MT" charset="0"/>
                <a:ea typeface="ＭＳ Ｐゴシック" charset="0"/>
              </a:rPr>
              <a:t> Body of Knowledge </a:t>
            </a:r>
            <a:r>
              <a:rPr lang="en-US" sz="2800" b="1">
                <a:latin typeface="News Gothic MT" charset="0"/>
                <a:ea typeface="ＭＳ Ｐゴシック" charset="0"/>
                <a:hlinkClick r:id="rId3"/>
              </a:rPr>
              <a:t>www.pmi.org</a:t>
            </a:r>
            <a:r>
              <a:rPr lang="en-US" sz="2800" b="1">
                <a:latin typeface="News Gothic MT" charset="0"/>
                <a:ea typeface="ＭＳ Ｐゴシック" charset="0"/>
              </a:rPr>
              <a:t> 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7600" y="1281735"/>
            <a:ext cx="8573760" cy="4114512"/>
          </a:xfrm>
        </p:spPr>
        <p:txBody>
          <a:bodyPr>
            <a:normAutofit fontScale="92500" lnSpcReduction="20000"/>
          </a:bodyPr>
          <a:lstStyle/>
          <a:p>
            <a:pPr marL="342725" indent="-342725">
              <a:lnSpc>
                <a:spcPct val="90000"/>
              </a:lnSpc>
            </a:pPr>
            <a:r>
              <a:rPr lang="en-US" sz="3200">
                <a:latin typeface="News Gothic MT" charset="0"/>
                <a:ea typeface="ＭＳ Ｐゴシック" charset="0"/>
              </a:rPr>
              <a:t>What is Project Management?</a:t>
            </a:r>
          </a:p>
          <a:p>
            <a:pPr marL="741611" lvl="1" indent="-285124"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  <a:latin typeface="News Gothic MT" charset="0"/>
                <a:ea typeface="ＭＳ Ｐゴシック" charset="0"/>
              </a:rPr>
              <a:t>Project Management is the application of knowledge, skills, tools, and techniques to project activities to meet or exceed stakeholders needs and expectations from the project.</a:t>
            </a:r>
          </a:p>
          <a:p>
            <a:pPr marL="741611" lvl="1" indent="-285124">
              <a:lnSpc>
                <a:spcPct val="90000"/>
              </a:lnSpc>
            </a:pPr>
            <a:r>
              <a:rPr lang="en-US" sz="2800">
                <a:latin typeface="News Gothic MT" charset="0"/>
                <a:ea typeface="ＭＳ Ｐゴシック" charset="0"/>
              </a:rPr>
              <a:t>Meeting or exceeding stakeholder needs and expectations involves </a:t>
            </a:r>
            <a:r>
              <a:rPr lang="en-US" sz="2800">
                <a:solidFill>
                  <a:schemeClr val="hlink"/>
                </a:solidFill>
                <a:latin typeface="News Gothic MT" charset="0"/>
                <a:ea typeface="ＭＳ Ｐゴシック" charset="0"/>
              </a:rPr>
              <a:t>balancing competing demands among:</a:t>
            </a:r>
          </a:p>
          <a:p>
            <a:pPr marL="1141937" lvl="2" indent="-227523">
              <a:lnSpc>
                <a:spcPct val="90000"/>
              </a:lnSpc>
            </a:pPr>
            <a:r>
              <a:rPr lang="en-US" sz="2400" b="1">
                <a:solidFill>
                  <a:schemeClr val="hlink"/>
                </a:solidFill>
                <a:latin typeface="News Gothic MT" charset="0"/>
                <a:ea typeface="ＭＳ Ｐゴシック" charset="0"/>
              </a:rPr>
              <a:t>Scope, time, cost and quality</a:t>
            </a:r>
          </a:p>
          <a:p>
            <a:pPr marL="1141937" lvl="2" indent="-227523">
              <a:lnSpc>
                <a:spcPct val="90000"/>
              </a:lnSpc>
            </a:pPr>
            <a:r>
              <a:rPr lang="en-US" sz="2400" b="1">
                <a:latin typeface="News Gothic MT" charset="0"/>
                <a:ea typeface="ＭＳ Ｐゴシック" charset="0"/>
              </a:rPr>
              <a:t>Stakeholders with differing needs and expectations</a:t>
            </a:r>
          </a:p>
          <a:p>
            <a:pPr marL="1141937" lvl="2" indent="-227523">
              <a:lnSpc>
                <a:spcPct val="90000"/>
              </a:lnSpc>
            </a:pPr>
            <a:r>
              <a:rPr lang="en-US" sz="2400" b="1">
                <a:latin typeface="News Gothic MT" charset="0"/>
                <a:ea typeface="ＭＳ Ｐゴシック" charset="0"/>
              </a:rPr>
              <a:t>Identified requirements (needs) and unidentified requirements (expectations)</a:t>
            </a:r>
          </a:p>
        </p:txBody>
      </p:sp>
    </p:spTree>
    <p:extLst>
      <p:ext uri="{BB962C8B-B14F-4D97-AF65-F5344CB8AC3E}">
        <p14:creationId xmlns:p14="http://schemas.microsoft.com/office/powerpoint/2010/main" val="90379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F5496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Planning, organizing, motivating and controlling resources to achieve specific goals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the project and its deliverables with the end goal in mind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4960" y="6276179"/>
            <a:ext cx="4839840" cy="364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73930" indent="-259204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36815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1541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66268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1–</a:t>
            </a:r>
            <a:fld id="{6796472C-7D20-C14C-8E60-379CB1FCBF00}" type="slidenum">
              <a:rPr lang="en-US" sz="1000"/>
              <a:pPr algn="l" eaLnBrk="1" hangingPunct="1"/>
              <a:t>8</a:t>
            </a:fld>
            <a:endParaRPr lang="en-US" sz="1000"/>
          </a:p>
        </p:txBody>
      </p:sp>
      <p:sp>
        <p:nvSpPr>
          <p:cNvPr id="38914" name="AutoShape 2" descr="What is project management?"/>
          <p:cNvSpPr>
            <a:spLocks noChangeAspect="1" noChangeArrowheads="1"/>
          </p:cNvSpPr>
          <p:nvPr/>
        </p:nvSpPr>
        <p:spPr bwMode="auto">
          <a:xfrm>
            <a:off x="118080" y="-18505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2714685"/>
            <a:ext cx="3006720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7187795"/>
            <a:ext cx="3006720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eaLnBrk="0"/>
            <a:endParaRPr lang="en-US" sz="2400">
              <a:latin typeface="Times New Roman" charset="0"/>
            </a:endParaRPr>
          </a:p>
          <a:p>
            <a:pPr eaLnBrk="0"/>
            <a:endParaRPr lang="en-US" sz="2400">
              <a:latin typeface="Times New Roman" charset="0"/>
            </a:endParaRPr>
          </a:p>
        </p:txBody>
      </p:sp>
      <p:sp>
        <p:nvSpPr>
          <p:cNvPr id="38917" name="AutoShape 5" descr="The project triangle"/>
          <p:cNvSpPr>
            <a:spLocks noChangeAspect="1" noChangeArrowheads="1"/>
          </p:cNvSpPr>
          <p:nvPr/>
        </p:nvSpPr>
        <p:spPr bwMode="auto">
          <a:xfrm>
            <a:off x="118080" y="-7099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>
          <a:xfrm>
            <a:off x="76321" y="128174"/>
            <a:ext cx="8867520" cy="946179"/>
          </a:xfrm>
        </p:spPr>
        <p:txBody>
          <a:bodyPr/>
          <a:lstStyle/>
          <a:p>
            <a:pPr eaLnBrk="1" hangingPunct="1"/>
            <a:r>
              <a:rPr lang="en-US" sz="2800" b="1">
                <a:latin typeface="News Gothic MT" charset="0"/>
                <a:ea typeface="ＭＳ Ｐゴシック" charset="0"/>
              </a:rPr>
              <a:t>Project Management Institute (PMI)</a:t>
            </a:r>
            <a:br>
              <a:rPr lang="en-US" sz="2800" b="1">
                <a:latin typeface="News Gothic MT" charset="0"/>
                <a:ea typeface="ＭＳ Ｐゴシック" charset="0"/>
              </a:rPr>
            </a:br>
            <a:r>
              <a:rPr lang="en-US" sz="2800" b="1">
                <a:latin typeface="News Gothic MT" charset="0"/>
                <a:ea typeface="ＭＳ Ｐゴシック" charset="0"/>
              </a:rPr>
              <a:t> Body of Knowledge </a:t>
            </a:r>
            <a:r>
              <a:rPr lang="en-US" sz="2800" b="1">
                <a:latin typeface="News Gothic MT" charset="0"/>
                <a:ea typeface="ＭＳ Ｐゴシック" charset="0"/>
                <a:hlinkClick r:id="rId3"/>
              </a:rPr>
              <a:t>www.pmi.org</a:t>
            </a:r>
            <a:r>
              <a:rPr lang="en-US" sz="2800" b="1">
                <a:latin typeface="News Gothic MT" charset="0"/>
                <a:ea typeface="ＭＳ Ｐゴシック" charset="0"/>
              </a:rPr>
              <a:t> </a:t>
            </a: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7600" y="1281735"/>
            <a:ext cx="8573760" cy="4114512"/>
          </a:xfrm>
        </p:spPr>
        <p:txBody>
          <a:bodyPr/>
          <a:lstStyle/>
          <a:p>
            <a:pPr marL="342725" indent="-342725">
              <a:lnSpc>
                <a:spcPct val="90000"/>
              </a:lnSpc>
            </a:pPr>
            <a:r>
              <a:rPr lang="en-US" sz="3200">
                <a:latin typeface="News Gothic MT" charset="0"/>
                <a:ea typeface="ＭＳ Ｐゴシック" charset="0"/>
              </a:rPr>
              <a:t>What is a Project’s Life-cycle?</a:t>
            </a:r>
          </a:p>
        </p:txBody>
      </p:sp>
    </p:spTree>
    <p:extLst>
      <p:ext uri="{BB962C8B-B14F-4D97-AF65-F5344CB8AC3E}">
        <p14:creationId xmlns:p14="http://schemas.microsoft.com/office/powerpoint/2010/main" val="20235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4960" y="6276179"/>
            <a:ext cx="4839840" cy="364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73930" indent="-259204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36815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1541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66268" indent="-207363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0994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95720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0446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25172" indent="-2073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000"/>
              <a:t>1–</a:t>
            </a:r>
            <a:fld id="{0DECCC97-93B7-F54E-A4E0-F622AC0FEF68}" type="slidenum">
              <a:rPr lang="en-US" sz="1000"/>
              <a:pPr algn="l" eaLnBrk="1" hangingPunct="1"/>
              <a:t>9</a:t>
            </a:fld>
            <a:endParaRPr lang="en-US" sz="100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40963" name="AutoShape 3" descr="What is project management?"/>
          <p:cNvSpPr>
            <a:spLocks noChangeAspect="1" noChangeArrowheads="1"/>
          </p:cNvSpPr>
          <p:nvPr/>
        </p:nvSpPr>
        <p:spPr bwMode="auto">
          <a:xfrm>
            <a:off x="118080" y="-18505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2714685"/>
            <a:ext cx="3006720" cy="30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7187795"/>
            <a:ext cx="3006720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eaLnBrk="0"/>
            <a:endParaRPr lang="en-US" sz="2400">
              <a:latin typeface="Times New Roman" charset="0"/>
            </a:endParaRPr>
          </a:p>
          <a:p>
            <a:pPr eaLnBrk="0"/>
            <a:endParaRPr lang="en-US" sz="2400">
              <a:latin typeface="Times New Roman" charset="0"/>
            </a:endParaRPr>
          </a:p>
        </p:txBody>
      </p:sp>
      <p:sp>
        <p:nvSpPr>
          <p:cNvPr id="40966" name="AutoShape 6" descr="The project triangle"/>
          <p:cNvSpPr>
            <a:spLocks noChangeAspect="1" noChangeArrowheads="1"/>
          </p:cNvSpPr>
          <p:nvPr/>
        </p:nvSpPr>
        <p:spPr bwMode="auto">
          <a:xfrm>
            <a:off x="118080" y="-709994"/>
            <a:ext cx="296640" cy="29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523521" y="152656"/>
            <a:ext cx="586800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800" b="1">
                <a:latin typeface="Tahoma" charset="0"/>
              </a:rPr>
              <a:t>Planning and Managing Projects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2641" y="1219809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Define and Organize </a:t>
            </a:r>
          </a:p>
          <a:p>
            <a:pPr algn="ctr"/>
            <a:r>
              <a:rPr lang="en-US" sz="2400">
                <a:latin typeface="Tahoma" charset="0"/>
              </a:rPr>
              <a:t>the Project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3276000" y="1219809"/>
            <a:ext cx="259200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Plan the Project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6095520" y="1219809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Track &amp; Manage </a:t>
            </a:r>
          </a:p>
          <a:p>
            <a:pPr algn="ctr"/>
            <a:r>
              <a:rPr lang="en-US" sz="2400">
                <a:latin typeface="Tahoma" charset="0"/>
              </a:rPr>
              <a:t>the Project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05281" y="2285521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Establish the </a:t>
            </a:r>
          </a:p>
          <a:p>
            <a:pPr algn="ctr"/>
            <a:r>
              <a:rPr lang="en-US" sz="2400">
                <a:latin typeface="Tahoma" charset="0"/>
              </a:rPr>
              <a:t>Project Organization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05281" y="4114513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Plan the </a:t>
            </a:r>
          </a:p>
          <a:p>
            <a:pPr algn="ctr"/>
            <a:r>
              <a:rPr lang="en-US" sz="2400">
                <a:latin typeface="Tahoma" charset="0"/>
              </a:rPr>
              <a:t>Project Framework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305281" y="3200016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Define the </a:t>
            </a:r>
          </a:p>
          <a:p>
            <a:pPr algn="ctr"/>
            <a:r>
              <a:rPr lang="en-US" sz="2400">
                <a:latin typeface="Tahoma" charset="0"/>
              </a:rPr>
              <a:t>Project Parameters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05281" y="5029008"/>
            <a:ext cx="2895840" cy="1067152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Assemble the </a:t>
            </a:r>
          </a:p>
          <a:p>
            <a:pPr algn="ctr"/>
            <a:r>
              <a:rPr lang="en-US" sz="2400">
                <a:latin typeface="Tahoma" charset="0"/>
              </a:rPr>
              <a:t>Project Definition </a:t>
            </a:r>
          </a:p>
          <a:p>
            <a:pPr algn="ctr"/>
            <a:r>
              <a:rPr lang="en-US" sz="2400">
                <a:latin typeface="Tahoma" charset="0"/>
              </a:rPr>
              <a:t>Document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428640" y="2285521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Develop the Work </a:t>
            </a:r>
          </a:p>
          <a:p>
            <a:pPr algn="ctr"/>
            <a:r>
              <a:rPr lang="en-US" sz="2400">
                <a:latin typeface="Tahoma" charset="0"/>
              </a:rPr>
              <a:t>Breakdown Structure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428640" y="3200016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Develop the </a:t>
            </a:r>
          </a:p>
          <a:p>
            <a:pPr algn="ctr"/>
            <a:r>
              <a:rPr lang="en-US" sz="2400">
                <a:latin typeface="Tahoma" charset="0"/>
              </a:rPr>
              <a:t>Schedule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3428640" y="4114513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Analyze Resources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3428640" y="5029008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Optimize Tradeoffs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3428640" y="5943505"/>
            <a:ext cx="28958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Develop a Risk </a:t>
            </a:r>
          </a:p>
          <a:p>
            <a:pPr algn="ctr"/>
            <a:r>
              <a:rPr lang="en-US" sz="2400">
                <a:latin typeface="Tahoma" charset="0"/>
              </a:rPr>
              <a:t>Management Plan</a:t>
            </a: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6553441" y="2285521"/>
            <a:ext cx="25142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Collect Status </a:t>
            </a:r>
          </a:p>
          <a:p>
            <a:pPr algn="ctr"/>
            <a:r>
              <a:rPr lang="en-US" sz="2400">
                <a:latin typeface="Tahoma" charset="0"/>
              </a:rPr>
              <a:t>Information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6553441" y="3200016"/>
            <a:ext cx="25142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Plan &amp; Take </a:t>
            </a:r>
          </a:p>
          <a:p>
            <a:pPr algn="ctr"/>
            <a:r>
              <a:rPr lang="en-US" sz="2400">
                <a:latin typeface="Tahoma" charset="0"/>
              </a:rPr>
              <a:t>Adaptive Action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6553441" y="4114513"/>
            <a:ext cx="2514240" cy="761840"/>
          </a:xfrm>
          <a:prstGeom prst="rect">
            <a:avLst/>
          </a:prstGeom>
          <a:solidFill>
            <a:srgbClr val="E1DF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r>
              <a:rPr lang="en-US" sz="2400">
                <a:latin typeface="Tahoma" charset="0"/>
              </a:rPr>
              <a:t>Close Out </a:t>
            </a:r>
          </a:p>
          <a:p>
            <a:pPr algn="ctr"/>
            <a:r>
              <a:rPr lang="en-US" sz="2400">
                <a:latin typeface="Tahoma" charset="0"/>
              </a:rPr>
              <a:t>the Project</a:t>
            </a: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52640" y="1981649"/>
            <a:ext cx="0" cy="3581656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152640" y="2590832"/>
            <a:ext cx="15264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3352320" y="2667160"/>
            <a:ext cx="7632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52640" y="4496152"/>
            <a:ext cx="15264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152640" y="3581656"/>
            <a:ext cx="15264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52640" y="5563305"/>
            <a:ext cx="15264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3352320" y="1981648"/>
            <a:ext cx="0" cy="4419824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V="1">
            <a:off x="6400801" y="2667160"/>
            <a:ext cx="15264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3352320" y="3581656"/>
            <a:ext cx="7632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3352320" y="4572481"/>
            <a:ext cx="7632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3352320" y="5486976"/>
            <a:ext cx="7632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3352320" y="6401473"/>
            <a:ext cx="7632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6400800" y="1981648"/>
            <a:ext cx="0" cy="2514504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6400801" y="3581656"/>
            <a:ext cx="15264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 flipV="1">
            <a:off x="6400801" y="4496152"/>
            <a:ext cx="15264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4495680" y="914496"/>
            <a:ext cx="0" cy="3053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1523521" y="1067152"/>
            <a:ext cx="586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1523520" y="1067153"/>
            <a:ext cx="0" cy="15265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7391520" y="1067153"/>
            <a:ext cx="0" cy="15265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1880</TotalTime>
  <Words>1706</Words>
  <Application>Microsoft Macintosh PowerPoint</Application>
  <PresentationFormat>On-screen Show (4:3)</PresentationFormat>
  <Paragraphs>347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Breeze</vt:lpstr>
      <vt:lpstr>Project Management</vt:lpstr>
      <vt:lpstr>Harvard Business School Project Management Manual </vt:lpstr>
      <vt:lpstr>Harvard Business School Project Management Manual </vt:lpstr>
      <vt:lpstr>Project Management Institute (PMI)  Body of Knowledge www.pmi.org </vt:lpstr>
      <vt:lpstr>Project Management Institute (PMI)  Body of Knowledge www.pmi.org </vt:lpstr>
      <vt:lpstr>Project Management Institute (PMI)  Body of Knowledge www.pmi.org </vt:lpstr>
      <vt:lpstr>Project Management</vt:lpstr>
      <vt:lpstr>Project Management Institute (PMI)  Body of Knowledge www.pmi.org </vt:lpstr>
      <vt:lpstr>PowerPoint Presentation</vt:lpstr>
      <vt:lpstr>Project Management Institute (PMI) Body of Knowledge</vt:lpstr>
      <vt:lpstr>Project Management Institute (PMI)  Body of Knowledge</vt:lpstr>
      <vt:lpstr>Software development Models</vt:lpstr>
      <vt:lpstr>Software development Models</vt:lpstr>
      <vt:lpstr>Software development Models</vt:lpstr>
      <vt:lpstr>Software development Models</vt:lpstr>
      <vt:lpstr>Agile development</vt:lpstr>
      <vt:lpstr>The Agile Manifesto</vt:lpstr>
      <vt:lpstr>Agile Software Development</vt:lpstr>
      <vt:lpstr>The Agile cycle</vt:lpstr>
      <vt:lpstr>eXtreme Programming (XP)</vt:lpstr>
      <vt:lpstr>XP Values</vt:lpstr>
      <vt:lpstr>XP Rules</vt:lpstr>
      <vt:lpstr>PowerPoint Presentation</vt:lpstr>
      <vt:lpstr>XP Roles</vt:lpstr>
      <vt:lpstr>Test Driven development</vt:lpstr>
      <vt:lpstr>Scrum</vt:lpstr>
      <vt:lpstr>Scrum flow chart</vt:lpstr>
      <vt:lpstr>Scrum Roles</vt:lpstr>
      <vt:lpstr>Scrum Team</vt:lpstr>
      <vt:lpstr>Scrum Master</vt:lpstr>
      <vt:lpstr>Product Owner (PO) – fka PM</vt:lpstr>
      <vt:lpstr>The Product Backlog</vt:lpstr>
      <vt:lpstr>A Sprint</vt:lpstr>
      <vt:lpstr>The Scrum skeleton</vt:lpstr>
      <vt:lpstr>Scrum Daily Meeting</vt:lpstr>
      <vt:lpstr>Sprint Review</vt:lpstr>
      <vt:lpstr>Sprint Retrospective (fka post Mortem)</vt:lpstr>
      <vt:lpstr> The Sprint Backlog</vt:lpstr>
      <vt:lpstr>Potentially shippable product</vt:lpstr>
      <vt:lpstr>Agile Software Development </vt:lpstr>
      <vt:lpstr>Agile Software Development </vt:lpstr>
      <vt:lpstr>Agile Software Development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cp:lastModifiedBy>Richard Plotka</cp:lastModifiedBy>
  <cp:revision>21</cp:revision>
  <dcterms:modified xsi:type="dcterms:W3CDTF">2014-03-03T00:20:48Z</dcterms:modified>
</cp:coreProperties>
</file>