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0" r:id="rId5"/>
    <p:sldId id="293" r:id="rId6"/>
    <p:sldId id="309" r:id="rId7"/>
    <p:sldId id="310" r:id="rId8"/>
    <p:sldId id="311" r:id="rId9"/>
    <p:sldId id="312" r:id="rId10"/>
    <p:sldId id="316" r:id="rId11"/>
    <p:sldId id="313" r:id="rId12"/>
    <p:sldId id="317" r:id="rId13"/>
    <p:sldId id="314" r:id="rId14"/>
    <p:sldId id="318" r:id="rId15"/>
    <p:sldId id="315" r:id="rId16"/>
    <p:sldId id="319" r:id="rId17"/>
    <p:sldId id="320" r:id="rId18"/>
    <p:sldId id="275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396781-DB5F-C03B-0910-9D34BD2DB589}" name="Hammad Hussain" initials="HH" userId="f1b14480ebecd68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2024" autoAdjust="0"/>
  </p:normalViewPr>
  <p:slideViewPr>
    <p:cSldViewPr snapToGrid="0">
      <p:cViewPr varScale="1">
        <p:scale>
          <a:sx n="52" d="100"/>
          <a:sy n="52" d="100"/>
        </p:scale>
        <p:origin x="723" y="4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2.%20Masai%20Ptda_14%20(Unit%202)\9.%20SQL%20PROJECTS\Project%203%20Ecomm%20Sales%20Analysis\Project%203%20SQL%20Final%20Submition\Project%203%20SQL%20Dashboard%20by%20Hamma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Hammad.xlsx]STATE WISE SALES ACROS YEARS!PivotTable1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 WISE REVENUE ACROSS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WISE SALES ACROS YEARS'!$H$1:$H$2</c:f>
              <c:strCache>
                <c:ptCount val="1"/>
                <c:pt idx="0">
                  <c:v>2016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'STATE WISE SALES ACROS YEARS'!$G$3:$G$30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SALES ACROS YEARS'!$H$3:$H$30</c:f>
              <c:numCache>
                <c:formatCode>General</c:formatCode>
                <c:ptCount val="27"/>
                <c:pt idx="1">
                  <c:v>82.49</c:v>
                </c:pt>
                <c:pt idx="4">
                  <c:v>894.05</c:v>
                </c:pt>
                <c:pt idx="5">
                  <c:v>1689.38</c:v>
                </c:pt>
                <c:pt idx="6">
                  <c:v>1043.77</c:v>
                </c:pt>
                <c:pt idx="7">
                  <c:v>917.79</c:v>
                </c:pt>
                <c:pt idx="8">
                  <c:v>984.39</c:v>
                </c:pt>
                <c:pt idx="9">
                  <c:v>704.26</c:v>
                </c:pt>
                <c:pt idx="10">
                  <c:v>4652.22</c:v>
                </c:pt>
                <c:pt idx="12">
                  <c:v>327.79</c:v>
                </c:pt>
                <c:pt idx="13">
                  <c:v>1087.5999999999999</c:v>
                </c:pt>
                <c:pt idx="14">
                  <c:v>49.9</c:v>
                </c:pt>
                <c:pt idx="15">
                  <c:v>1369.1</c:v>
                </c:pt>
                <c:pt idx="16">
                  <c:v>210</c:v>
                </c:pt>
                <c:pt idx="17">
                  <c:v>2015.51</c:v>
                </c:pt>
                <c:pt idx="18">
                  <c:v>9187.18</c:v>
                </c:pt>
                <c:pt idx="19">
                  <c:v>728.69</c:v>
                </c:pt>
                <c:pt idx="21">
                  <c:v>112.59</c:v>
                </c:pt>
                <c:pt idx="22">
                  <c:v>3202.32</c:v>
                </c:pt>
                <c:pt idx="23">
                  <c:v>2238.06</c:v>
                </c:pt>
                <c:pt idx="24">
                  <c:v>285.45</c:v>
                </c:pt>
                <c:pt idx="25">
                  <c:v>12943.52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5-4FBF-B995-0EA57B386012}"/>
            </c:ext>
          </c:extLst>
        </c:ser>
        <c:ser>
          <c:idx val="1"/>
          <c:order val="1"/>
          <c:tx>
            <c:strRef>
              <c:f>'STATE WISE SALES ACROS YEARS'!$I$1:$I$2</c:f>
              <c:strCache>
                <c:ptCount val="1"/>
                <c:pt idx="0">
                  <c:v>2017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'STATE WISE SALES ACROS YEARS'!$G$3:$G$30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SALES ACROS YEARS'!$I$3:$I$30</c:f>
              <c:numCache>
                <c:formatCode>General</c:formatCode>
                <c:ptCount val="27"/>
                <c:pt idx="0">
                  <c:v>10667.95</c:v>
                </c:pt>
                <c:pt idx="1">
                  <c:v>43805.64</c:v>
                </c:pt>
                <c:pt idx="2">
                  <c:v>10494.49</c:v>
                </c:pt>
                <c:pt idx="3">
                  <c:v>6046.64</c:v>
                </c:pt>
                <c:pt idx="4">
                  <c:v>234056.77</c:v>
                </c:pt>
                <c:pt idx="5">
                  <c:v>112578.51</c:v>
                </c:pt>
                <c:pt idx="6">
                  <c:v>133580.64000000001</c:v>
                </c:pt>
                <c:pt idx="7">
                  <c:v>118789.37</c:v>
                </c:pt>
                <c:pt idx="8">
                  <c:v>136535.45000000001</c:v>
                </c:pt>
                <c:pt idx="9">
                  <c:v>59945.22</c:v>
                </c:pt>
                <c:pt idx="10">
                  <c:v>717852.5</c:v>
                </c:pt>
                <c:pt idx="11">
                  <c:v>53613.3</c:v>
                </c:pt>
                <c:pt idx="12">
                  <c:v>77650.22</c:v>
                </c:pt>
                <c:pt idx="13">
                  <c:v>91004.93</c:v>
                </c:pt>
                <c:pt idx="14">
                  <c:v>51509.39</c:v>
                </c:pt>
                <c:pt idx="15">
                  <c:v>122594.96</c:v>
                </c:pt>
                <c:pt idx="16">
                  <c:v>36394.879999999997</c:v>
                </c:pt>
                <c:pt idx="17">
                  <c:v>294101.24</c:v>
                </c:pt>
                <c:pt idx="18">
                  <c:v>901158.52</c:v>
                </c:pt>
                <c:pt idx="19">
                  <c:v>35459.839999999997</c:v>
                </c:pt>
                <c:pt idx="20">
                  <c:v>24468.45</c:v>
                </c:pt>
                <c:pt idx="21">
                  <c:v>1404.76</c:v>
                </c:pt>
                <c:pt idx="22">
                  <c:v>356704.72</c:v>
                </c:pt>
                <c:pt idx="23">
                  <c:v>232303.51</c:v>
                </c:pt>
                <c:pt idx="24">
                  <c:v>31387.3</c:v>
                </c:pt>
                <c:pt idx="25">
                  <c:v>2190452.4500000002</c:v>
                </c:pt>
                <c:pt idx="26">
                  <c:v>23930.62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5-4FBF-B995-0EA57B386012}"/>
            </c:ext>
          </c:extLst>
        </c:ser>
        <c:ser>
          <c:idx val="2"/>
          <c:order val="2"/>
          <c:tx>
            <c:strRef>
              <c:f>'STATE WISE SALES ACROS YEARS'!$J$1:$J$2</c:f>
              <c:strCache>
                <c:ptCount val="1"/>
                <c:pt idx="0">
                  <c:v>2018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'STATE WISE SALES ACROS YEARS'!$G$3:$G$30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SALES ACROS YEARS'!$J$3:$J$30</c:f>
              <c:numCache>
                <c:formatCode>General</c:formatCode>
                <c:ptCount val="27"/>
                <c:pt idx="0">
                  <c:v>5315</c:v>
                </c:pt>
                <c:pt idx="1">
                  <c:v>36426.68</c:v>
                </c:pt>
                <c:pt idx="2">
                  <c:v>11862.35</c:v>
                </c:pt>
                <c:pt idx="3">
                  <c:v>7427.66</c:v>
                </c:pt>
                <c:pt idx="4">
                  <c:v>272158.01</c:v>
                </c:pt>
                <c:pt idx="5">
                  <c:v>111996.17</c:v>
                </c:pt>
                <c:pt idx="6">
                  <c:v>166262.04</c:v>
                </c:pt>
                <c:pt idx="7">
                  <c:v>153824.97</c:v>
                </c:pt>
                <c:pt idx="8">
                  <c:v>150350.62</c:v>
                </c:pt>
                <c:pt idx="9">
                  <c:v>58642.14</c:v>
                </c:pt>
                <c:pt idx="10">
                  <c:v>851003.48</c:v>
                </c:pt>
                <c:pt idx="11">
                  <c:v>63141.35</c:v>
                </c:pt>
                <c:pt idx="12">
                  <c:v>78335.520000000004</c:v>
                </c:pt>
                <c:pt idx="13">
                  <c:v>86728.59</c:v>
                </c:pt>
                <c:pt idx="14">
                  <c:v>63314.81</c:v>
                </c:pt>
                <c:pt idx="15">
                  <c:v>137775.88</c:v>
                </c:pt>
                <c:pt idx="16">
                  <c:v>50055.21</c:v>
                </c:pt>
                <c:pt idx="17">
                  <c:v>380766.31</c:v>
                </c:pt>
                <c:pt idx="18">
                  <c:v>901277.72</c:v>
                </c:pt>
                <c:pt idx="19">
                  <c:v>46846.45</c:v>
                </c:pt>
                <c:pt idx="20">
                  <c:v>21563.19</c:v>
                </c:pt>
                <c:pt idx="21">
                  <c:v>6222.09</c:v>
                </c:pt>
                <c:pt idx="22">
                  <c:v>382652.74</c:v>
                </c:pt>
                <c:pt idx="23">
                  <c:v>284036.71000000002</c:v>
                </c:pt>
                <c:pt idx="24">
                  <c:v>27248.1</c:v>
                </c:pt>
                <c:pt idx="25">
                  <c:v>2960471.25</c:v>
                </c:pt>
                <c:pt idx="26">
                  <c:v>25477.37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5-4FBF-B995-0EA57B386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284928927"/>
        <c:axId val="1284934751"/>
      </c:barChart>
      <c:catAx>
        <c:axId val="1284928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934751"/>
        <c:crosses val="autoZero"/>
        <c:auto val="1"/>
        <c:lblAlgn val="ctr"/>
        <c:lblOffset val="100"/>
        <c:noMultiLvlLbl val="0"/>
      </c:catAx>
      <c:valAx>
        <c:axId val="1284934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ACTUAL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92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839911720954638"/>
          <c:y val="0.46725210376384024"/>
          <c:w val="6.4062260708108124E-2"/>
          <c:h val="0.164598681298873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Hammad.xlsx]CATEGORY LEVEL ORDERS!PivotTable3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CATEGORY LEVEL</a:t>
            </a:r>
            <a:r>
              <a:rPr lang="en-IN" baseline="0" dirty="0"/>
              <a:t> NO OF ORDERS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'CATEGORY LEVEL ORDERS'!$F$1:$F$2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'CATEGORY LEVEL ORDERS'!$E$3:$E$13</c:f>
              <c:strCache>
                <c:ptCount val="10"/>
                <c:pt idx="0">
                  <c:v>cama_mesa_banho</c:v>
                </c:pt>
                <c:pt idx="1">
                  <c:v>beleza_saude</c:v>
                </c:pt>
                <c:pt idx="2">
                  <c:v>esporte_lazer</c:v>
                </c:pt>
                <c:pt idx="3">
                  <c:v>moveis_decoracao</c:v>
                </c:pt>
                <c:pt idx="4">
                  <c:v>informatica_acessorios</c:v>
                </c:pt>
                <c:pt idx="5">
                  <c:v>utilidades_domesticas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ferramentas_jardim</c:v>
                </c:pt>
                <c:pt idx="9">
                  <c:v>automotivo</c:v>
                </c:pt>
              </c:strCache>
            </c:strRef>
          </c:cat>
          <c:val>
            <c:numRef>
              <c:f>'CATEGORY LEVEL ORDERS'!$F$3:$F$13</c:f>
              <c:numCache>
                <c:formatCode>General</c:formatCode>
                <c:ptCount val="10"/>
                <c:pt idx="0">
                  <c:v>8</c:v>
                </c:pt>
                <c:pt idx="1">
                  <c:v>49</c:v>
                </c:pt>
                <c:pt idx="2">
                  <c:v>17</c:v>
                </c:pt>
                <c:pt idx="3">
                  <c:v>69</c:v>
                </c:pt>
                <c:pt idx="4">
                  <c:v>21</c:v>
                </c:pt>
                <c:pt idx="5">
                  <c:v>12</c:v>
                </c:pt>
                <c:pt idx="6">
                  <c:v>5</c:v>
                </c:pt>
                <c:pt idx="7">
                  <c:v>9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C-4490-B6F0-5C9D42758AAE}"/>
            </c:ext>
          </c:extLst>
        </c:ser>
        <c:ser>
          <c:idx val="1"/>
          <c:order val="1"/>
          <c:tx>
            <c:strRef>
              <c:f>'CATEGORY LEVEL ORDERS'!$G$1:$G$2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'CATEGORY LEVEL ORDERS'!$E$3:$E$13</c:f>
              <c:strCache>
                <c:ptCount val="10"/>
                <c:pt idx="0">
                  <c:v>cama_mesa_banho</c:v>
                </c:pt>
                <c:pt idx="1">
                  <c:v>beleza_saude</c:v>
                </c:pt>
                <c:pt idx="2">
                  <c:v>esporte_lazer</c:v>
                </c:pt>
                <c:pt idx="3">
                  <c:v>moveis_decoracao</c:v>
                </c:pt>
                <c:pt idx="4">
                  <c:v>informatica_acessorios</c:v>
                </c:pt>
                <c:pt idx="5">
                  <c:v>utilidades_domesticas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ferramentas_jardim</c:v>
                </c:pt>
                <c:pt idx="9">
                  <c:v>automotivo</c:v>
                </c:pt>
              </c:strCache>
            </c:strRef>
          </c:cat>
          <c:val>
            <c:numRef>
              <c:f>'CATEGORY LEVEL ORDERS'!$G$3:$G$13</c:f>
              <c:numCache>
                <c:formatCode>General</c:formatCode>
                <c:ptCount val="10"/>
                <c:pt idx="0">
                  <c:v>5216</c:v>
                </c:pt>
                <c:pt idx="1">
                  <c:v>3661</c:v>
                </c:pt>
                <c:pt idx="2">
                  <c:v>4070</c:v>
                </c:pt>
                <c:pt idx="3">
                  <c:v>4131</c:v>
                </c:pt>
                <c:pt idx="4">
                  <c:v>3077</c:v>
                </c:pt>
                <c:pt idx="5">
                  <c:v>2883</c:v>
                </c:pt>
                <c:pt idx="6">
                  <c:v>2270</c:v>
                </c:pt>
                <c:pt idx="7">
                  <c:v>2188</c:v>
                </c:pt>
                <c:pt idx="8">
                  <c:v>2449</c:v>
                </c:pt>
                <c:pt idx="9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C-4490-B6F0-5C9D42758AAE}"/>
            </c:ext>
          </c:extLst>
        </c:ser>
        <c:ser>
          <c:idx val="2"/>
          <c:order val="2"/>
          <c:tx>
            <c:strRef>
              <c:f>'CATEGORY LEVEL ORDERS'!$H$1:$H$2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'CATEGORY LEVEL ORDERS'!$E$3:$E$13</c:f>
              <c:strCache>
                <c:ptCount val="10"/>
                <c:pt idx="0">
                  <c:v>cama_mesa_banho</c:v>
                </c:pt>
                <c:pt idx="1">
                  <c:v>beleza_saude</c:v>
                </c:pt>
                <c:pt idx="2">
                  <c:v>esporte_lazer</c:v>
                </c:pt>
                <c:pt idx="3">
                  <c:v>moveis_decoracao</c:v>
                </c:pt>
                <c:pt idx="4">
                  <c:v>informatica_acessorios</c:v>
                </c:pt>
                <c:pt idx="5">
                  <c:v>utilidades_domesticas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ferramentas_jardim</c:v>
                </c:pt>
                <c:pt idx="9">
                  <c:v>automotivo</c:v>
                </c:pt>
              </c:strCache>
            </c:strRef>
          </c:cat>
          <c:val>
            <c:numRef>
              <c:f>'CATEGORY LEVEL ORDERS'!$H$3:$H$13</c:f>
              <c:numCache>
                <c:formatCode>General</c:formatCode>
                <c:ptCount val="10"/>
                <c:pt idx="0">
                  <c:v>5873</c:v>
                </c:pt>
                <c:pt idx="1">
                  <c:v>5924</c:v>
                </c:pt>
                <c:pt idx="2">
                  <c:v>4503</c:v>
                </c:pt>
                <c:pt idx="3">
                  <c:v>4098</c:v>
                </c:pt>
                <c:pt idx="4">
                  <c:v>4683</c:v>
                </c:pt>
                <c:pt idx="5">
                  <c:v>4020</c:v>
                </c:pt>
                <c:pt idx="6">
                  <c:v>3695</c:v>
                </c:pt>
                <c:pt idx="7">
                  <c:v>2330</c:v>
                </c:pt>
                <c:pt idx="8">
                  <c:v>1874</c:v>
                </c:pt>
                <c:pt idx="9">
                  <c:v>2610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1C-4490-B6F0-5C9D42758A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0071967"/>
        <c:axId val="2030074879"/>
      </c:barChart>
      <c:catAx>
        <c:axId val="2030071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PRODUCT</a:t>
                </a:r>
                <a:r>
                  <a:rPr lang="en-IN" baseline="0" dirty="0"/>
                  <a:t> CATEGORY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074879"/>
        <c:crosses val="autoZero"/>
        <c:auto val="1"/>
        <c:lblAlgn val="ctr"/>
        <c:lblOffset val="100"/>
        <c:noMultiLvlLbl val="0"/>
      </c:catAx>
      <c:valAx>
        <c:axId val="203007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 OF</a:t>
                </a:r>
                <a:r>
                  <a:rPr lang="en-IN" baseline="0" dirty="0"/>
                  <a:t> ORDERS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07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Hammad.xlsx]LEAST SELLING CATEGORY'S REVIEW!PivotTable2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LEAST SELLING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04851499752867"/>
          <c:y val="0.10368169694744959"/>
          <c:w val="0.76467461577809193"/>
          <c:h val="0.6970836518653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'LEAST SELLING CATEGORY''S REVIEW'!$F$1:$F$2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SELLING CATEGORY''S REVIEW'!$E$3:$E$7</c:f>
              <c:strCache>
                <c:ptCount val="4"/>
                <c:pt idx="0">
                  <c:v>automotivo</c:v>
                </c:pt>
                <c:pt idx="1">
                  <c:v>eletronicos</c:v>
                </c:pt>
                <c:pt idx="2">
                  <c:v>informatica_acessorios</c:v>
                </c:pt>
                <c:pt idx="3">
                  <c:v>instrumentos_musicais</c:v>
                </c:pt>
              </c:strCache>
            </c:strRef>
          </c:cat>
          <c:val>
            <c:numRef>
              <c:f>'LEAST SELLING CATEGORY''S REVIEW'!$F$3:$F$7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9-4C87-BCE0-9FE813BDA1EB}"/>
            </c:ext>
          </c:extLst>
        </c:ser>
        <c:ser>
          <c:idx val="1"/>
          <c:order val="1"/>
          <c:tx>
            <c:strRef>
              <c:f>'LEAST SELLING CATEGORY''S REVIEW'!$G$1:$G$2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SELLING CATEGORY''S REVIEW'!$E$3:$E$7</c:f>
              <c:strCache>
                <c:ptCount val="4"/>
                <c:pt idx="0">
                  <c:v>automotivo</c:v>
                </c:pt>
                <c:pt idx="1">
                  <c:v>eletronicos</c:v>
                </c:pt>
                <c:pt idx="2">
                  <c:v>informatica_acessorios</c:v>
                </c:pt>
                <c:pt idx="3">
                  <c:v>instrumentos_musicais</c:v>
                </c:pt>
              </c:strCache>
            </c:strRef>
          </c:cat>
          <c:val>
            <c:numRef>
              <c:f>'LEAST SELLING CATEGORY''S REVIEW'!$G$3:$G$7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89-4C87-BCE0-9FE813BDA1EB}"/>
            </c:ext>
          </c:extLst>
        </c:ser>
        <c:ser>
          <c:idx val="2"/>
          <c:order val="2"/>
          <c:tx>
            <c:strRef>
              <c:f>'LEAST SELLING CATEGORY''S REVIEW'!$H$1:$H$2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SELLING CATEGORY''S REVIEW'!$E$3:$E$7</c:f>
              <c:strCache>
                <c:ptCount val="4"/>
                <c:pt idx="0">
                  <c:v>automotivo</c:v>
                </c:pt>
                <c:pt idx="1">
                  <c:v>eletronicos</c:v>
                </c:pt>
                <c:pt idx="2">
                  <c:v>informatica_acessorios</c:v>
                </c:pt>
                <c:pt idx="3">
                  <c:v>instrumentos_musicais</c:v>
                </c:pt>
              </c:strCache>
            </c:strRef>
          </c:cat>
          <c:val>
            <c:numRef>
              <c:f>'LEAST SELLING CATEGORY''S REVIEW'!$H$3:$H$7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89-4C87-BCE0-9FE813BDA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0621727"/>
        <c:axId val="1830620895"/>
      </c:barChart>
      <c:catAx>
        <c:axId val="1830621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LEAST</a:t>
                </a:r>
                <a:r>
                  <a:rPr lang="en-IN" baseline="0" dirty="0"/>
                  <a:t> SELLING CATEGORIES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620895"/>
        <c:crosses val="autoZero"/>
        <c:auto val="1"/>
        <c:lblAlgn val="ctr"/>
        <c:lblOffset val="100"/>
        <c:noMultiLvlLbl val="0"/>
      </c:catAx>
      <c:valAx>
        <c:axId val="183062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RATING ON 5</a:t>
                </a:r>
              </a:p>
            </c:rich>
          </c:tx>
          <c:layout>
            <c:manualLayout>
              <c:xMode val="edge"/>
              <c:yMode val="edge"/>
              <c:x val="2.8482926202308134E-2"/>
              <c:y val="0.435122663020210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62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Hammad.xlsx]TOP SELLING CATEGORY'S REVIEW!PivotTable1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MOST SELLING CATEGORIES</a:t>
            </a:r>
          </a:p>
        </c:rich>
      </c:tx>
      <c:layout>
        <c:manualLayout>
          <c:xMode val="edge"/>
          <c:yMode val="edge"/>
          <c:x val="0.43193783729956076"/>
          <c:y val="2.7768794827744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06887140502258"/>
          <c:y val="0.11054648422760627"/>
          <c:w val="0.74622449514696376"/>
          <c:h val="0.63535636656470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SELLING CATEGORY''S REVIEW'!$G$1:$G$2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SELLING CATEGORY''S REVIEW'!$F$3:$F$12</c:f>
              <c:strCache>
                <c:ptCount val="9"/>
                <c:pt idx="0">
                  <c:v>beleza_saude</c:v>
                </c:pt>
                <c:pt idx="1">
                  <c:v>brinquedos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informatica_acessorios</c:v>
                </c:pt>
                <c:pt idx="5">
                  <c:v>moveis_decoracao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utilidades_domesticas</c:v>
                </c:pt>
              </c:strCache>
            </c:strRef>
          </c:cat>
          <c:val>
            <c:numRef>
              <c:f>'TOP SELLING CATEGORY''S REVIEW'!$G$3:$G$12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3-40D9-8575-85728C134D91}"/>
            </c:ext>
          </c:extLst>
        </c:ser>
        <c:ser>
          <c:idx val="1"/>
          <c:order val="1"/>
          <c:tx>
            <c:strRef>
              <c:f>'TOP SELLING CATEGORY''S REVIEW'!$H$1:$H$2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SELLING CATEGORY''S REVIEW'!$F$3:$F$12</c:f>
              <c:strCache>
                <c:ptCount val="9"/>
                <c:pt idx="0">
                  <c:v>beleza_saude</c:v>
                </c:pt>
                <c:pt idx="1">
                  <c:v>brinquedos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informatica_acessorios</c:v>
                </c:pt>
                <c:pt idx="5">
                  <c:v>moveis_decoracao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utilidades_domesticas</c:v>
                </c:pt>
              </c:strCache>
            </c:strRef>
          </c:cat>
          <c:val>
            <c:numRef>
              <c:f>'TOP SELLING CATEGORY''S REVIEW'!$H$3:$H$12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3-40D9-8575-85728C134D91}"/>
            </c:ext>
          </c:extLst>
        </c:ser>
        <c:ser>
          <c:idx val="2"/>
          <c:order val="2"/>
          <c:tx>
            <c:strRef>
              <c:f>'TOP SELLING CATEGORY''S REVIEW'!$I$1:$I$2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SELLING CATEGORY''S REVIEW'!$F$3:$F$12</c:f>
              <c:strCache>
                <c:ptCount val="9"/>
                <c:pt idx="0">
                  <c:v>beleza_saude</c:v>
                </c:pt>
                <c:pt idx="1">
                  <c:v>brinquedos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informatica_acessorios</c:v>
                </c:pt>
                <c:pt idx="5">
                  <c:v>moveis_decoracao</c:v>
                </c:pt>
                <c:pt idx="6">
                  <c:v>relogios_presentes</c:v>
                </c:pt>
                <c:pt idx="7">
                  <c:v>telefonia</c:v>
                </c:pt>
                <c:pt idx="8">
                  <c:v>utilidades_domesticas</c:v>
                </c:pt>
              </c:strCache>
            </c:strRef>
          </c:cat>
          <c:val>
            <c:numRef>
              <c:f>'TOP SELLING CATEGORY''S REVIEW'!$I$3:$I$12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D3-40D9-8575-85728C134D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1340783"/>
        <c:axId val="2031339535"/>
      </c:barChart>
      <c:catAx>
        <c:axId val="203134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MOST SELLING CATEGORIES</a:t>
                </a:r>
              </a:p>
            </c:rich>
          </c:tx>
          <c:layout>
            <c:manualLayout>
              <c:xMode val="edge"/>
              <c:yMode val="edge"/>
              <c:x val="0.46254127741352363"/>
              <c:y val="0.95882314478316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339535"/>
        <c:crosses val="autoZero"/>
        <c:auto val="1"/>
        <c:lblAlgn val="ctr"/>
        <c:lblOffset val="100"/>
        <c:noMultiLvlLbl val="0"/>
      </c:catAx>
      <c:valAx>
        <c:axId val="2031339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RATING ON 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34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Hammad.xlsx]STATE WISE ORDERS ACROS YEARS!PivotTable3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 WISE ORDERS ACROS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178215592887451E-2"/>
          <c:y val="0.11488145563130722"/>
          <c:w val="0.85932964847129767"/>
          <c:h val="0.75791420073992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'STATE WISE ORDERS ACROS YEARS'!$I$1:$I$2</c:f>
              <c:strCache>
                <c:ptCount val="1"/>
                <c:pt idx="0">
                  <c:v>2016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'STATE WISE ORDERS ACROS YEARS'!$H$3:$H$30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ORDERS ACROS YEARS'!$I$3:$I$30</c:f>
              <c:numCache>
                <c:formatCode>General</c:formatCode>
                <c:ptCount val="27"/>
                <c:pt idx="1">
                  <c:v>2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  <c:pt idx="7">
                  <c:v>4</c:v>
                </c:pt>
                <c:pt idx="8">
                  <c:v>8</c:v>
                </c:pt>
                <c:pt idx="9">
                  <c:v>9</c:v>
                </c:pt>
                <c:pt idx="10">
                  <c:v>46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30</c:v>
                </c:pt>
                <c:pt idx="18">
                  <c:v>49</c:v>
                </c:pt>
                <c:pt idx="19">
                  <c:v>5</c:v>
                </c:pt>
                <c:pt idx="21">
                  <c:v>3</c:v>
                </c:pt>
                <c:pt idx="22">
                  <c:v>21</c:v>
                </c:pt>
                <c:pt idx="23">
                  <c:v>13</c:v>
                </c:pt>
                <c:pt idx="24">
                  <c:v>3</c:v>
                </c:pt>
                <c:pt idx="25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A-4BB5-8DBD-3A7A7F6FAADB}"/>
            </c:ext>
          </c:extLst>
        </c:ser>
        <c:ser>
          <c:idx val="1"/>
          <c:order val="1"/>
          <c:tx>
            <c:strRef>
              <c:f>'STATE WISE ORDERS ACROS YEARS'!$J$1:$J$2</c:f>
              <c:strCache>
                <c:ptCount val="1"/>
                <c:pt idx="0">
                  <c:v>2017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'STATE WISE ORDERS ACROS YEARS'!$H$3:$H$30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ORDERS ACROS YEARS'!$J$3:$J$30</c:f>
              <c:numCache>
                <c:formatCode>General</c:formatCode>
                <c:ptCount val="27"/>
                <c:pt idx="0">
                  <c:v>60</c:v>
                </c:pt>
                <c:pt idx="1">
                  <c:v>223</c:v>
                </c:pt>
                <c:pt idx="2">
                  <c:v>79</c:v>
                </c:pt>
                <c:pt idx="3">
                  <c:v>39</c:v>
                </c:pt>
                <c:pt idx="4">
                  <c:v>1802</c:v>
                </c:pt>
                <c:pt idx="5">
                  <c:v>721</c:v>
                </c:pt>
                <c:pt idx="6">
                  <c:v>1043</c:v>
                </c:pt>
                <c:pt idx="7">
                  <c:v>1070</c:v>
                </c:pt>
                <c:pt idx="8">
                  <c:v>1106</c:v>
                </c:pt>
                <c:pt idx="9">
                  <c:v>417</c:v>
                </c:pt>
                <c:pt idx="10">
                  <c:v>6097</c:v>
                </c:pt>
                <c:pt idx="11">
                  <c:v>340</c:v>
                </c:pt>
                <c:pt idx="12">
                  <c:v>489</c:v>
                </c:pt>
                <c:pt idx="13">
                  <c:v>551</c:v>
                </c:pt>
                <c:pt idx="14">
                  <c:v>289</c:v>
                </c:pt>
                <c:pt idx="15">
                  <c:v>853</c:v>
                </c:pt>
                <c:pt idx="16">
                  <c:v>246</c:v>
                </c:pt>
                <c:pt idx="17">
                  <c:v>2555</c:v>
                </c:pt>
                <c:pt idx="18">
                  <c:v>7000</c:v>
                </c:pt>
                <c:pt idx="19">
                  <c:v>259</c:v>
                </c:pt>
                <c:pt idx="20">
                  <c:v>159</c:v>
                </c:pt>
                <c:pt idx="21">
                  <c:v>19</c:v>
                </c:pt>
                <c:pt idx="22">
                  <c:v>2993</c:v>
                </c:pt>
                <c:pt idx="23">
                  <c:v>1925</c:v>
                </c:pt>
                <c:pt idx="24">
                  <c:v>213</c:v>
                </c:pt>
                <c:pt idx="25">
                  <c:v>19919</c:v>
                </c:pt>
                <c:pt idx="2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A-4BB5-8DBD-3A7A7F6FAADB}"/>
            </c:ext>
          </c:extLst>
        </c:ser>
        <c:ser>
          <c:idx val="2"/>
          <c:order val="2"/>
          <c:tx>
            <c:strRef>
              <c:f>'STATE WISE ORDERS ACROS YEARS'!$K$1:$K$2</c:f>
              <c:strCache>
                <c:ptCount val="1"/>
                <c:pt idx="0">
                  <c:v>2018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'STATE WISE ORDERS ACROS YEARS'!$H$3:$H$30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ORDERS ACROS YEARS'!$K$3:$K$30</c:f>
              <c:numCache>
                <c:formatCode>General</c:formatCode>
                <c:ptCount val="27"/>
                <c:pt idx="0">
                  <c:v>32</c:v>
                </c:pt>
                <c:pt idx="1">
                  <c:v>219</c:v>
                </c:pt>
                <c:pt idx="2">
                  <c:v>86</c:v>
                </c:pt>
                <c:pt idx="3">
                  <c:v>43</c:v>
                </c:pt>
                <c:pt idx="4">
                  <c:v>1979</c:v>
                </c:pt>
                <c:pt idx="5">
                  <c:v>746</c:v>
                </c:pt>
                <c:pt idx="6">
                  <c:v>1346</c:v>
                </c:pt>
                <c:pt idx="7">
                  <c:v>1174</c:v>
                </c:pt>
                <c:pt idx="8">
                  <c:v>1209</c:v>
                </c:pt>
                <c:pt idx="9">
                  <c:v>394</c:v>
                </c:pt>
                <c:pt idx="10">
                  <c:v>6928</c:v>
                </c:pt>
                <c:pt idx="11">
                  <c:v>478</c:v>
                </c:pt>
                <c:pt idx="12">
                  <c:v>562</c:v>
                </c:pt>
                <c:pt idx="13">
                  <c:v>522</c:v>
                </c:pt>
                <c:pt idx="14">
                  <c:v>310</c:v>
                </c:pt>
                <c:pt idx="15">
                  <c:v>941</c:v>
                </c:pt>
                <c:pt idx="16">
                  <c:v>292</c:v>
                </c:pt>
                <c:pt idx="17">
                  <c:v>3134</c:v>
                </c:pt>
                <c:pt idx="18">
                  <c:v>7460</c:v>
                </c:pt>
                <c:pt idx="19">
                  <c:v>265</c:v>
                </c:pt>
                <c:pt idx="20">
                  <c:v>118</c:v>
                </c:pt>
                <c:pt idx="21">
                  <c:v>29</c:v>
                </c:pt>
                <c:pt idx="22">
                  <c:v>3197</c:v>
                </c:pt>
                <c:pt idx="23">
                  <c:v>2223</c:v>
                </c:pt>
                <c:pt idx="24">
                  <c:v>169</c:v>
                </c:pt>
                <c:pt idx="25">
                  <c:v>27116</c:v>
                </c:pt>
                <c:pt idx="26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A-4BB5-8DBD-3A7A7F6FA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426637839"/>
        <c:axId val="1426636591"/>
      </c:barChart>
      <c:catAx>
        <c:axId val="1426637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36591"/>
        <c:crosses val="autoZero"/>
        <c:auto val="1"/>
        <c:lblAlgn val="ctr"/>
        <c:lblOffset val="100"/>
        <c:noMultiLvlLbl val="0"/>
      </c:catAx>
      <c:valAx>
        <c:axId val="1426636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63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 SQL Dashboard by Hammad.xlsx]STATE WISE CUSTOMER ACQUISITION!PivotTable2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 WISE CUSTOMER ACQUISITION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 w="25400" cap="flat" cmpd="sng" algn="ctr">
            <a:solidFill>
              <a:srgbClr val="FFFF00"/>
            </a:solidFill>
            <a:miter lim="800000"/>
          </a:ln>
          <a:effectLst/>
        </c:spPr>
      </c:pivotFmt>
      <c:pivotFmt>
        <c:idx val="4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 w="25400" cap="flat" cmpd="sng" algn="ctr">
            <a:solidFill>
              <a:srgbClr val="FFFF00"/>
            </a:solidFill>
            <a:miter lim="800000"/>
          </a:ln>
          <a:effectLst/>
        </c:spPr>
      </c:pivotFmt>
      <c:pivotFmt>
        <c:idx val="7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 w="25400" cap="flat" cmpd="sng" algn="ctr">
            <a:solidFill>
              <a:schemeClr val="accent4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 w="25400" cap="flat" cmpd="sng" algn="ctr">
            <a:solidFill>
              <a:srgbClr val="FFFF00"/>
            </a:solidFill>
            <a:miter lim="800000"/>
          </a:ln>
          <a:effectLst/>
        </c:spPr>
      </c:pivotFmt>
      <c:pivotFmt>
        <c:idx val="11"/>
        <c:spPr>
          <a:solidFill>
            <a:schemeClr val="accent6"/>
          </a:solidFill>
          <a:ln w="25400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WISE CUSTOMER ACQUISITION'!$J$1:$J$2</c:f>
              <c:strCache>
                <c:ptCount val="1"/>
                <c:pt idx="0">
                  <c:v>2016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'STATE WISE CUSTOMER ACQUISITION'!$I$3:$I$30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CUSTOMER ACQUISITION'!$J$3:$J$30</c:f>
              <c:numCache>
                <c:formatCode>General</c:formatCode>
                <c:ptCount val="27"/>
                <c:pt idx="1">
                  <c:v>2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4</c:v>
                </c:pt>
                <c:pt idx="8">
                  <c:v>8</c:v>
                </c:pt>
                <c:pt idx="9">
                  <c:v>4</c:v>
                </c:pt>
                <c:pt idx="10">
                  <c:v>38</c:v>
                </c:pt>
                <c:pt idx="12">
                  <c:v>2</c:v>
                </c:pt>
                <c:pt idx="13">
                  <c:v>4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20</c:v>
                </c:pt>
                <c:pt idx="18">
                  <c:v>43</c:v>
                </c:pt>
                <c:pt idx="19">
                  <c:v>4</c:v>
                </c:pt>
                <c:pt idx="21">
                  <c:v>2</c:v>
                </c:pt>
                <c:pt idx="22">
                  <c:v>21</c:v>
                </c:pt>
                <c:pt idx="23">
                  <c:v>10</c:v>
                </c:pt>
                <c:pt idx="24">
                  <c:v>3</c:v>
                </c:pt>
                <c:pt idx="25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B-435F-B13F-5EFC2225C3DF}"/>
            </c:ext>
          </c:extLst>
        </c:ser>
        <c:ser>
          <c:idx val="1"/>
          <c:order val="1"/>
          <c:tx>
            <c:strRef>
              <c:f>'STATE WISE CUSTOMER ACQUISITION'!$K$1:$K$2</c:f>
              <c:strCache>
                <c:ptCount val="1"/>
                <c:pt idx="0">
                  <c:v>2017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EDB-435F-B13F-5EFC2225C3DF}"/>
              </c:ext>
            </c:extLst>
          </c:dPt>
          <c:cat>
            <c:strRef>
              <c:f>'STATE WISE CUSTOMER ACQUISITION'!$I$3:$I$30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CUSTOMER ACQUISITION'!$K$3:$K$30</c:f>
              <c:numCache>
                <c:formatCode>General</c:formatCode>
                <c:ptCount val="27"/>
                <c:pt idx="0">
                  <c:v>52</c:v>
                </c:pt>
                <c:pt idx="1">
                  <c:v>198</c:v>
                </c:pt>
                <c:pt idx="2">
                  <c:v>71</c:v>
                </c:pt>
                <c:pt idx="3">
                  <c:v>28</c:v>
                </c:pt>
                <c:pt idx="4">
                  <c:v>1524</c:v>
                </c:pt>
                <c:pt idx="5">
                  <c:v>641</c:v>
                </c:pt>
                <c:pt idx="6">
                  <c:v>879</c:v>
                </c:pt>
                <c:pt idx="7">
                  <c:v>922</c:v>
                </c:pt>
                <c:pt idx="8">
                  <c:v>914</c:v>
                </c:pt>
                <c:pt idx="9">
                  <c:v>368</c:v>
                </c:pt>
                <c:pt idx="10">
                  <c:v>5169</c:v>
                </c:pt>
                <c:pt idx="11">
                  <c:v>282</c:v>
                </c:pt>
                <c:pt idx="12">
                  <c:v>405</c:v>
                </c:pt>
                <c:pt idx="13">
                  <c:v>488</c:v>
                </c:pt>
                <c:pt idx="14">
                  <c:v>250</c:v>
                </c:pt>
                <c:pt idx="15">
                  <c:v>739</c:v>
                </c:pt>
                <c:pt idx="16">
                  <c:v>220</c:v>
                </c:pt>
                <c:pt idx="17">
                  <c:v>2160</c:v>
                </c:pt>
                <c:pt idx="18">
                  <c:v>5945</c:v>
                </c:pt>
                <c:pt idx="19">
                  <c:v>227</c:v>
                </c:pt>
                <c:pt idx="20">
                  <c:v>130</c:v>
                </c:pt>
                <c:pt idx="21">
                  <c:v>18</c:v>
                </c:pt>
                <c:pt idx="22">
                  <c:v>2552</c:v>
                </c:pt>
                <c:pt idx="23">
                  <c:v>1649</c:v>
                </c:pt>
                <c:pt idx="24">
                  <c:v>185</c:v>
                </c:pt>
                <c:pt idx="25">
                  <c:v>16883</c:v>
                </c:pt>
                <c:pt idx="26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DB-435F-B13F-5EFC2225C3DF}"/>
            </c:ext>
          </c:extLst>
        </c:ser>
        <c:ser>
          <c:idx val="2"/>
          <c:order val="2"/>
          <c:tx>
            <c:strRef>
              <c:f>'STATE WISE CUSTOMER ACQUISITION'!$L$1:$L$2</c:f>
              <c:strCache>
                <c:ptCount val="1"/>
                <c:pt idx="0">
                  <c:v>2018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'STATE WISE CUSTOMER ACQUISITION'!$I$3:$I$30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'STATE WISE CUSTOMER ACQUISITION'!$L$3:$L$30</c:f>
              <c:numCache>
                <c:formatCode>General</c:formatCode>
                <c:ptCount val="27"/>
                <c:pt idx="0">
                  <c:v>25</c:v>
                </c:pt>
                <c:pt idx="1">
                  <c:v>199</c:v>
                </c:pt>
                <c:pt idx="2">
                  <c:v>71</c:v>
                </c:pt>
                <c:pt idx="3">
                  <c:v>39</c:v>
                </c:pt>
                <c:pt idx="4">
                  <c:v>1716</c:v>
                </c:pt>
                <c:pt idx="5">
                  <c:v>652</c:v>
                </c:pt>
                <c:pt idx="6">
                  <c:v>1172</c:v>
                </c:pt>
                <c:pt idx="7">
                  <c:v>1023</c:v>
                </c:pt>
                <c:pt idx="8">
                  <c:v>1011</c:v>
                </c:pt>
                <c:pt idx="9">
                  <c:v>341</c:v>
                </c:pt>
                <c:pt idx="10">
                  <c:v>5924</c:v>
                </c:pt>
                <c:pt idx="11">
                  <c:v>405</c:v>
                </c:pt>
                <c:pt idx="12">
                  <c:v>464</c:v>
                </c:pt>
                <c:pt idx="13">
                  <c:v>452</c:v>
                </c:pt>
                <c:pt idx="14">
                  <c:v>265</c:v>
                </c:pt>
                <c:pt idx="15">
                  <c:v>851</c:v>
                </c:pt>
                <c:pt idx="16">
                  <c:v>257</c:v>
                </c:pt>
                <c:pt idx="17">
                  <c:v>2644</c:v>
                </c:pt>
                <c:pt idx="18">
                  <c:v>6250</c:v>
                </c:pt>
                <c:pt idx="19">
                  <c:v>240</c:v>
                </c:pt>
                <c:pt idx="20">
                  <c:v>103</c:v>
                </c:pt>
                <c:pt idx="21">
                  <c:v>24</c:v>
                </c:pt>
                <c:pt idx="22">
                  <c:v>2660</c:v>
                </c:pt>
                <c:pt idx="23">
                  <c:v>1838</c:v>
                </c:pt>
                <c:pt idx="24">
                  <c:v>148</c:v>
                </c:pt>
                <c:pt idx="25">
                  <c:v>22753</c:v>
                </c:pt>
                <c:pt idx="26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DB-435F-B13F-5EFC2225C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424111519"/>
        <c:axId val="1424117343"/>
      </c:barChart>
      <c:catAx>
        <c:axId val="1424111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117343"/>
        <c:crosses val="autoZero"/>
        <c:auto val="1"/>
        <c:lblAlgn val="ctr"/>
        <c:lblOffset val="100"/>
        <c:noMultiLvlLbl val="0"/>
      </c:catAx>
      <c:valAx>
        <c:axId val="1424117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ACTUAL ACQUISITION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11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2 STATES WITH INCREASING ORDERS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YEAR 2016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RJ</c:v>
              </c:pt>
              <c:pt idx="1">
                <c:v>SP</c:v>
              </c:pt>
            </c:strLit>
          </c:cat>
          <c:val>
            <c:numLit>
              <c:formatCode>General</c:formatCode>
              <c:ptCount val="2"/>
              <c:pt idx="0">
                <c:v>49</c:v>
              </c:pt>
              <c:pt idx="1">
                <c:v>118</c:v>
              </c:pt>
            </c:numLit>
          </c:val>
          <c:extLst>
            <c:ext xmlns:c16="http://schemas.microsoft.com/office/drawing/2014/chart" uri="{C3380CC4-5D6E-409C-BE32-E72D297353CC}">
              <c16:uniqueId val="{00000000-BD88-48D7-AD1D-25315259E727}"/>
            </c:ext>
          </c:extLst>
        </c:ser>
        <c:ser>
          <c:idx val="1"/>
          <c:order val="1"/>
          <c:tx>
            <c:v>Sum of YEAR 2017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RJ</c:v>
              </c:pt>
              <c:pt idx="1">
                <c:v>SP</c:v>
              </c:pt>
            </c:strLit>
          </c:cat>
          <c:val>
            <c:numLit>
              <c:formatCode>General</c:formatCode>
              <c:ptCount val="2"/>
              <c:pt idx="0">
                <c:v>7000</c:v>
              </c:pt>
              <c:pt idx="1">
                <c:v>19919</c:v>
              </c:pt>
            </c:numLit>
          </c:val>
          <c:extLst>
            <c:ext xmlns:c16="http://schemas.microsoft.com/office/drawing/2014/chart" uri="{C3380CC4-5D6E-409C-BE32-E72D297353CC}">
              <c16:uniqueId val="{00000001-BD88-48D7-AD1D-25315259E727}"/>
            </c:ext>
          </c:extLst>
        </c:ser>
        <c:ser>
          <c:idx val="2"/>
          <c:order val="2"/>
          <c:tx>
            <c:v>Sum of YEAR 2018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RJ</c:v>
              </c:pt>
              <c:pt idx="1">
                <c:v>SP</c:v>
              </c:pt>
            </c:strLit>
          </c:cat>
          <c:val>
            <c:numLit>
              <c:formatCode>General</c:formatCode>
              <c:ptCount val="2"/>
              <c:pt idx="0">
                <c:v>7460</c:v>
              </c:pt>
              <c:pt idx="1">
                <c:v>27116</c:v>
              </c:pt>
            </c:numLit>
          </c:val>
          <c:extLst>
            <c:ext xmlns:c16="http://schemas.microsoft.com/office/drawing/2014/chart" uri="{C3380CC4-5D6E-409C-BE32-E72D297353CC}">
              <c16:uniqueId val="{00000002-BD88-48D7-AD1D-25315259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802489184"/>
        <c:axId val="802489600"/>
      </c:barChart>
      <c:catAx>
        <c:axId val="80248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489600"/>
        <c:crosses val="autoZero"/>
        <c:auto val="1"/>
        <c:lblAlgn val="ctr"/>
        <c:lblOffset val="100"/>
        <c:noMultiLvlLbl val="0"/>
      </c:catAx>
      <c:valAx>
        <c:axId val="8024896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ORDERS</a:t>
                </a:r>
              </a:p>
            </c:rich>
          </c:tx>
          <c:layout>
            <c:manualLayout>
              <c:xMode val="edge"/>
              <c:yMode val="edge"/>
              <c:x val="8.9688416790406084E-3"/>
              <c:y val="0.350849611517045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crossAx val="8024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WROST 2 STATES WITH DECLINING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YEAR 2016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SE</c:v>
              </c:pt>
              <c:pt idx="1">
                <c:v>RO</c:v>
              </c:pt>
            </c:strLit>
          </c:cat>
          <c:val>
            <c:numLit>
              <c:formatCode>General</c:formatCode>
              <c:ptCount val="2"/>
              <c:pt idx="0">
                <c:v>3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E7AE-4F47-9822-55783483D2D9}"/>
            </c:ext>
          </c:extLst>
        </c:ser>
        <c:ser>
          <c:idx val="1"/>
          <c:order val="1"/>
          <c:tx>
            <c:v>Sum of YEAR 2017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SE</c:v>
              </c:pt>
              <c:pt idx="1">
                <c:v>RO</c:v>
              </c:pt>
            </c:strLit>
          </c:cat>
          <c:val>
            <c:numLit>
              <c:formatCode>General</c:formatCode>
              <c:ptCount val="2"/>
              <c:pt idx="0">
                <c:v>213</c:v>
              </c:pt>
              <c:pt idx="1">
                <c:v>159</c:v>
              </c:pt>
            </c:numLit>
          </c:val>
          <c:extLst>
            <c:ext xmlns:c16="http://schemas.microsoft.com/office/drawing/2014/chart" uri="{C3380CC4-5D6E-409C-BE32-E72D297353CC}">
              <c16:uniqueId val="{00000001-E7AE-4F47-9822-55783483D2D9}"/>
            </c:ext>
          </c:extLst>
        </c:ser>
        <c:ser>
          <c:idx val="2"/>
          <c:order val="2"/>
          <c:tx>
            <c:v>Sum of YEAR 2018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Lit>
              <c:ptCount val="2"/>
              <c:pt idx="0">
                <c:v>SE</c:v>
              </c:pt>
              <c:pt idx="1">
                <c:v>RO</c:v>
              </c:pt>
            </c:strLit>
          </c:cat>
          <c:val>
            <c:numLit>
              <c:formatCode>General</c:formatCode>
              <c:ptCount val="2"/>
              <c:pt idx="0">
                <c:v>169</c:v>
              </c:pt>
              <c:pt idx="1">
                <c:v>118</c:v>
              </c:pt>
            </c:numLit>
          </c:val>
          <c:extLst>
            <c:ext xmlns:c16="http://schemas.microsoft.com/office/drawing/2014/chart" uri="{C3380CC4-5D6E-409C-BE32-E72D297353CC}">
              <c16:uniqueId val="{00000002-E7AE-4F47-9822-55783483D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613005408"/>
        <c:axId val="613002080"/>
      </c:barChart>
      <c:catAx>
        <c:axId val="61300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002080"/>
        <c:crosses val="autoZero"/>
        <c:auto val="1"/>
        <c:lblAlgn val="ctr"/>
        <c:lblOffset val="100"/>
        <c:noMultiLvlLbl val="0"/>
      </c:catAx>
      <c:valAx>
        <c:axId val="61300208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130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</a:t>
            </a:r>
            <a:r>
              <a:rPr lang="en-US" baseline="0" dirty="0"/>
              <a:t> Best Performed City of State RJ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rio de janeiro</c:v>
                </c:pt>
                <c:pt idx="1">
                  <c:v>niteroi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7837</c:v>
                </c:pt>
                <c:pt idx="1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8-4C10-9AF3-1A4DEADC12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rio de janeiro</c:v>
                </c:pt>
                <c:pt idx="1">
                  <c:v>niteroi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992538</c:v>
                </c:pt>
                <c:pt idx="1">
                  <c:v>117907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8-4C10-9AF3-1A4DEADC1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511424"/>
        <c:axId val="2124512256"/>
      </c:barChart>
      <c:catAx>
        <c:axId val="21245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12256"/>
        <c:crosses val="autoZero"/>
        <c:auto val="1"/>
        <c:lblAlgn val="ctr"/>
        <c:lblOffset val="100"/>
        <c:noMultiLvlLbl val="0"/>
      </c:catAx>
      <c:valAx>
        <c:axId val="212451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2 Best Performed City Of State 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sao paulo</c:v>
                </c:pt>
                <c:pt idx="1">
                  <c:v>campinas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17808</c:v>
                </c:pt>
                <c:pt idx="1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5-42CC-BB1A-1D1D0FC846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sao paulo</c:v>
                </c:pt>
                <c:pt idx="1">
                  <c:v>campinas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1914924</c:v>
                </c:pt>
                <c:pt idx="1">
                  <c:v>187844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5-42CC-BB1A-1D1D0FC84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485632"/>
        <c:axId val="2124493120"/>
      </c:barChart>
      <c:catAx>
        <c:axId val="21244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93120"/>
        <c:crosses val="autoZero"/>
        <c:auto val="1"/>
        <c:lblAlgn val="ctr"/>
        <c:lblOffset val="100"/>
        <c:noMultiLvlLbl val="0"/>
      </c:catAx>
      <c:valAx>
        <c:axId val="212449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</a:t>
            </a:r>
            <a:r>
              <a:rPr lang="en-US" baseline="0" dirty="0"/>
              <a:t> Worst Performed City of State RO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castanheiras</c:v>
                </c:pt>
                <c:pt idx="1">
                  <c:v>mutum parana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8-4C10-9AF3-1A4DEADC12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castanheiras</c:v>
                </c:pt>
                <c:pt idx="1">
                  <c:v>mutum parana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42.9</c:v>
                </c:pt>
                <c:pt idx="1">
                  <c:v>39.9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8-4C10-9AF3-1A4DEADC1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511424"/>
        <c:axId val="2124512256"/>
      </c:barChart>
      <c:catAx>
        <c:axId val="21245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12256"/>
        <c:crosses val="autoZero"/>
        <c:auto val="1"/>
        <c:lblAlgn val="ctr"/>
        <c:lblOffset val="100"/>
        <c:noMultiLvlLbl val="0"/>
      </c:catAx>
      <c:valAx>
        <c:axId val="212451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2 Worst Performed City Of State 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santo amaro das brotas</c:v>
                </c:pt>
                <c:pt idx="1">
                  <c:v>sao miguel do aleixo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5-42CC-BB1A-1D1D0FC846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santo amaro das brotas</c:v>
                </c:pt>
                <c:pt idx="1">
                  <c:v>sao miguel do aleixo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19.899999999999999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5-42CC-BB1A-1D1D0FC84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485632"/>
        <c:axId val="2124493120"/>
      </c:barChart>
      <c:catAx>
        <c:axId val="21244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93120"/>
        <c:crosses val="autoZero"/>
        <c:auto val="1"/>
        <c:lblAlgn val="ctr"/>
        <c:lblOffset val="100"/>
        <c:noMultiLvlLbl val="0"/>
      </c:catAx>
      <c:valAx>
        <c:axId val="212449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365125"/>
            <a:ext cx="7856913" cy="1325563"/>
          </a:xfrm>
        </p:spPr>
        <p:txBody>
          <a:bodyPr/>
          <a:lstStyle/>
          <a:p>
            <a:r>
              <a:rPr lang="en-US" dirty="0"/>
              <a:t>To Brazilian E-commerce store</a:t>
            </a:r>
            <a:endParaRPr lang="en-ZA" dirty="0"/>
          </a:p>
        </p:txBody>
      </p:sp>
      <p:pic>
        <p:nvPicPr>
          <p:cNvPr id="10" name="Picture Placeholder 9" descr="photo of three succulent plants in white pot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rmAutofit/>
          </a:bodyPr>
          <a:lstStyle/>
          <a:p>
            <a:r>
              <a:rPr lang="en-US" dirty="0"/>
              <a:t>I am hear to explain you that how your sales across different states over the years are going on. And some reasons behind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9F634A49-84D4-F125-A35F-95AC395A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Best Product Categories Under Best Performed Cities</a:t>
            </a:r>
            <a:br>
              <a:rPr lang="en-US" sz="3600" dirty="0"/>
            </a:br>
            <a:r>
              <a:rPr lang="en-US" sz="3600" dirty="0"/>
              <a:t>Vs</a:t>
            </a:r>
            <a:br>
              <a:rPr lang="en-US" sz="3600" dirty="0"/>
            </a:br>
            <a:r>
              <a:rPr lang="en-US" sz="3600" dirty="0"/>
              <a:t>Best Product Categories Under All Cities</a:t>
            </a:r>
            <a:endParaRPr lang="en-IN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9455-8DA0-086D-D35B-BD3E4F66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CAA8A1-1B97-8AFF-2D5B-63597CE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1758"/>
            <a:ext cx="11277600" cy="48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9F634A49-84D4-F125-A35F-95AC395A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Worst Product Categories Under Worst Performed Cities</a:t>
            </a:r>
            <a:br>
              <a:rPr lang="en-US" sz="3600" dirty="0"/>
            </a:br>
            <a:r>
              <a:rPr lang="en-US" sz="3600" dirty="0"/>
              <a:t>Vs</a:t>
            </a:r>
            <a:br>
              <a:rPr lang="en-US" sz="3600" dirty="0"/>
            </a:br>
            <a:r>
              <a:rPr lang="en-US" sz="3600" dirty="0"/>
              <a:t>Worst Product Categories Under All Cities</a:t>
            </a:r>
            <a:endParaRPr lang="en-IN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9455-8DA0-086D-D35B-BD3E4F66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B360A-B497-A611-28E7-0164EC76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175669"/>
            <a:ext cx="11209929" cy="36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1E29-6929-DB34-3321-59FA248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88062" cy="17684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Affecting Performance</a:t>
            </a:r>
            <a:br>
              <a:rPr lang="en-US" dirty="0"/>
            </a:br>
            <a:r>
              <a:rPr lang="en-US" dirty="0"/>
              <a:t>Category Level No of Orders</a:t>
            </a:r>
            <a:br>
              <a:rPr lang="en-US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40AEF-46FD-5BF8-7AAF-CA71ED62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9ACE18-D0A2-514C-F326-C8C97BB62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15882"/>
              </p:ext>
            </p:extLst>
          </p:nvPr>
        </p:nvGraphicFramePr>
        <p:xfrm>
          <a:off x="144517" y="1690687"/>
          <a:ext cx="11902966" cy="466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22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1E29-6929-DB34-3321-59FA248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Affecting Performance</a:t>
            </a:r>
            <a:br>
              <a:rPr lang="en-US" dirty="0"/>
            </a:br>
            <a:r>
              <a:rPr lang="en-US" dirty="0"/>
              <a:t>Category Level Post Order Reviews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40AEF-46FD-5BF8-7AAF-CA71ED62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7ED015-8377-61B1-FCCE-82147319D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689864"/>
              </p:ext>
            </p:extLst>
          </p:nvPr>
        </p:nvGraphicFramePr>
        <p:xfrm>
          <a:off x="299545" y="1447800"/>
          <a:ext cx="5796455" cy="481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E6B9A7-F50D-2CA9-3220-36D524F97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19979"/>
              </p:ext>
            </p:extLst>
          </p:nvPr>
        </p:nvGraphicFramePr>
        <p:xfrm>
          <a:off x="6232633" y="1447800"/>
          <a:ext cx="5796455" cy="504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172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1E29-6929-DB34-3321-59FA248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en-US" dirty="0"/>
              <a:t>Components Affecting Performance – </a:t>
            </a:r>
            <a:br>
              <a:rPr lang="en-US" dirty="0"/>
            </a:br>
            <a:r>
              <a:rPr lang="en-US" dirty="0"/>
              <a:t>ON TIME DELIVERY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40AEF-46FD-5BF8-7AAF-CA71ED62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44E7F-1D21-CF9C-2F9B-96FD00D8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014003"/>
            <a:ext cx="11572875" cy="21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9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859" y="1062164"/>
            <a:ext cx="5005466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hoto of empty room with some brick walls and a window&#10; ">
            <a:extLst>
              <a:ext uri="{FF2B5EF4-FFF2-40B4-BE49-F238E27FC236}">
                <a16:creationId xmlns:a16="http://schemas.microsoft.com/office/drawing/2014/main" id="{AF5FE10B-AA36-4681-87ED-8007B7A12D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5" y="1143000"/>
            <a:ext cx="49530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6513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Components affecting performance</a:t>
            </a:r>
            <a:br>
              <a:rPr lang="en-US" dirty="0"/>
            </a:br>
            <a:r>
              <a:rPr lang="en-US" dirty="0"/>
              <a:t>1. Top selling categories of all time is most seller in top 	performing State and City</a:t>
            </a:r>
          </a:p>
          <a:p>
            <a:r>
              <a:rPr lang="en-US" dirty="0"/>
              <a:t>2. Worst Selling categories of all time contains the low 	performing State and City</a:t>
            </a:r>
          </a:p>
          <a:p>
            <a:r>
              <a:rPr lang="en-US" dirty="0"/>
              <a:t>3. Rating of the product is not effecting its sales</a:t>
            </a:r>
          </a:p>
          <a:p>
            <a:r>
              <a:rPr lang="en-US" dirty="0"/>
              <a:t>4. Delivery time of the product is not effecting their sales</a:t>
            </a:r>
          </a:p>
          <a:p>
            <a:r>
              <a:rPr lang="en-US" dirty="0"/>
              <a:t>5.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Placeholder 5" descr="Businessperson on a computer">
            <a:extLst>
              <a:ext uri="{FF2B5EF4-FFF2-40B4-BE49-F238E27FC236}">
                <a16:creationId xmlns:a16="http://schemas.microsoft.com/office/drawing/2014/main" id="{AF5FE10B-AA36-4681-87ED-8007B7A12D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861935" y="2035969"/>
            <a:ext cx="4953000" cy="27860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8334" y="2112322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Key Points to improve Sales</a:t>
            </a:r>
            <a:br>
              <a:rPr lang="en-US" dirty="0"/>
            </a:br>
            <a:r>
              <a:rPr lang="en-US" dirty="0"/>
              <a:t>1. We have to advertise our best selling categories in worst 	selling states </a:t>
            </a:r>
          </a:p>
          <a:p>
            <a:r>
              <a:rPr lang="en-US" dirty="0"/>
              <a:t>2. Although Rating of product is not effecting in this 	datasets but we have to keep an eye on it since 	it is important for customer satisfaction</a:t>
            </a:r>
          </a:p>
          <a:p>
            <a:r>
              <a:rPr lang="en-US" dirty="0"/>
              <a:t>3. Although Delivery time of the product is not effecting 	their sales but it is important to improve for 	customer loyalty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/>
          <a:p>
            <a:r>
              <a:rPr lang="en-US" dirty="0"/>
              <a:t>View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1" y="1912336"/>
            <a:ext cx="4440163" cy="475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State Wise Trend Over years (27 States)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/>
          <a:lstStyle/>
          <a:p>
            <a:r>
              <a:rPr lang="en-US" dirty="0"/>
              <a:t>Components Affecting Performance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1" y="2388252"/>
            <a:ext cx="4303529" cy="19132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(In Brazilian real)</a:t>
            </a:r>
            <a:br>
              <a:rPr lang="en-US" dirty="0"/>
            </a:br>
            <a:r>
              <a:rPr lang="en-US" dirty="0"/>
              <a:t>	1 Brazilian real = 14.81 Indian Rupee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(Successful Orders)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Acquisition (Successful Acquisition)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1698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Level No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Level Post Order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 Timing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4523122"/>
            <a:ext cx="4114800" cy="457200"/>
          </a:xfrm>
        </p:spPr>
        <p:txBody>
          <a:bodyPr/>
          <a:lstStyle/>
          <a:p>
            <a:r>
              <a:rPr lang="en-US" dirty="0"/>
              <a:t>Best Performing States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C519DA-06A3-4391-AAF4-8C7122770C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4485624"/>
            <a:ext cx="4114800" cy="457200"/>
          </a:xfrm>
        </p:spPr>
        <p:txBody>
          <a:bodyPr/>
          <a:lstStyle/>
          <a:p>
            <a:r>
              <a:rPr lang="en-US" dirty="0"/>
              <a:t>Low Performing States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6" y="4999038"/>
            <a:ext cx="4577313" cy="1394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Performed States (Basis of No of Orders)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Performed City Under Best Performed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Categories Under Best Performed Cities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A13A6-E2A0-4091-A4B3-A50F0962D1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948526"/>
            <a:ext cx="4577312" cy="1325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Performed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Performed City Under Low Performed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Categories Under Worst Performed Cities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7" y="365126"/>
            <a:ext cx="6143354" cy="491467"/>
          </a:xfrm>
        </p:spPr>
        <p:txBody>
          <a:bodyPr>
            <a:noAutofit/>
          </a:bodyPr>
          <a:lstStyle/>
          <a:p>
            <a:r>
              <a:rPr lang="en-US" sz="2800" dirty="0"/>
              <a:t>Revenue - State Wise Trend Over years</a:t>
            </a:r>
            <a:endParaRPr lang="en-IN" sz="2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93A48-040D-4A62-888C-2E21403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17330-4C5D-58F5-AA8B-5F880AFB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2A2C2C7-4525-6A4C-B359-4692E5815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115953"/>
              </p:ext>
            </p:extLst>
          </p:nvPr>
        </p:nvGraphicFramePr>
        <p:xfrm>
          <a:off x="157655" y="1163768"/>
          <a:ext cx="11845158" cy="519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7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7" y="365126"/>
            <a:ext cx="6143354" cy="491467"/>
          </a:xfrm>
        </p:spPr>
        <p:txBody>
          <a:bodyPr>
            <a:noAutofit/>
          </a:bodyPr>
          <a:lstStyle/>
          <a:p>
            <a:r>
              <a:rPr lang="en-US" sz="2800" dirty="0"/>
              <a:t>Orders - State Wise Trend Over years</a:t>
            </a:r>
            <a:endParaRPr lang="en-IN" sz="2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93A48-040D-4A62-888C-2E21403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17330-4C5D-58F5-AA8B-5F880AFB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862BA0-F944-4D4D-BD5C-F789014C2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20119"/>
              </p:ext>
            </p:extLst>
          </p:nvPr>
        </p:nvGraphicFramePr>
        <p:xfrm>
          <a:off x="189186" y="1156138"/>
          <a:ext cx="11771585" cy="533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0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7" y="365127"/>
            <a:ext cx="8192872" cy="423150"/>
          </a:xfrm>
        </p:spPr>
        <p:txBody>
          <a:bodyPr>
            <a:noAutofit/>
          </a:bodyPr>
          <a:lstStyle/>
          <a:p>
            <a:r>
              <a:rPr lang="en-US" sz="2800" dirty="0"/>
              <a:t>Customer Acquisition - State Wise Trend Over years</a:t>
            </a:r>
            <a:endParaRPr lang="en-IN" sz="2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93A48-040D-4A62-888C-2E21403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17330-4C5D-58F5-AA8B-5F880AFB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3E1285-31CF-73B0-F9E4-7D14EFB22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446572"/>
              </p:ext>
            </p:extLst>
          </p:nvPr>
        </p:nvGraphicFramePr>
        <p:xfrm>
          <a:off x="155464" y="1169568"/>
          <a:ext cx="11857860" cy="542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8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7" y="365126"/>
            <a:ext cx="6143354" cy="491467"/>
          </a:xfrm>
        </p:spPr>
        <p:txBody>
          <a:bodyPr>
            <a:noAutofit/>
          </a:bodyPr>
          <a:lstStyle/>
          <a:p>
            <a:r>
              <a:rPr lang="en-US" sz="2800" dirty="0"/>
              <a:t>Best Performing States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93A48-040D-4A62-888C-2E21403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17330-4C5D-58F5-AA8B-5F880AFB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9ED8E2-E287-4ED5-B093-371E12115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45313"/>
              </p:ext>
            </p:extLst>
          </p:nvPr>
        </p:nvGraphicFramePr>
        <p:xfrm>
          <a:off x="0" y="1292298"/>
          <a:ext cx="12192000" cy="556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1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7" y="365126"/>
            <a:ext cx="6143354" cy="491467"/>
          </a:xfrm>
        </p:spPr>
        <p:txBody>
          <a:bodyPr>
            <a:noAutofit/>
          </a:bodyPr>
          <a:lstStyle/>
          <a:p>
            <a:r>
              <a:rPr lang="en-US" sz="2800" dirty="0"/>
              <a:t>Worst Performing States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F93A48-040D-4A62-888C-2E21403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A17330-4C5D-58F5-AA8B-5F880AFB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9AFC82-5728-47D7-B64B-FF8DEF97E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600566"/>
              </p:ext>
            </p:extLst>
          </p:nvPr>
        </p:nvGraphicFramePr>
        <p:xfrm>
          <a:off x="0" y="1103586"/>
          <a:ext cx="12192000" cy="575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13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Best Performed City Under Best Performed State (RJ &amp; SP)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0B97E54-AACB-9B76-F14B-CF2529DA4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036835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079B3D6-7293-1445-C3AA-9788B134DC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457012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0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2BF8-7F90-BEC8-5AB9-A6C7C610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Worst Performed City Under Worst Performed State (RO &amp; SE)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0B97E54-AACB-9B76-F14B-CF2529DA45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77583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079B3D6-7293-1445-C3AA-9788B134DC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181418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E6556FA-7959-A7EB-707C-CF0F67C0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sharepoint/v3"/>
    <ds:schemaRef ds:uri="http://purl.org/dc/terms/"/>
    <ds:schemaRef ds:uri="http://schemas.microsoft.com/office/2006/documentManagement/types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448</TotalTime>
  <Words>511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Source Sans Pro Light</vt:lpstr>
      <vt:lpstr>Times New Roman</vt:lpstr>
      <vt:lpstr>Office Theme</vt:lpstr>
      <vt:lpstr>To Brazilian E-commerce store</vt:lpstr>
      <vt:lpstr>View Points</vt:lpstr>
      <vt:lpstr>Revenue - State Wise Trend Over years</vt:lpstr>
      <vt:lpstr>Orders - State Wise Trend Over years</vt:lpstr>
      <vt:lpstr>Customer Acquisition - State Wise Trend Over years</vt:lpstr>
      <vt:lpstr>Best Performing States</vt:lpstr>
      <vt:lpstr>Worst Performing States</vt:lpstr>
      <vt:lpstr>Best Performed City Under Best Performed State (RJ &amp; SP)</vt:lpstr>
      <vt:lpstr>Worst Performed City Under Worst Performed State (RO &amp; SE)</vt:lpstr>
      <vt:lpstr>Best Product Categories Under Best Performed Cities Vs Best Product Categories Under All Cities</vt:lpstr>
      <vt:lpstr>Worst Product Categories Under Worst Performed Cities Vs Worst Product Categories Under All Cities</vt:lpstr>
      <vt:lpstr>Components Affecting Performance Category Level No of Orders </vt:lpstr>
      <vt:lpstr>Components Affecting Performance Category Level Post Order Reviews</vt:lpstr>
      <vt:lpstr>Components Affecting Performance –  ON TIME DELIVERY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Hammad Hussain</dc:creator>
  <cp:lastModifiedBy>Hammad Hussain</cp:lastModifiedBy>
  <cp:revision>147</cp:revision>
  <dcterms:created xsi:type="dcterms:W3CDTF">2022-06-30T21:11:36Z</dcterms:created>
  <dcterms:modified xsi:type="dcterms:W3CDTF">2022-07-28T03:23:30Z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