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7" r:id="rId8"/>
    <p:sldId id="264" r:id="rId9"/>
    <p:sldId id="275" r:id="rId10"/>
    <p:sldId id="268" r:id="rId11"/>
    <p:sldId id="269" r:id="rId12"/>
    <p:sldId id="270" r:id="rId13"/>
    <p:sldId id="272" r:id="rId14"/>
    <p:sldId id="273" r:id="rId15"/>
    <p:sldId id="274" r:id="rId16"/>
    <p:sldId id="271" r:id="rId17"/>
    <p:sldId id="265" r:id="rId18"/>
  </p:sldIdLst>
  <p:sldSz cx="18288000" cy="10287000"/>
  <p:notesSz cx="6858000" cy="9144000"/>
  <p:embeddedFontLst>
    <p:embeddedFont>
      <p:font typeface="Canva Sans Bold" panose="020B0604020202020204" charset="0"/>
      <p:regular r:id="rId19"/>
    </p:embeddedFont>
    <p:embeddedFont>
      <p:font typeface="Sifonn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93651" y="6772795"/>
            <a:ext cx="5590493" cy="3846750"/>
          </a:xfrm>
          <a:custGeom>
            <a:avLst/>
            <a:gdLst/>
            <a:ahLst/>
            <a:cxnLst/>
            <a:rect l="l" t="t" r="r" b="b"/>
            <a:pathLst>
              <a:path w="5590493" h="3846750">
                <a:moveTo>
                  <a:pt x="0" y="0"/>
                </a:moveTo>
                <a:lnTo>
                  <a:pt x="5590493" y="0"/>
                </a:lnTo>
                <a:lnTo>
                  <a:pt x="5590493" y="3846750"/>
                </a:lnTo>
                <a:lnTo>
                  <a:pt x="0" y="384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271311" y="1237944"/>
            <a:ext cx="4987989" cy="7075161"/>
          </a:xfrm>
          <a:custGeom>
            <a:avLst/>
            <a:gdLst/>
            <a:ahLst/>
            <a:cxnLst/>
            <a:rect l="l" t="t" r="r" b="b"/>
            <a:pathLst>
              <a:path w="4987989" h="7075161">
                <a:moveTo>
                  <a:pt x="0" y="0"/>
                </a:moveTo>
                <a:lnTo>
                  <a:pt x="4987989" y="0"/>
                </a:lnTo>
                <a:lnTo>
                  <a:pt x="4987989" y="7075161"/>
                </a:lnTo>
                <a:lnTo>
                  <a:pt x="0" y="7075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689099" y="5467253"/>
            <a:ext cx="4152413" cy="2857225"/>
          </a:xfrm>
          <a:custGeom>
            <a:avLst/>
            <a:gdLst/>
            <a:ahLst/>
            <a:cxnLst/>
            <a:rect l="l" t="t" r="r" b="b"/>
            <a:pathLst>
              <a:path w="4152413" h="2857225">
                <a:moveTo>
                  <a:pt x="0" y="0"/>
                </a:moveTo>
                <a:lnTo>
                  <a:pt x="4152413" y="0"/>
                </a:lnTo>
                <a:lnTo>
                  <a:pt x="4152413" y="2857225"/>
                </a:lnTo>
                <a:lnTo>
                  <a:pt x="0" y="28572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00639" y="601496"/>
            <a:ext cx="1272896" cy="1272896"/>
          </a:xfrm>
          <a:custGeom>
            <a:avLst/>
            <a:gdLst/>
            <a:ahLst/>
            <a:cxnLst/>
            <a:rect l="l" t="t" r="r" b="b"/>
            <a:pathLst>
              <a:path w="1272896" h="1272896">
                <a:moveTo>
                  <a:pt x="0" y="0"/>
                </a:moveTo>
                <a:lnTo>
                  <a:pt x="1272896" y="0"/>
                </a:lnTo>
                <a:lnTo>
                  <a:pt x="1272896" y="1272896"/>
                </a:lnTo>
                <a:lnTo>
                  <a:pt x="0" y="12728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00639" y="2127352"/>
            <a:ext cx="1272896" cy="1272896"/>
          </a:xfrm>
          <a:custGeom>
            <a:avLst/>
            <a:gdLst/>
            <a:ahLst/>
            <a:cxnLst/>
            <a:rect l="l" t="t" r="r" b="b"/>
            <a:pathLst>
              <a:path w="1272896" h="1272896">
                <a:moveTo>
                  <a:pt x="0" y="0"/>
                </a:moveTo>
                <a:lnTo>
                  <a:pt x="1272896" y="0"/>
                </a:lnTo>
                <a:lnTo>
                  <a:pt x="1272896" y="1272896"/>
                </a:lnTo>
                <a:lnTo>
                  <a:pt x="0" y="12728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01596" y="2179231"/>
            <a:ext cx="10345712" cy="257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35"/>
              </a:lnSpc>
            </a:pPr>
            <a:r>
              <a:rPr lang="en-US" sz="9553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GROUP</a:t>
            </a:r>
          </a:p>
          <a:p>
            <a:pPr algn="l">
              <a:lnSpc>
                <a:spcPts val="9935"/>
              </a:lnSpc>
            </a:pPr>
            <a:r>
              <a:rPr lang="en-US" sz="9553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PRESENTATION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01596" y="5391053"/>
            <a:ext cx="7351575" cy="2720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468"/>
              </a:lnSpc>
            </a:pPr>
            <a:r>
              <a:rPr lang="en-US" sz="390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</a:t>
            </a:r>
          </a:p>
          <a:p>
            <a:pPr algn="just">
              <a:lnSpc>
                <a:spcPts val="5468"/>
              </a:lnSpc>
            </a:pPr>
            <a:r>
              <a:rPr lang="en-US" sz="390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HAMMAD FAROOQ</a:t>
            </a:r>
          </a:p>
          <a:p>
            <a:pPr algn="just">
              <a:lnSpc>
                <a:spcPts val="5468"/>
              </a:lnSpc>
            </a:pPr>
            <a:r>
              <a:rPr lang="en-US" sz="390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WAJID ALI</a:t>
            </a:r>
          </a:p>
          <a:p>
            <a:pPr algn="just">
              <a:lnSpc>
                <a:spcPts val="5468"/>
              </a:lnSpc>
            </a:pPr>
            <a:r>
              <a:rPr lang="en-US" sz="390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ABDUL MUNAF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CAB8A-B8A7-84FD-6525-0002C3E8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B9009CA-E8B2-2B44-9C63-8BD957EF9D88}"/>
              </a:ext>
            </a:extLst>
          </p:cNvPr>
          <p:cNvGrpSpPr/>
          <p:nvPr/>
        </p:nvGrpSpPr>
        <p:grpSpPr>
          <a:xfrm>
            <a:off x="1028700" y="2241473"/>
            <a:ext cx="16230600" cy="6738357"/>
            <a:chOff x="0" y="0"/>
            <a:chExt cx="4274726" cy="177471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2B1910BA-A40A-7D1E-79EA-3F941EEC3CF3}"/>
                </a:ext>
              </a:extLst>
            </p:cNvPr>
            <p:cNvSpPr/>
            <p:nvPr/>
          </p:nvSpPr>
          <p:spPr>
            <a:xfrm>
              <a:off x="0" y="0"/>
              <a:ext cx="4274726" cy="1774711"/>
            </a:xfrm>
            <a:custGeom>
              <a:avLst/>
              <a:gdLst/>
              <a:ahLst/>
              <a:cxnLst/>
              <a:rect l="l" t="t" r="r" b="b"/>
              <a:pathLst>
                <a:path w="4274726" h="1774711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1761355"/>
                  </a:lnTo>
                  <a:cubicBezTo>
                    <a:pt x="4274726" y="1764898"/>
                    <a:pt x="4273319" y="1768295"/>
                    <a:pt x="4270814" y="1770799"/>
                  </a:cubicBezTo>
                  <a:cubicBezTo>
                    <a:pt x="4268309" y="1773304"/>
                    <a:pt x="4264912" y="1774711"/>
                    <a:pt x="4261370" y="1774711"/>
                  </a:cubicBezTo>
                  <a:lnTo>
                    <a:pt x="13356" y="1774711"/>
                  </a:lnTo>
                  <a:cubicBezTo>
                    <a:pt x="9814" y="1774711"/>
                    <a:pt x="6417" y="1773304"/>
                    <a:pt x="3912" y="1770799"/>
                  </a:cubicBezTo>
                  <a:cubicBezTo>
                    <a:pt x="1407" y="1768295"/>
                    <a:pt x="0" y="1764898"/>
                    <a:pt x="0" y="1761355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977C56F-D5A1-28FC-D26C-49F79676ACF0}"/>
                </a:ext>
              </a:extLst>
            </p:cNvPr>
            <p:cNvSpPr txBox="1"/>
            <p:nvPr/>
          </p:nvSpPr>
          <p:spPr>
            <a:xfrm>
              <a:off x="0" y="-38100"/>
              <a:ext cx="4274726" cy="1812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A2E7062-823C-3E2F-2014-7F936DECAF43}"/>
              </a:ext>
            </a:extLst>
          </p:cNvPr>
          <p:cNvSpPr/>
          <p:nvPr/>
        </p:nvSpPr>
        <p:spPr>
          <a:xfrm>
            <a:off x="-493651" y="8009722"/>
            <a:ext cx="3792862" cy="2609822"/>
          </a:xfrm>
          <a:custGeom>
            <a:avLst/>
            <a:gdLst/>
            <a:ahLst/>
            <a:cxnLst/>
            <a:rect l="l" t="t" r="r" b="b"/>
            <a:pathLst>
              <a:path w="3792862" h="2609822">
                <a:moveTo>
                  <a:pt x="0" y="0"/>
                </a:moveTo>
                <a:lnTo>
                  <a:pt x="3792862" y="0"/>
                </a:lnTo>
                <a:lnTo>
                  <a:pt x="3792862" y="2609823"/>
                </a:lnTo>
                <a:lnTo>
                  <a:pt x="0" y="260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2883BAF-FDA9-22F5-F562-0255EE55A240}"/>
              </a:ext>
            </a:extLst>
          </p:cNvPr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4821575-6171-9CBF-B5D4-E04925B2E46E}"/>
              </a:ext>
            </a:extLst>
          </p:cNvPr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2"/>
              </a:lnSpc>
            </a:pPr>
            <a:r>
              <a:rPr lang="en-US" sz="83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Model Training </a:t>
            </a: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45D035C-1EFB-B0CD-A12B-3E4304900E48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102E94-044F-544B-83CD-E134EF73A1A2}"/>
              </a:ext>
            </a:extLst>
          </p:cNvPr>
          <p:cNvSpPr/>
          <p:nvPr/>
        </p:nvSpPr>
        <p:spPr>
          <a:xfrm>
            <a:off x="14523765" y="1660716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1EE12532-307E-AD2A-5FAF-0C14A373DABF}"/>
              </a:ext>
            </a:extLst>
          </p:cNvPr>
          <p:cNvSpPr/>
          <p:nvPr/>
        </p:nvSpPr>
        <p:spPr>
          <a:xfrm>
            <a:off x="16183527" y="2574665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CE33EB-DBB3-034D-9DEA-8AB1FF23F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90527"/>
            <a:ext cx="12295346" cy="641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ADC59-C9A2-9D07-B118-1FE7E89AF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7FAC8E0-907A-9F37-D59D-E50CFF4264D9}"/>
              </a:ext>
            </a:extLst>
          </p:cNvPr>
          <p:cNvGrpSpPr/>
          <p:nvPr/>
        </p:nvGrpSpPr>
        <p:grpSpPr>
          <a:xfrm>
            <a:off x="1028700" y="2241473"/>
            <a:ext cx="16230600" cy="6738357"/>
            <a:chOff x="0" y="0"/>
            <a:chExt cx="4274726" cy="177471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E081A11-B56F-AB32-59B5-E042A0A3403E}"/>
                </a:ext>
              </a:extLst>
            </p:cNvPr>
            <p:cNvSpPr/>
            <p:nvPr/>
          </p:nvSpPr>
          <p:spPr>
            <a:xfrm>
              <a:off x="0" y="0"/>
              <a:ext cx="4274726" cy="1774711"/>
            </a:xfrm>
            <a:custGeom>
              <a:avLst/>
              <a:gdLst/>
              <a:ahLst/>
              <a:cxnLst/>
              <a:rect l="l" t="t" r="r" b="b"/>
              <a:pathLst>
                <a:path w="4274726" h="1774711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1761355"/>
                  </a:lnTo>
                  <a:cubicBezTo>
                    <a:pt x="4274726" y="1764898"/>
                    <a:pt x="4273319" y="1768295"/>
                    <a:pt x="4270814" y="1770799"/>
                  </a:cubicBezTo>
                  <a:cubicBezTo>
                    <a:pt x="4268309" y="1773304"/>
                    <a:pt x="4264912" y="1774711"/>
                    <a:pt x="4261370" y="1774711"/>
                  </a:cubicBezTo>
                  <a:lnTo>
                    <a:pt x="13356" y="1774711"/>
                  </a:lnTo>
                  <a:cubicBezTo>
                    <a:pt x="9814" y="1774711"/>
                    <a:pt x="6417" y="1773304"/>
                    <a:pt x="3912" y="1770799"/>
                  </a:cubicBezTo>
                  <a:cubicBezTo>
                    <a:pt x="1407" y="1768295"/>
                    <a:pt x="0" y="1764898"/>
                    <a:pt x="0" y="1761355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PK" dirty="0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A922C8F4-C82A-4B71-56BB-CDA093540892}"/>
                </a:ext>
              </a:extLst>
            </p:cNvPr>
            <p:cNvSpPr txBox="1"/>
            <p:nvPr/>
          </p:nvSpPr>
          <p:spPr>
            <a:xfrm>
              <a:off x="0" y="-38100"/>
              <a:ext cx="4274726" cy="1812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1F4F5EFE-B308-1576-D278-EDB6396C8A0B}"/>
              </a:ext>
            </a:extLst>
          </p:cNvPr>
          <p:cNvSpPr/>
          <p:nvPr/>
        </p:nvSpPr>
        <p:spPr>
          <a:xfrm>
            <a:off x="-493651" y="8009722"/>
            <a:ext cx="3792862" cy="2609822"/>
          </a:xfrm>
          <a:custGeom>
            <a:avLst/>
            <a:gdLst/>
            <a:ahLst/>
            <a:cxnLst/>
            <a:rect l="l" t="t" r="r" b="b"/>
            <a:pathLst>
              <a:path w="3792862" h="2609822">
                <a:moveTo>
                  <a:pt x="0" y="0"/>
                </a:moveTo>
                <a:lnTo>
                  <a:pt x="3792862" y="0"/>
                </a:lnTo>
                <a:lnTo>
                  <a:pt x="3792862" y="2609823"/>
                </a:lnTo>
                <a:lnTo>
                  <a:pt x="0" y="260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5F2FA94-18D0-7C7E-17F7-7D93697BAFDB}"/>
              </a:ext>
            </a:extLst>
          </p:cNvPr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C2E3E0A-AA79-C327-E30A-80DF952C0F8C}"/>
              </a:ext>
            </a:extLst>
          </p:cNvPr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2"/>
              </a:lnSpc>
            </a:pPr>
            <a:r>
              <a:rPr lang="en-US" sz="8800" b="1" dirty="0"/>
              <a:t>Performance Metrics</a:t>
            </a:r>
            <a:endParaRPr lang="en-US" sz="8300" b="1" dirty="0">
              <a:solidFill>
                <a:srgbClr val="000000"/>
              </a:solidFill>
              <a:latin typeface="Sifonn"/>
              <a:ea typeface="Sifonn"/>
              <a:cs typeface="Sifonn"/>
              <a:sym typeface="Sifonn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091E370-4999-0473-C0DB-CA8A04C58C46}"/>
              </a:ext>
            </a:extLst>
          </p:cNvPr>
          <p:cNvSpPr txBox="1"/>
          <p:nvPr/>
        </p:nvSpPr>
        <p:spPr>
          <a:xfrm>
            <a:off x="1622255" y="2859863"/>
            <a:ext cx="11969214" cy="74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8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FA00F3A2-68E9-172A-333A-70FDB78BA4C4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E90DEB7-E47C-BC21-F289-38138F403BFF}"/>
              </a:ext>
            </a:extLst>
          </p:cNvPr>
          <p:cNvSpPr/>
          <p:nvPr/>
        </p:nvSpPr>
        <p:spPr>
          <a:xfrm>
            <a:off x="14523765" y="1660716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FFF1BCCD-2CB9-5FF6-5687-215BAC49FD04}"/>
              </a:ext>
            </a:extLst>
          </p:cNvPr>
          <p:cNvSpPr/>
          <p:nvPr/>
        </p:nvSpPr>
        <p:spPr>
          <a:xfrm>
            <a:off x="16183527" y="2574665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FBE482-8D34-10B9-872A-B6D1F99744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" y="2096812"/>
            <a:ext cx="18288000" cy="82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71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A76EB-3F54-66C1-FC6B-2F9212B55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900" y="2455069"/>
            <a:ext cx="11506200" cy="537686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46066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4A067-C896-9AD4-284A-56D9CDAFC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6534734A-08E6-D22A-0255-60DFB0D9FE93}"/>
              </a:ext>
            </a:extLst>
          </p:cNvPr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2"/>
              </a:lnSpc>
            </a:pPr>
            <a:r>
              <a:rPr lang="en-US" sz="8800" b="1" dirty="0" err="1"/>
              <a:t>Perdictions</a:t>
            </a:r>
            <a:r>
              <a:rPr lang="en-US" sz="8800" b="1" dirty="0"/>
              <a:t>(correct)</a:t>
            </a:r>
            <a:endParaRPr lang="en-US" sz="8300" b="1" dirty="0">
              <a:solidFill>
                <a:srgbClr val="000000"/>
              </a:solidFill>
              <a:latin typeface="Sifonn"/>
              <a:ea typeface="Sifonn"/>
              <a:cs typeface="Sifonn"/>
              <a:sym typeface="Sifonn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4386EEE-2E45-FC26-A184-50928BAA8E6D}"/>
              </a:ext>
            </a:extLst>
          </p:cNvPr>
          <p:cNvSpPr txBox="1"/>
          <p:nvPr/>
        </p:nvSpPr>
        <p:spPr>
          <a:xfrm>
            <a:off x="1622255" y="2859863"/>
            <a:ext cx="11969214" cy="74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8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55AC4D01-B528-B588-7DDB-A2E346E6F776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162B45-2647-C918-A2BD-5B2E63A65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1" y="2245866"/>
            <a:ext cx="16497300" cy="8041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E1859-5E9C-CE31-3AB0-374E3F023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3F421328-87C2-C672-557A-6EB94A6CC16D}"/>
              </a:ext>
            </a:extLst>
          </p:cNvPr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2"/>
              </a:lnSpc>
            </a:pPr>
            <a:r>
              <a:rPr lang="en-US" sz="8800" b="1" dirty="0" err="1"/>
              <a:t>Perdictions</a:t>
            </a:r>
            <a:r>
              <a:rPr lang="en-US" sz="8800" b="1" dirty="0"/>
              <a:t>(incorrect)</a:t>
            </a:r>
            <a:endParaRPr lang="en-US" sz="8300" b="1" dirty="0">
              <a:solidFill>
                <a:srgbClr val="000000"/>
              </a:solidFill>
              <a:latin typeface="Sifonn"/>
              <a:ea typeface="Sifonn"/>
              <a:cs typeface="Sifonn"/>
              <a:sym typeface="Sifonn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6B9E07D-5235-5B38-ED20-81024E779470}"/>
              </a:ext>
            </a:extLst>
          </p:cNvPr>
          <p:cNvSpPr txBox="1"/>
          <p:nvPr/>
        </p:nvSpPr>
        <p:spPr>
          <a:xfrm>
            <a:off x="1622255" y="2859863"/>
            <a:ext cx="11969214" cy="74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8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A96359E-C5AB-D35E-2811-9B302F4422BD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410D4D-26C0-353F-16F1-BA6458ED07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5866"/>
            <a:ext cx="16051185" cy="80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25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31A83-37B5-5A6A-5F96-60BAF125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6F516339-BB87-1637-28D0-18FE52215BC2}"/>
              </a:ext>
            </a:extLst>
          </p:cNvPr>
          <p:cNvSpPr txBox="1"/>
          <p:nvPr/>
        </p:nvSpPr>
        <p:spPr>
          <a:xfrm>
            <a:off x="1028700" y="1143000"/>
            <a:ext cx="15125700" cy="3308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8800" b="1" dirty="0" err="1"/>
              <a:t>Perdictions</a:t>
            </a:r>
            <a:r>
              <a:rPr lang="en-US" sz="8800" b="1" dirty="0"/>
              <a:t>:</a:t>
            </a:r>
          </a:p>
          <a:p>
            <a:pPr algn="ctr">
              <a:lnSpc>
                <a:spcPts val="8632"/>
              </a:lnSpc>
            </a:pPr>
            <a:endParaRPr lang="en-US" sz="8800" b="1" dirty="0"/>
          </a:p>
          <a:p>
            <a:pPr algn="ctr">
              <a:lnSpc>
                <a:spcPts val="8632"/>
              </a:lnSpc>
            </a:pPr>
            <a:r>
              <a:rPr lang="en-US" sz="8800" b="1" dirty="0">
                <a:solidFill>
                  <a:schemeClr val="accent6"/>
                </a:solidFill>
                <a:latin typeface="Sifonn"/>
                <a:ea typeface="Sifonn"/>
                <a:cs typeface="Sifonn"/>
                <a:sym typeface="Sifonn"/>
              </a:rPr>
              <a:t>Test Accuracy: 90.33%</a:t>
            </a:r>
            <a:endParaRPr lang="en-US" sz="8300" b="1" dirty="0">
              <a:solidFill>
                <a:schemeClr val="accent6"/>
              </a:solidFill>
              <a:latin typeface="Sifonn"/>
              <a:ea typeface="Sifonn"/>
              <a:cs typeface="Sifonn"/>
              <a:sym typeface="Sifonn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2405927-AF15-0597-109E-8AE943385663}"/>
              </a:ext>
            </a:extLst>
          </p:cNvPr>
          <p:cNvSpPr txBox="1"/>
          <p:nvPr/>
        </p:nvSpPr>
        <p:spPr>
          <a:xfrm>
            <a:off x="1622255" y="2859863"/>
            <a:ext cx="11969214" cy="740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8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0CA80D06-1258-493E-932E-4C20926EC0CB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43090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5DAD63-0862-FB48-AFC6-6232D1933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9AB6EAB-8F32-35AF-1BA1-0B437975FBB9}"/>
              </a:ext>
            </a:extLst>
          </p:cNvPr>
          <p:cNvGrpSpPr/>
          <p:nvPr/>
        </p:nvGrpSpPr>
        <p:grpSpPr>
          <a:xfrm>
            <a:off x="1028700" y="2241473"/>
            <a:ext cx="16230600" cy="6738357"/>
            <a:chOff x="0" y="0"/>
            <a:chExt cx="4274726" cy="177471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D9E230E-5FD6-5C83-F722-52047276B2C5}"/>
                </a:ext>
              </a:extLst>
            </p:cNvPr>
            <p:cNvSpPr/>
            <p:nvPr/>
          </p:nvSpPr>
          <p:spPr>
            <a:xfrm>
              <a:off x="0" y="0"/>
              <a:ext cx="4274726" cy="1774711"/>
            </a:xfrm>
            <a:custGeom>
              <a:avLst/>
              <a:gdLst/>
              <a:ahLst/>
              <a:cxnLst/>
              <a:rect l="l" t="t" r="r" b="b"/>
              <a:pathLst>
                <a:path w="4274726" h="1774711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1761355"/>
                  </a:lnTo>
                  <a:cubicBezTo>
                    <a:pt x="4274726" y="1764898"/>
                    <a:pt x="4273319" y="1768295"/>
                    <a:pt x="4270814" y="1770799"/>
                  </a:cubicBezTo>
                  <a:cubicBezTo>
                    <a:pt x="4268309" y="1773304"/>
                    <a:pt x="4264912" y="1774711"/>
                    <a:pt x="4261370" y="1774711"/>
                  </a:cubicBezTo>
                  <a:lnTo>
                    <a:pt x="13356" y="1774711"/>
                  </a:lnTo>
                  <a:cubicBezTo>
                    <a:pt x="9814" y="1774711"/>
                    <a:pt x="6417" y="1773304"/>
                    <a:pt x="3912" y="1770799"/>
                  </a:cubicBezTo>
                  <a:cubicBezTo>
                    <a:pt x="1407" y="1768295"/>
                    <a:pt x="0" y="1764898"/>
                    <a:pt x="0" y="1761355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2F52DDC-166E-2548-E24E-3007FB94E26E}"/>
                </a:ext>
              </a:extLst>
            </p:cNvPr>
            <p:cNvSpPr txBox="1"/>
            <p:nvPr/>
          </p:nvSpPr>
          <p:spPr>
            <a:xfrm>
              <a:off x="0" y="-38100"/>
              <a:ext cx="4274726" cy="1812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E02B75C9-F29B-545A-EBB9-4115EA786756}"/>
              </a:ext>
            </a:extLst>
          </p:cNvPr>
          <p:cNvSpPr/>
          <p:nvPr/>
        </p:nvSpPr>
        <p:spPr>
          <a:xfrm>
            <a:off x="-493651" y="8009722"/>
            <a:ext cx="3792862" cy="2609822"/>
          </a:xfrm>
          <a:custGeom>
            <a:avLst/>
            <a:gdLst/>
            <a:ahLst/>
            <a:cxnLst/>
            <a:rect l="l" t="t" r="r" b="b"/>
            <a:pathLst>
              <a:path w="3792862" h="2609822">
                <a:moveTo>
                  <a:pt x="0" y="0"/>
                </a:moveTo>
                <a:lnTo>
                  <a:pt x="3792862" y="0"/>
                </a:lnTo>
                <a:lnTo>
                  <a:pt x="3792862" y="2609823"/>
                </a:lnTo>
                <a:lnTo>
                  <a:pt x="0" y="260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160217E-A3AF-51DB-8CB2-2C4EA429EB47}"/>
              </a:ext>
            </a:extLst>
          </p:cNvPr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F3825FE-1401-6410-BA7C-7CA10BB205A2}"/>
              </a:ext>
            </a:extLst>
          </p:cNvPr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2"/>
              </a:lnSpc>
            </a:pPr>
            <a:r>
              <a:rPr lang="en-US" sz="83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Conclusion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C8F4252-902C-8667-D13A-30B035441ED4}"/>
              </a:ext>
            </a:extLst>
          </p:cNvPr>
          <p:cNvSpPr txBox="1"/>
          <p:nvPr/>
        </p:nvSpPr>
        <p:spPr>
          <a:xfrm>
            <a:off x="1622255" y="2859863"/>
            <a:ext cx="11969214" cy="5356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Potential real-world applications: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Assist farmers in early disease detection</a:t>
            </a:r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Reduce crop loss 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Future work: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Add more data</a:t>
            </a:r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Try other architectures like </a:t>
            </a:r>
            <a:r>
              <a:rPr lang="en-US" sz="4000" dirty="0" err="1"/>
              <a:t>EfficientNet</a:t>
            </a: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Convert model to mobile app using ONNX/TF Lite</a:t>
            </a:r>
          </a:p>
          <a:p>
            <a:pPr algn="just">
              <a:lnSpc>
                <a:spcPts val="3648"/>
              </a:lnSpc>
            </a:pPr>
            <a:endParaRPr lang="en-US" sz="4000" dirty="0"/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0AF6391-7F92-F56B-7A4D-B52599557EB4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889213F-F541-7D00-0E03-96074E89C3F5}"/>
              </a:ext>
            </a:extLst>
          </p:cNvPr>
          <p:cNvSpPr/>
          <p:nvPr/>
        </p:nvSpPr>
        <p:spPr>
          <a:xfrm>
            <a:off x="14523765" y="1660716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4F9FB8F3-EF78-2FA1-3187-93724934815B}"/>
              </a:ext>
            </a:extLst>
          </p:cNvPr>
          <p:cNvSpPr/>
          <p:nvPr/>
        </p:nvSpPr>
        <p:spPr>
          <a:xfrm>
            <a:off x="16183527" y="2574665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16116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93651" y="6772795"/>
            <a:ext cx="5590493" cy="3846750"/>
          </a:xfrm>
          <a:custGeom>
            <a:avLst/>
            <a:gdLst/>
            <a:ahLst/>
            <a:cxnLst/>
            <a:rect l="l" t="t" r="r" b="b"/>
            <a:pathLst>
              <a:path w="5590493" h="3846750">
                <a:moveTo>
                  <a:pt x="0" y="0"/>
                </a:moveTo>
                <a:lnTo>
                  <a:pt x="5590493" y="0"/>
                </a:lnTo>
                <a:lnTo>
                  <a:pt x="5590493" y="3846750"/>
                </a:lnTo>
                <a:lnTo>
                  <a:pt x="0" y="384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15995" y="1612440"/>
            <a:ext cx="10056010" cy="4148104"/>
          </a:xfrm>
          <a:custGeom>
            <a:avLst/>
            <a:gdLst/>
            <a:ahLst/>
            <a:cxnLst/>
            <a:rect l="l" t="t" r="r" b="b"/>
            <a:pathLst>
              <a:path w="10056010" h="4148104">
                <a:moveTo>
                  <a:pt x="0" y="0"/>
                </a:moveTo>
                <a:lnTo>
                  <a:pt x="10056010" y="0"/>
                </a:lnTo>
                <a:lnTo>
                  <a:pt x="10056010" y="4148104"/>
                </a:lnTo>
                <a:lnTo>
                  <a:pt x="0" y="41481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586996" y="2119587"/>
            <a:ext cx="7114007" cy="2362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1"/>
              </a:lnSpc>
            </a:pPr>
            <a:r>
              <a:rPr lang="en-US" sz="7991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THANK YOU </a:t>
            </a:r>
          </a:p>
        </p:txBody>
      </p:sp>
      <p:sp>
        <p:nvSpPr>
          <p:cNvPr id="6" name="Freeform 6"/>
          <p:cNvSpPr/>
          <p:nvPr/>
        </p:nvSpPr>
        <p:spPr>
          <a:xfrm>
            <a:off x="12958179" y="6772795"/>
            <a:ext cx="5590493" cy="3846750"/>
          </a:xfrm>
          <a:custGeom>
            <a:avLst/>
            <a:gdLst/>
            <a:ahLst/>
            <a:cxnLst/>
            <a:rect l="l" t="t" r="r" b="b"/>
            <a:pathLst>
              <a:path w="5590493" h="3846750">
                <a:moveTo>
                  <a:pt x="0" y="0"/>
                </a:moveTo>
                <a:lnTo>
                  <a:pt x="5590493" y="0"/>
                </a:lnTo>
                <a:lnTo>
                  <a:pt x="5590493" y="3846750"/>
                </a:lnTo>
                <a:lnTo>
                  <a:pt x="0" y="384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28326" y="7397227"/>
            <a:ext cx="4900593" cy="3372038"/>
          </a:xfrm>
          <a:custGeom>
            <a:avLst/>
            <a:gdLst/>
            <a:ahLst/>
            <a:cxnLst/>
            <a:rect l="l" t="t" r="r" b="b"/>
            <a:pathLst>
              <a:path w="4900593" h="3372038">
                <a:moveTo>
                  <a:pt x="0" y="0"/>
                </a:moveTo>
                <a:lnTo>
                  <a:pt x="4900593" y="0"/>
                </a:lnTo>
                <a:lnTo>
                  <a:pt x="4900593" y="3372038"/>
                </a:lnTo>
                <a:lnTo>
                  <a:pt x="0" y="33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184082" y="-335272"/>
            <a:ext cx="2368165" cy="2381153"/>
          </a:xfrm>
          <a:custGeom>
            <a:avLst/>
            <a:gdLst/>
            <a:ahLst/>
            <a:cxnLst/>
            <a:rect l="l" t="t" r="r" b="b"/>
            <a:pathLst>
              <a:path w="2368165" h="2381153">
                <a:moveTo>
                  <a:pt x="0" y="0"/>
                </a:moveTo>
                <a:lnTo>
                  <a:pt x="2368164" y="0"/>
                </a:lnTo>
                <a:lnTo>
                  <a:pt x="2368164" y="2381153"/>
                </a:lnTo>
                <a:lnTo>
                  <a:pt x="0" y="2381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763672" y="3086100"/>
            <a:ext cx="2003337" cy="2986004"/>
          </a:xfrm>
          <a:custGeom>
            <a:avLst/>
            <a:gdLst/>
            <a:ahLst/>
            <a:cxnLst/>
            <a:rect l="l" t="t" r="r" b="b"/>
            <a:pathLst>
              <a:path w="2003337" h="2986004">
                <a:moveTo>
                  <a:pt x="0" y="0"/>
                </a:moveTo>
                <a:lnTo>
                  <a:pt x="2003337" y="0"/>
                </a:lnTo>
                <a:lnTo>
                  <a:pt x="2003337" y="2986004"/>
                </a:lnTo>
                <a:lnTo>
                  <a:pt x="0" y="29860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828800" y="1143000"/>
            <a:ext cx="13563600" cy="827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5400" dirty="0" err="1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Topic:Identify</a:t>
            </a:r>
            <a:r>
              <a:rPr lang="en-US" sz="54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 common Diseases in;</a:t>
            </a:r>
          </a:p>
        </p:txBody>
      </p:sp>
      <p:sp>
        <p:nvSpPr>
          <p:cNvPr id="9" name="Freeform 9"/>
          <p:cNvSpPr/>
          <p:nvPr/>
        </p:nvSpPr>
        <p:spPr>
          <a:xfrm>
            <a:off x="13784895" y="7397227"/>
            <a:ext cx="4900593" cy="3372038"/>
          </a:xfrm>
          <a:custGeom>
            <a:avLst/>
            <a:gdLst/>
            <a:ahLst/>
            <a:cxnLst/>
            <a:rect l="l" t="t" r="r" b="b"/>
            <a:pathLst>
              <a:path w="4900593" h="3372038">
                <a:moveTo>
                  <a:pt x="0" y="0"/>
                </a:moveTo>
                <a:lnTo>
                  <a:pt x="4900593" y="0"/>
                </a:lnTo>
                <a:lnTo>
                  <a:pt x="4900593" y="3372038"/>
                </a:lnTo>
                <a:lnTo>
                  <a:pt x="0" y="3372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712843" y="6431302"/>
            <a:ext cx="4690872" cy="549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0"/>
              </a:lnSpc>
            </a:pPr>
            <a:r>
              <a:rPr lang="en-US" sz="327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Maze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FBB27-9CCD-93B5-9FFE-0BA64A977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4156E5-F7DA-1FD5-93F1-AC50F68BF370}"/>
              </a:ext>
            </a:extLst>
          </p:cNvPr>
          <p:cNvSpPr/>
          <p:nvPr/>
        </p:nvSpPr>
        <p:spPr>
          <a:xfrm>
            <a:off x="1028700" y="2292732"/>
            <a:ext cx="16230600" cy="4077938"/>
          </a:xfrm>
          <a:custGeom>
            <a:avLst/>
            <a:gdLst/>
            <a:ahLst/>
            <a:cxnLst/>
            <a:rect l="l" t="t" r="r" b="b"/>
            <a:pathLst>
              <a:path w="16230600" h="4077938">
                <a:moveTo>
                  <a:pt x="0" y="0"/>
                </a:moveTo>
                <a:lnTo>
                  <a:pt x="16230600" y="0"/>
                </a:lnTo>
                <a:lnTo>
                  <a:pt x="16230600" y="4077938"/>
                </a:lnTo>
                <a:lnTo>
                  <a:pt x="0" y="407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8218B21-35DE-0097-EB08-6207D3CF3C23}"/>
              </a:ext>
            </a:extLst>
          </p:cNvPr>
          <p:cNvSpPr/>
          <p:nvPr/>
        </p:nvSpPr>
        <p:spPr>
          <a:xfrm>
            <a:off x="1028700" y="5066062"/>
            <a:ext cx="16230600" cy="4077938"/>
          </a:xfrm>
          <a:custGeom>
            <a:avLst/>
            <a:gdLst/>
            <a:ahLst/>
            <a:cxnLst/>
            <a:rect l="l" t="t" r="r" b="b"/>
            <a:pathLst>
              <a:path w="16230600" h="4077938">
                <a:moveTo>
                  <a:pt x="0" y="0"/>
                </a:moveTo>
                <a:lnTo>
                  <a:pt x="16230600" y="0"/>
                </a:lnTo>
                <a:lnTo>
                  <a:pt x="16230600" y="4077938"/>
                </a:lnTo>
                <a:lnTo>
                  <a:pt x="0" y="407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DEB65AE-1452-F619-6C15-E64EEBB2D0DF}"/>
              </a:ext>
            </a:extLst>
          </p:cNvPr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C67C247-1D50-D2E1-10A9-7CEC4CB35FFA}"/>
              </a:ext>
            </a:extLst>
          </p:cNvPr>
          <p:cNvSpPr txBox="1"/>
          <p:nvPr/>
        </p:nvSpPr>
        <p:spPr>
          <a:xfrm>
            <a:off x="1028700" y="1143000"/>
            <a:ext cx="12323611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2"/>
              </a:lnSpc>
            </a:pPr>
            <a:r>
              <a:rPr lang="en-US" sz="8800" dirty="0"/>
              <a:t>1. Dataset Overview</a:t>
            </a:r>
            <a:endParaRPr lang="en-US" sz="8300" dirty="0">
              <a:solidFill>
                <a:srgbClr val="000000"/>
              </a:solidFill>
              <a:latin typeface="Sifonn"/>
              <a:ea typeface="Sifonn"/>
              <a:cs typeface="Sifonn"/>
              <a:sym typeface="Sifonn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E95A208-3494-1CC6-56A9-730C7051DC81}"/>
              </a:ext>
            </a:extLst>
          </p:cNvPr>
          <p:cNvSpPr txBox="1"/>
          <p:nvPr/>
        </p:nvSpPr>
        <p:spPr>
          <a:xfrm>
            <a:off x="1373377" y="2973522"/>
            <a:ext cx="12497968" cy="4906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Data : </a:t>
            </a:r>
            <a:r>
              <a:rPr lang="en-US" sz="4000" dirty="0" err="1">
                <a:solidFill>
                  <a:schemeClr val="bg1"/>
                </a:solidFill>
              </a:rPr>
              <a:t>Common_Rust</a:t>
            </a:r>
            <a:r>
              <a:rPr lang="en-US" sz="4000" dirty="0">
                <a:solidFill>
                  <a:schemeClr val="bg1"/>
                </a:solidFill>
              </a:rPr>
              <a:t> has the most images (1306), </a:t>
            </a:r>
            <a:r>
              <a:rPr lang="en-US" sz="4000" dirty="0" err="1">
                <a:solidFill>
                  <a:schemeClr val="bg1"/>
                </a:solidFill>
              </a:rPr>
              <a:t>Gray_Leaf_Spot</a:t>
            </a:r>
            <a:r>
              <a:rPr lang="en-US" sz="4000" dirty="0">
                <a:solidFill>
                  <a:schemeClr val="bg1"/>
                </a:solidFill>
              </a:rPr>
              <a:t> the fewest (574). </a:t>
            </a: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Total 4,188 images across 4 categories</a:t>
            </a: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. Data source: [Kaggle dataset]. </a:t>
            </a: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</a:endParaRPr>
          </a:p>
          <a:p>
            <a:pPr marL="571500" indent="-571500" algn="just">
              <a:lnSpc>
                <a:spcPts val="3301"/>
              </a:lnSpc>
              <a:buFont typeface="Arial" panose="020B0604020202020204" pitchFamily="34" charset="0"/>
              <a:buChar char="•"/>
            </a:pPr>
            <a:endParaRPr lang="en-US" sz="4000" b="1" dirty="0">
              <a:solidFill>
                <a:schemeClr val="bg1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3301"/>
              </a:lnSpc>
            </a:pPr>
            <a:endParaRPr lang="en-US" sz="2358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1775"/>
              </a:lnSpc>
            </a:pPr>
            <a:endParaRPr lang="en-US" sz="2358" b="1" dirty="0">
              <a:solidFill>
                <a:srgbClr val="FFFFFF"/>
              </a:solidFill>
              <a:latin typeface="Canva Sans Bold"/>
              <a:ea typeface="Canva Sans Bold"/>
              <a:cs typeface="Arial" panose="020B0604020202020204" pitchFamily="34" charset="0"/>
              <a:sym typeface="Canva Sans Bold"/>
            </a:endParaRPr>
          </a:p>
        </p:txBody>
      </p:sp>
    </p:spTree>
    <p:extLst>
      <p:ext uri="{BB962C8B-B14F-4D97-AF65-F5344CB8AC3E}">
        <p14:creationId xmlns:p14="http://schemas.microsoft.com/office/powerpoint/2010/main" val="112453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92732"/>
            <a:ext cx="16230600" cy="4077938"/>
          </a:xfrm>
          <a:custGeom>
            <a:avLst/>
            <a:gdLst/>
            <a:ahLst/>
            <a:cxnLst/>
            <a:rect l="l" t="t" r="r" b="b"/>
            <a:pathLst>
              <a:path w="16230600" h="4077938">
                <a:moveTo>
                  <a:pt x="0" y="0"/>
                </a:moveTo>
                <a:lnTo>
                  <a:pt x="16230600" y="0"/>
                </a:lnTo>
                <a:lnTo>
                  <a:pt x="16230600" y="4077938"/>
                </a:lnTo>
                <a:lnTo>
                  <a:pt x="0" y="407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5066062"/>
            <a:ext cx="16230600" cy="4077938"/>
          </a:xfrm>
          <a:custGeom>
            <a:avLst/>
            <a:gdLst/>
            <a:ahLst/>
            <a:cxnLst/>
            <a:rect l="l" t="t" r="r" b="b"/>
            <a:pathLst>
              <a:path w="16230600" h="4077938">
                <a:moveTo>
                  <a:pt x="0" y="0"/>
                </a:moveTo>
                <a:lnTo>
                  <a:pt x="16230600" y="0"/>
                </a:lnTo>
                <a:lnTo>
                  <a:pt x="16230600" y="4077938"/>
                </a:lnTo>
                <a:lnTo>
                  <a:pt x="0" y="407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143000"/>
            <a:ext cx="12323611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2"/>
              </a:lnSpc>
            </a:pPr>
            <a:r>
              <a:rPr lang="en-US" sz="83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Data Set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CF263F-3B33-A2D9-ABD1-6E90612043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2292732"/>
            <a:ext cx="16208829" cy="68512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348952"/>
            <a:ext cx="14178673" cy="6909348"/>
            <a:chOff x="0" y="0"/>
            <a:chExt cx="3734301" cy="18197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4301" cy="1819746"/>
            </a:xfrm>
            <a:custGeom>
              <a:avLst/>
              <a:gdLst/>
              <a:ahLst/>
              <a:cxnLst/>
              <a:rect l="l" t="t" r="r" b="b"/>
              <a:pathLst>
                <a:path w="3734301" h="1819746">
                  <a:moveTo>
                    <a:pt x="27847" y="0"/>
                  </a:moveTo>
                  <a:lnTo>
                    <a:pt x="3706454" y="0"/>
                  </a:lnTo>
                  <a:cubicBezTo>
                    <a:pt x="3721833" y="0"/>
                    <a:pt x="3734301" y="12468"/>
                    <a:pt x="3734301" y="27847"/>
                  </a:cubicBezTo>
                  <a:lnTo>
                    <a:pt x="3734301" y="1791899"/>
                  </a:lnTo>
                  <a:cubicBezTo>
                    <a:pt x="3734301" y="1799284"/>
                    <a:pt x="3731367" y="1806367"/>
                    <a:pt x="3726145" y="1811590"/>
                  </a:cubicBezTo>
                  <a:cubicBezTo>
                    <a:pt x="3720922" y="1816812"/>
                    <a:pt x="3713839" y="1819746"/>
                    <a:pt x="3706454" y="1819746"/>
                  </a:cubicBezTo>
                  <a:lnTo>
                    <a:pt x="27847" y="1819746"/>
                  </a:lnTo>
                  <a:cubicBezTo>
                    <a:pt x="12468" y="1819746"/>
                    <a:pt x="0" y="1807278"/>
                    <a:pt x="0" y="1791899"/>
                  </a:cubicBezTo>
                  <a:lnTo>
                    <a:pt x="0" y="27847"/>
                  </a:lnTo>
                  <a:cubicBezTo>
                    <a:pt x="0" y="12468"/>
                    <a:pt x="12468" y="0"/>
                    <a:pt x="27847" y="0"/>
                  </a:cubicBezTo>
                  <a:close/>
                </a:path>
              </a:pathLst>
            </a:custGeom>
            <a:solidFill>
              <a:srgbClr val="E8AE7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34301" cy="18578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111099" y="6772795"/>
            <a:ext cx="5590493" cy="3846750"/>
          </a:xfrm>
          <a:custGeom>
            <a:avLst/>
            <a:gdLst/>
            <a:ahLst/>
            <a:cxnLst/>
            <a:rect l="l" t="t" r="r" b="b"/>
            <a:pathLst>
              <a:path w="5590493" h="3846750">
                <a:moveTo>
                  <a:pt x="0" y="0"/>
                </a:moveTo>
                <a:lnTo>
                  <a:pt x="5590493" y="0"/>
                </a:lnTo>
                <a:lnTo>
                  <a:pt x="5590493" y="3846750"/>
                </a:lnTo>
                <a:lnTo>
                  <a:pt x="0" y="384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739201" y="2866602"/>
            <a:ext cx="12296402" cy="3971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Applied resizing, normalization, and transformations.. </a:t>
            </a:r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Calculated mean/std for effective normalization:</a:t>
            </a:r>
          </a:p>
          <a:p>
            <a:pPr algn="just">
              <a:lnSpc>
                <a:spcPts val="3648"/>
              </a:lnSpc>
            </a:pPr>
            <a:r>
              <a:rPr lang="en-US" sz="4000" dirty="0"/>
              <a:t>Mean: [0.4375, 0.4979, 0.3756]</a:t>
            </a:r>
            <a:br>
              <a:rPr lang="en-US" sz="4000" dirty="0"/>
            </a:br>
            <a:r>
              <a:rPr lang="en-US" sz="4000" dirty="0"/>
              <a:t>Std: [0.2129, 0.2188, 0.2125]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These help speed up training and improve convergence.</a:t>
            </a:r>
            <a:br>
              <a:rPr lang="en-US" sz="4000" dirty="0"/>
            </a:br>
            <a:endParaRPr lang="en-US" sz="4000" dirty="0"/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143000"/>
            <a:ext cx="10345712" cy="99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632"/>
              </a:lnSpc>
            </a:pPr>
            <a:r>
              <a:rPr lang="en-US" sz="6000" dirty="0"/>
              <a:t>Data Preprocessing and Statistics</a:t>
            </a:r>
            <a:endParaRPr lang="en-US" sz="6000" dirty="0">
              <a:solidFill>
                <a:srgbClr val="000000"/>
              </a:solidFill>
              <a:latin typeface="Sifonn"/>
              <a:ea typeface="Sifonn"/>
              <a:cs typeface="Sifonn"/>
              <a:sym typeface="Sifonn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5762896" y="-720437"/>
            <a:ext cx="3311425" cy="3329587"/>
          </a:xfrm>
          <a:custGeom>
            <a:avLst/>
            <a:gdLst/>
            <a:ahLst/>
            <a:cxnLst/>
            <a:rect l="l" t="t" r="r" b="b"/>
            <a:pathLst>
              <a:path w="3311425" h="3329587">
                <a:moveTo>
                  <a:pt x="0" y="0"/>
                </a:moveTo>
                <a:lnTo>
                  <a:pt x="3311425" y="0"/>
                </a:lnTo>
                <a:lnTo>
                  <a:pt x="3311425" y="3329586"/>
                </a:lnTo>
                <a:lnTo>
                  <a:pt x="0" y="3329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179702" y="1809376"/>
            <a:ext cx="2216596" cy="2228753"/>
          </a:xfrm>
          <a:custGeom>
            <a:avLst/>
            <a:gdLst/>
            <a:ahLst/>
            <a:cxnLst/>
            <a:rect l="l" t="t" r="r" b="b"/>
            <a:pathLst>
              <a:path w="2216596" h="2228753">
                <a:moveTo>
                  <a:pt x="0" y="0"/>
                </a:moveTo>
                <a:lnTo>
                  <a:pt x="2216596" y="0"/>
                </a:lnTo>
                <a:lnTo>
                  <a:pt x="2216596" y="2228753"/>
                </a:lnTo>
                <a:lnTo>
                  <a:pt x="0" y="22287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61716"/>
            <a:ext cx="16230600" cy="8130018"/>
            <a:chOff x="0" y="0"/>
            <a:chExt cx="4274726" cy="21412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41239"/>
            </a:xfrm>
            <a:custGeom>
              <a:avLst/>
              <a:gdLst/>
              <a:ahLst/>
              <a:cxnLst/>
              <a:rect l="l" t="t" r="r" b="b"/>
              <a:pathLst>
                <a:path w="4274726" h="214123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16912"/>
                  </a:lnTo>
                  <a:cubicBezTo>
                    <a:pt x="4274726" y="2130348"/>
                    <a:pt x="4263834" y="2141239"/>
                    <a:pt x="4250399" y="2141239"/>
                  </a:cubicBezTo>
                  <a:lnTo>
                    <a:pt x="24327" y="2141239"/>
                  </a:lnTo>
                  <a:cubicBezTo>
                    <a:pt x="10891" y="2141239"/>
                    <a:pt x="0" y="2130348"/>
                    <a:pt x="0" y="211691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17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93651" y="7457212"/>
            <a:ext cx="4595828" cy="3162333"/>
          </a:xfrm>
          <a:custGeom>
            <a:avLst/>
            <a:gdLst/>
            <a:ahLst/>
            <a:cxnLst/>
            <a:rect l="l" t="t" r="r" b="b"/>
            <a:pathLst>
              <a:path w="4595828" h="3162333">
                <a:moveTo>
                  <a:pt x="0" y="0"/>
                </a:moveTo>
                <a:lnTo>
                  <a:pt x="4595828" y="0"/>
                </a:lnTo>
                <a:lnTo>
                  <a:pt x="4595828" y="3162333"/>
                </a:lnTo>
                <a:lnTo>
                  <a:pt x="0" y="3162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804376" y="6017260"/>
            <a:ext cx="3244611" cy="4602285"/>
          </a:xfrm>
          <a:custGeom>
            <a:avLst/>
            <a:gdLst/>
            <a:ahLst/>
            <a:cxnLst/>
            <a:rect l="l" t="t" r="r" b="b"/>
            <a:pathLst>
              <a:path w="3244611" h="4602285">
                <a:moveTo>
                  <a:pt x="0" y="0"/>
                </a:moveTo>
                <a:lnTo>
                  <a:pt x="3244610" y="0"/>
                </a:lnTo>
                <a:lnTo>
                  <a:pt x="3244610" y="4602285"/>
                </a:lnTo>
                <a:lnTo>
                  <a:pt x="0" y="4602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26401" y="2843361"/>
            <a:ext cx="1572273" cy="972844"/>
          </a:xfrm>
          <a:custGeom>
            <a:avLst/>
            <a:gdLst/>
            <a:ahLst/>
            <a:cxnLst/>
            <a:rect l="l" t="t" r="r" b="b"/>
            <a:pathLst>
              <a:path w="1572273" h="972844">
                <a:moveTo>
                  <a:pt x="0" y="0"/>
                </a:moveTo>
                <a:lnTo>
                  <a:pt x="1572273" y="0"/>
                </a:lnTo>
                <a:lnTo>
                  <a:pt x="1572273" y="972844"/>
                </a:lnTo>
                <a:lnTo>
                  <a:pt x="0" y="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537345" y="1295828"/>
            <a:ext cx="7234295" cy="85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7"/>
              </a:lnSpc>
            </a:pPr>
            <a:r>
              <a:rPr lang="en-US" sz="54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Data Augmentation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733800" y="2804835"/>
            <a:ext cx="12714652" cy="43780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Applied techniques like random crop, flip,</a:t>
            </a:r>
          </a:p>
          <a:p>
            <a:pPr>
              <a:lnSpc>
                <a:spcPts val="2804"/>
              </a:lnSpc>
            </a:pPr>
            <a:r>
              <a:rPr lang="en-US" sz="4800" dirty="0"/>
              <a:t> rotation, color jitter.</a:t>
            </a:r>
          </a:p>
          <a:p>
            <a:pPr>
              <a:lnSpc>
                <a:spcPts val="2804"/>
              </a:lnSpc>
            </a:pPr>
            <a:endParaRPr lang="en-US" sz="4800" dirty="0"/>
          </a:p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br>
              <a:rPr lang="en-US" sz="4800" dirty="0"/>
            </a:br>
            <a:r>
              <a:rPr lang="en-US" sz="4800" dirty="0"/>
              <a:t>Purpose: Improves generalization and reduces overfitting.</a:t>
            </a:r>
          </a:p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endParaRPr lang="en-US" sz="4800" dirty="0"/>
          </a:p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endParaRPr lang="en-US" sz="4800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r>
              <a:rPr lang="en-US" sz="4800" dirty="0"/>
              <a:t>Sample augmented images (8-grid).</a:t>
            </a:r>
          </a:p>
          <a:p>
            <a:pPr marL="571500" indent="-571500">
              <a:lnSpc>
                <a:spcPts val="2804"/>
              </a:lnSpc>
              <a:buFont typeface="Arial" panose="020B0604020202020204" pitchFamily="34" charset="0"/>
              <a:buChar char="•"/>
            </a:pPr>
            <a:endParaRPr lang="en-US" sz="4800" dirty="0"/>
          </a:p>
          <a:p>
            <a:pPr>
              <a:lnSpc>
                <a:spcPts val="2804"/>
              </a:lnSpc>
            </a:pPr>
            <a:r>
              <a:rPr lang="en-US" sz="4800" dirty="0">
                <a:solidFill>
                  <a:srgbClr val="16161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Next Slide </a:t>
            </a:r>
            <a:r>
              <a:rPr lang="en-US" sz="4800" dirty="0">
                <a:solidFill>
                  <a:srgbClr val="161616"/>
                </a:solidFill>
                <a:latin typeface="Canva Sans Bold"/>
                <a:ea typeface="Canva Sans Bold"/>
                <a:cs typeface="Canva Sans Bold"/>
                <a:sym typeface="Wingdings" panose="05000000000000000000" pitchFamily="2" charset="2"/>
              </a:rPr>
              <a:t></a:t>
            </a:r>
            <a:endParaRPr lang="en-US" sz="4800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826401" y="4607287"/>
            <a:ext cx="1572273" cy="972844"/>
          </a:xfrm>
          <a:custGeom>
            <a:avLst/>
            <a:gdLst/>
            <a:ahLst/>
            <a:cxnLst/>
            <a:rect l="l" t="t" r="r" b="b"/>
            <a:pathLst>
              <a:path w="1572273" h="972844">
                <a:moveTo>
                  <a:pt x="0" y="0"/>
                </a:moveTo>
                <a:lnTo>
                  <a:pt x="1572273" y="0"/>
                </a:lnTo>
                <a:lnTo>
                  <a:pt x="1572273" y="972844"/>
                </a:lnTo>
                <a:lnTo>
                  <a:pt x="0" y="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826401" y="6169692"/>
            <a:ext cx="1572273" cy="972844"/>
          </a:xfrm>
          <a:custGeom>
            <a:avLst/>
            <a:gdLst/>
            <a:ahLst/>
            <a:cxnLst/>
            <a:rect l="l" t="t" r="r" b="b"/>
            <a:pathLst>
              <a:path w="1572273" h="972844">
                <a:moveTo>
                  <a:pt x="0" y="0"/>
                </a:moveTo>
                <a:lnTo>
                  <a:pt x="1572273" y="0"/>
                </a:lnTo>
                <a:lnTo>
                  <a:pt x="1572273" y="972844"/>
                </a:lnTo>
                <a:lnTo>
                  <a:pt x="0" y="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AB171-8441-AD6A-4A2A-143A67DA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FFA20BB-48D1-0E6D-D01F-A9D4372BE598}"/>
              </a:ext>
            </a:extLst>
          </p:cNvPr>
          <p:cNvGrpSpPr/>
          <p:nvPr/>
        </p:nvGrpSpPr>
        <p:grpSpPr>
          <a:xfrm>
            <a:off x="1028700" y="861716"/>
            <a:ext cx="16230600" cy="8130018"/>
            <a:chOff x="0" y="0"/>
            <a:chExt cx="4274726" cy="214123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E23F2EB-604E-37A0-2994-10758B0BFFFA}"/>
                </a:ext>
              </a:extLst>
            </p:cNvPr>
            <p:cNvSpPr/>
            <p:nvPr/>
          </p:nvSpPr>
          <p:spPr>
            <a:xfrm>
              <a:off x="0" y="0"/>
              <a:ext cx="4274726" cy="2141239"/>
            </a:xfrm>
            <a:custGeom>
              <a:avLst/>
              <a:gdLst/>
              <a:ahLst/>
              <a:cxnLst/>
              <a:rect l="l" t="t" r="r" b="b"/>
              <a:pathLst>
                <a:path w="4274726" h="214123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16912"/>
                  </a:lnTo>
                  <a:cubicBezTo>
                    <a:pt x="4274726" y="2130348"/>
                    <a:pt x="4263834" y="2141239"/>
                    <a:pt x="4250399" y="2141239"/>
                  </a:cubicBezTo>
                  <a:lnTo>
                    <a:pt x="24327" y="2141239"/>
                  </a:lnTo>
                  <a:cubicBezTo>
                    <a:pt x="10891" y="2141239"/>
                    <a:pt x="0" y="2130348"/>
                    <a:pt x="0" y="211691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073418D-A6C5-5B34-F1CB-B7794B6955A9}"/>
                </a:ext>
              </a:extLst>
            </p:cNvPr>
            <p:cNvSpPr txBox="1"/>
            <p:nvPr/>
          </p:nvSpPr>
          <p:spPr>
            <a:xfrm>
              <a:off x="0" y="-38100"/>
              <a:ext cx="4274726" cy="21793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88C5F5EE-31F8-A81C-F3AD-8AEA27E110F2}"/>
              </a:ext>
            </a:extLst>
          </p:cNvPr>
          <p:cNvSpPr/>
          <p:nvPr/>
        </p:nvSpPr>
        <p:spPr>
          <a:xfrm>
            <a:off x="-493651" y="7457212"/>
            <a:ext cx="4595828" cy="3162333"/>
          </a:xfrm>
          <a:custGeom>
            <a:avLst/>
            <a:gdLst/>
            <a:ahLst/>
            <a:cxnLst/>
            <a:rect l="l" t="t" r="r" b="b"/>
            <a:pathLst>
              <a:path w="4595828" h="3162333">
                <a:moveTo>
                  <a:pt x="0" y="0"/>
                </a:moveTo>
                <a:lnTo>
                  <a:pt x="4595828" y="0"/>
                </a:lnTo>
                <a:lnTo>
                  <a:pt x="4595828" y="3162333"/>
                </a:lnTo>
                <a:lnTo>
                  <a:pt x="0" y="31623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54D9E0A-70EC-D80A-FB61-AE70D8EE2585}"/>
              </a:ext>
            </a:extLst>
          </p:cNvPr>
          <p:cNvSpPr/>
          <p:nvPr/>
        </p:nvSpPr>
        <p:spPr>
          <a:xfrm>
            <a:off x="14804376" y="6017260"/>
            <a:ext cx="3244611" cy="4602285"/>
          </a:xfrm>
          <a:custGeom>
            <a:avLst/>
            <a:gdLst/>
            <a:ahLst/>
            <a:cxnLst/>
            <a:rect l="l" t="t" r="r" b="b"/>
            <a:pathLst>
              <a:path w="3244611" h="4602285">
                <a:moveTo>
                  <a:pt x="0" y="0"/>
                </a:moveTo>
                <a:lnTo>
                  <a:pt x="3244610" y="0"/>
                </a:lnTo>
                <a:lnTo>
                  <a:pt x="3244610" y="4602285"/>
                </a:lnTo>
                <a:lnTo>
                  <a:pt x="0" y="46022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972C6B1-0055-61EB-B0B0-D8BEBE738F7E}"/>
              </a:ext>
            </a:extLst>
          </p:cNvPr>
          <p:cNvSpPr/>
          <p:nvPr/>
        </p:nvSpPr>
        <p:spPr>
          <a:xfrm>
            <a:off x="1826401" y="2843361"/>
            <a:ext cx="1572273" cy="972844"/>
          </a:xfrm>
          <a:custGeom>
            <a:avLst/>
            <a:gdLst/>
            <a:ahLst/>
            <a:cxnLst/>
            <a:rect l="l" t="t" r="r" b="b"/>
            <a:pathLst>
              <a:path w="1572273" h="972844">
                <a:moveTo>
                  <a:pt x="0" y="0"/>
                </a:moveTo>
                <a:lnTo>
                  <a:pt x="1572273" y="0"/>
                </a:lnTo>
                <a:lnTo>
                  <a:pt x="1572273" y="972844"/>
                </a:lnTo>
                <a:lnTo>
                  <a:pt x="0" y="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5BE8F9E-46FE-77BB-3689-384D0A5F384D}"/>
              </a:ext>
            </a:extLst>
          </p:cNvPr>
          <p:cNvSpPr txBox="1"/>
          <p:nvPr/>
        </p:nvSpPr>
        <p:spPr>
          <a:xfrm>
            <a:off x="5537345" y="1295828"/>
            <a:ext cx="7234295" cy="856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57"/>
              </a:lnSpc>
            </a:pPr>
            <a:r>
              <a:rPr lang="en-US" sz="54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Data Augmentation</a:t>
            </a: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311241D5-A15D-6A6E-209F-553397B104BD}"/>
              </a:ext>
            </a:extLst>
          </p:cNvPr>
          <p:cNvSpPr/>
          <p:nvPr/>
        </p:nvSpPr>
        <p:spPr>
          <a:xfrm>
            <a:off x="1826401" y="4607287"/>
            <a:ext cx="1572273" cy="972844"/>
          </a:xfrm>
          <a:custGeom>
            <a:avLst/>
            <a:gdLst/>
            <a:ahLst/>
            <a:cxnLst/>
            <a:rect l="l" t="t" r="r" b="b"/>
            <a:pathLst>
              <a:path w="1572273" h="972844">
                <a:moveTo>
                  <a:pt x="0" y="0"/>
                </a:moveTo>
                <a:lnTo>
                  <a:pt x="1572273" y="0"/>
                </a:lnTo>
                <a:lnTo>
                  <a:pt x="1572273" y="972844"/>
                </a:lnTo>
                <a:lnTo>
                  <a:pt x="0" y="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04D5DE7C-083C-C480-E733-BACB262DB70F}"/>
              </a:ext>
            </a:extLst>
          </p:cNvPr>
          <p:cNvSpPr/>
          <p:nvPr/>
        </p:nvSpPr>
        <p:spPr>
          <a:xfrm>
            <a:off x="1826401" y="6169692"/>
            <a:ext cx="1572273" cy="972844"/>
          </a:xfrm>
          <a:custGeom>
            <a:avLst/>
            <a:gdLst/>
            <a:ahLst/>
            <a:cxnLst/>
            <a:rect l="l" t="t" r="r" b="b"/>
            <a:pathLst>
              <a:path w="1572273" h="972844">
                <a:moveTo>
                  <a:pt x="0" y="0"/>
                </a:moveTo>
                <a:lnTo>
                  <a:pt x="1572273" y="0"/>
                </a:lnTo>
                <a:lnTo>
                  <a:pt x="1572273" y="972844"/>
                </a:lnTo>
                <a:lnTo>
                  <a:pt x="0" y="9728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A2D818-7C65-E3A3-6257-1F176F8C28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" y="717055"/>
            <a:ext cx="16230600" cy="65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0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41473"/>
            <a:ext cx="16230600" cy="6738357"/>
            <a:chOff x="0" y="0"/>
            <a:chExt cx="4274726" cy="17747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774711"/>
            </a:xfrm>
            <a:custGeom>
              <a:avLst/>
              <a:gdLst/>
              <a:ahLst/>
              <a:cxnLst/>
              <a:rect l="l" t="t" r="r" b="b"/>
              <a:pathLst>
                <a:path w="4274726" h="1774711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1761355"/>
                  </a:lnTo>
                  <a:cubicBezTo>
                    <a:pt x="4274726" y="1764898"/>
                    <a:pt x="4273319" y="1768295"/>
                    <a:pt x="4270814" y="1770799"/>
                  </a:cubicBezTo>
                  <a:cubicBezTo>
                    <a:pt x="4268309" y="1773304"/>
                    <a:pt x="4264912" y="1774711"/>
                    <a:pt x="4261370" y="1774711"/>
                  </a:cubicBezTo>
                  <a:lnTo>
                    <a:pt x="13356" y="1774711"/>
                  </a:lnTo>
                  <a:cubicBezTo>
                    <a:pt x="9814" y="1774711"/>
                    <a:pt x="6417" y="1773304"/>
                    <a:pt x="3912" y="1770799"/>
                  </a:cubicBezTo>
                  <a:cubicBezTo>
                    <a:pt x="1407" y="1768295"/>
                    <a:pt x="0" y="1764898"/>
                    <a:pt x="0" y="1761355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812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493651" y="8009722"/>
            <a:ext cx="3792862" cy="2609822"/>
          </a:xfrm>
          <a:custGeom>
            <a:avLst/>
            <a:gdLst/>
            <a:ahLst/>
            <a:cxnLst/>
            <a:rect l="l" t="t" r="r" b="b"/>
            <a:pathLst>
              <a:path w="3792862" h="2609822">
                <a:moveTo>
                  <a:pt x="0" y="0"/>
                </a:moveTo>
                <a:lnTo>
                  <a:pt x="3792862" y="0"/>
                </a:lnTo>
                <a:lnTo>
                  <a:pt x="3792862" y="2609823"/>
                </a:lnTo>
                <a:lnTo>
                  <a:pt x="0" y="260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2"/>
              </a:lnSpc>
            </a:pPr>
            <a:r>
              <a:rPr lang="en-US" sz="83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Model Training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2255" y="2859863"/>
            <a:ext cx="11969214" cy="6741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Used ResNet-50 as a backbone (transfer learning)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Pretrained on ImageNet. 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Batch size: 32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Optimizer: (Adam)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Loss function: </a:t>
            </a:r>
            <a:r>
              <a:rPr lang="en-US" sz="4000" dirty="0" err="1"/>
              <a:t>CrossEntropyLoss</a:t>
            </a: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dirty="0"/>
              <a:t>Training/validation split (64% train, 16% </a:t>
            </a:r>
            <a:r>
              <a:rPr lang="en-US" sz="4000" dirty="0" err="1"/>
              <a:t>val</a:t>
            </a:r>
            <a:r>
              <a:rPr lang="en-US" sz="4000" dirty="0"/>
              <a:t>, 20% test)</a:t>
            </a:r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742950" indent="-742950" algn="just">
              <a:lnSpc>
                <a:spcPts val="3648"/>
              </a:lnSpc>
              <a:buFont typeface="Arial" panose="020B0604020202020204" pitchFamily="34" charset="0"/>
              <a:buChar char="•"/>
            </a:pPr>
            <a:r>
              <a:rPr lang="en-US" sz="4000" b="1" dirty="0"/>
              <a:t>Output Classes</a:t>
            </a:r>
            <a:r>
              <a:rPr lang="en-US" sz="4000" dirty="0"/>
              <a:t>: 4 (Blight, </a:t>
            </a:r>
            <a:r>
              <a:rPr lang="en-US" sz="4000" dirty="0" err="1"/>
              <a:t>Common_Rust</a:t>
            </a:r>
            <a:r>
              <a:rPr lang="en-US" sz="4000" dirty="0"/>
              <a:t>, </a:t>
            </a:r>
            <a:r>
              <a:rPr lang="en-US" sz="4000" dirty="0" err="1"/>
              <a:t>Gray_Leaf_Spot</a:t>
            </a:r>
            <a:r>
              <a:rPr lang="en-US" sz="4000" dirty="0"/>
              <a:t>, Healthy)</a:t>
            </a:r>
          </a:p>
          <a:p>
            <a:pPr algn="just">
              <a:lnSpc>
                <a:spcPts val="3648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1961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523765" y="1660716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183527" y="2574665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1A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7B4DC-F88B-9ACA-458D-18572600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BA2C0CA-9C4F-12DD-BCA5-3BB6E08649DE}"/>
              </a:ext>
            </a:extLst>
          </p:cNvPr>
          <p:cNvGrpSpPr/>
          <p:nvPr/>
        </p:nvGrpSpPr>
        <p:grpSpPr>
          <a:xfrm>
            <a:off x="1028700" y="2241473"/>
            <a:ext cx="16230600" cy="6738357"/>
            <a:chOff x="0" y="0"/>
            <a:chExt cx="4274726" cy="177471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7E4ABF1-F07F-0183-B0B7-E833A96DBE29}"/>
                </a:ext>
              </a:extLst>
            </p:cNvPr>
            <p:cNvSpPr/>
            <p:nvPr/>
          </p:nvSpPr>
          <p:spPr>
            <a:xfrm>
              <a:off x="0" y="0"/>
              <a:ext cx="4274726" cy="1774711"/>
            </a:xfrm>
            <a:custGeom>
              <a:avLst/>
              <a:gdLst/>
              <a:ahLst/>
              <a:cxnLst/>
              <a:rect l="l" t="t" r="r" b="b"/>
              <a:pathLst>
                <a:path w="4274726" h="1774711">
                  <a:moveTo>
                    <a:pt x="13356" y="0"/>
                  </a:moveTo>
                  <a:lnTo>
                    <a:pt x="4261370" y="0"/>
                  </a:lnTo>
                  <a:cubicBezTo>
                    <a:pt x="4264912" y="0"/>
                    <a:pt x="4268309" y="1407"/>
                    <a:pt x="4270814" y="3912"/>
                  </a:cubicBezTo>
                  <a:cubicBezTo>
                    <a:pt x="4273319" y="6417"/>
                    <a:pt x="4274726" y="9814"/>
                    <a:pt x="4274726" y="13356"/>
                  </a:cubicBezTo>
                  <a:lnTo>
                    <a:pt x="4274726" y="1761355"/>
                  </a:lnTo>
                  <a:cubicBezTo>
                    <a:pt x="4274726" y="1764898"/>
                    <a:pt x="4273319" y="1768295"/>
                    <a:pt x="4270814" y="1770799"/>
                  </a:cubicBezTo>
                  <a:cubicBezTo>
                    <a:pt x="4268309" y="1773304"/>
                    <a:pt x="4264912" y="1774711"/>
                    <a:pt x="4261370" y="1774711"/>
                  </a:cubicBezTo>
                  <a:lnTo>
                    <a:pt x="13356" y="1774711"/>
                  </a:lnTo>
                  <a:cubicBezTo>
                    <a:pt x="9814" y="1774711"/>
                    <a:pt x="6417" y="1773304"/>
                    <a:pt x="3912" y="1770799"/>
                  </a:cubicBezTo>
                  <a:cubicBezTo>
                    <a:pt x="1407" y="1768295"/>
                    <a:pt x="0" y="1764898"/>
                    <a:pt x="0" y="1761355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3D2DF98-9120-5117-E3F6-A7960A01CECF}"/>
                </a:ext>
              </a:extLst>
            </p:cNvPr>
            <p:cNvSpPr txBox="1"/>
            <p:nvPr/>
          </p:nvSpPr>
          <p:spPr>
            <a:xfrm>
              <a:off x="0" y="-38100"/>
              <a:ext cx="4274726" cy="18128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DF1AB5D7-CE2C-E103-F432-C8EDC0A2353A}"/>
              </a:ext>
            </a:extLst>
          </p:cNvPr>
          <p:cNvSpPr/>
          <p:nvPr/>
        </p:nvSpPr>
        <p:spPr>
          <a:xfrm>
            <a:off x="-493651" y="8009722"/>
            <a:ext cx="3792862" cy="2609822"/>
          </a:xfrm>
          <a:custGeom>
            <a:avLst/>
            <a:gdLst/>
            <a:ahLst/>
            <a:cxnLst/>
            <a:rect l="l" t="t" r="r" b="b"/>
            <a:pathLst>
              <a:path w="3792862" h="2609822">
                <a:moveTo>
                  <a:pt x="0" y="0"/>
                </a:moveTo>
                <a:lnTo>
                  <a:pt x="3792862" y="0"/>
                </a:lnTo>
                <a:lnTo>
                  <a:pt x="3792862" y="2609823"/>
                </a:lnTo>
                <a:lnTo>
                  <a:pt x="0" y="2609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CE4305-CA50-5E90-516A-C5079F3AA95B}"/>
              </a:ext>
            </a:extLst>
          </p:cNvPr>
          <p:cNvSpPr/>
          <p:nvPr/>
        </p:nvSpPr>
        <p:spPr>
          <a:xfrm>
            <a:off x="13871345" y="4761492"/>
            <a:ext cx="4129927" cy="5858052"/>
          </a:xfrm>
          <a:custGeom>
            <a:avLst/>
            <a:gdLst/>
            <a:ahLst/>
            <a:cxnLst/>
            <a:rect l="l" t="t" r="r" b="b"/>
            <a:pathLst>
              <a:path w="4129927" h="5858052">
                <a:moveTo>
                  <a:pt x="0" y="0"/>
                </a:moveTo>
                <a:lnTo>
                  <a:pt x="4129927" y="0"/>
                </a:lnTo>
                <a:lnTo>
                  <a:pt x="4129927" y="5858053"/>
                </a:lnTo>
                <a:lnTo>
                  <a:pt x="0" y="58580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01C8B9A7-6257-0FCA-B3C3-CE545D7CE28F}"/>
              </a:ext>
            </a:extLst>
          </p:cNvPr>
          <p:cNvSpPr txBox="1"/>
          <p:nvPr/>
        </p:nvSpPr>
        <p:spPr>
          <a:xfrm>
            <a:off x="1028700" y="1143000"/>
            <a:ext cx="10345712" cy="1102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32"/>
              </a:lnSpc>
            </a:pPr>
            <a:r>
              <a:rPr lang="en-US" sz="8300" dirty="0">
                <a:solidFill>
                  <a:srgbClr val="000000"/>
                </a:solidFill>
                <a:latin typeface="Sifonn"/>
                <a:ea typeface="Sifonn"/>
                <a:cs typeface="Sifonn"/>
                <a:sym typeface="Sifonn"/>
              </a:rPr>
              <a:t>Why Resnet-50?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8F6E8DD-2BC6-0C27-01DF-E1CE6AD835A6}"/>
              </a:ext>
            </a:extLst>
          </p:cNvPr>
          <p:cNvSpPr txBox="1"/>
          <p:nvPr/>
        </p:nvSpPr>
        <p:spPr>
          <a:xfrm>
            <a:off x="1622255" y="2859863"/>
            <a:ext cx="11969214" cy="4125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Powerful and widely used for image classification tasks.</a:t>
            </a:r>
          </a:p>
          <a:p>
            <a:pPr marL="742950" indent="-742950">
              <a:lnSpc>
                <a:spcPts val="3648"/>
              </a:lnSpc>
              <a:buFont typeface="+mj-lt"/>
              <a:buAutoNum type="arabicPeriod"/>
            </a:pPr>
            <a:endParaRPr lang="en-US" sz="4000" dirty="0"/>
          </a:p>
          <a:p>
            <a:pPr marL="742950" indent="-742950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Deep (50 layers) but stable due to residual (skip) connections.</a:t>
            </a:r>
          </a:p>
          <a:p>
            <a:pPr marL="742950" indent="-742950">
              <a:lnSpc>
                <a:spcPts val="3648"/>
              </a:lnSpc>
              <a:buFont typeface="+mj-lt"/>
              <a:buAutoNum type="arabicPeriod"/>
            </a:pPr>
            <a:endParaRPr lang="en-US" sz="4000" dirty="0"/>
          </a:p>
          <a:p>
            <a:pPr marL="742950" indent="-742950">
              <a:lnSpc>
                <a:spcPts val="3648"/>
              </a:lnSpc>
              <a:buFont typeface="+mj-lt"/>
              <a:buAutoNum type="arabicPeriod"/>
            </a:pPr>
            <a:r>
              <a:rPr lang="en-US" sz="4000" dirty="0"/>
              <a:t>Performs well even with a moderate-sized dataset when using transfer learning.</a:t>
            </a:r>
          </a:p>
          <a:p>
            <a:pPr algn="just">
              <a:lnSpc>
                <a:spcPts val="3648"/>
              </a:lnSpc>
            </a:pPr>
            <a:endParaRPr lang="en-US" sz="2606" b="1" dirty="0">
              <a:solidFill>
                <a:srgbClr val="161616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3DB9CC9F-17D7-5519-9401-2C0FD16F897A}"/>
              </a:ext>
            </a:extLst>
          </p:cNvPr>
          <p:cNvSpPr/>
          <p:nvPr/>
        </p:nvSpPr>
        <p:spPr>
          <a:xfrm>
            <a:off x="16520298" y="-502630"/>
            <a:ext cx="2151546" cy="2163346"/>
          </a:xfrm>
          <a:custGeom>
            <a:avLst/>
            <a:gdLst/>
            <a:ahLst/>
            <a:cxnLst/>
            <a:rect l="l" t="t" r="r" b="b"/>
            <a:pathLst>
              <a:path w="2151546" h="2163346">
                <a:moveTo>
                  <a:pt x="0" y="0"/>
                </a:moveTo>
                <a:lnTo>
                  <a:pt x="2151545" y="0"/>
                </a:lnTo>
                <a:lnTo>
                  <a:pt x="2151545" y="2163346"/>
                </a:lnTo>
                <a:lnTo>
                  <a:pt x="0" y="21633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AC74BFC-132F-92D0-0BD4-A38D349D5D4F}"/>
              </a:ext>
            </a:extLst>
          </p:cNvPr>
          <p:cNvSpPr/>
          <p:nvPr/>
        </p:nvSpPr>
        <p:spPr>
          <a:xfrm>
            <a:off x="14523765" y="1660716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E7582467-EB77-3711-1D4C-A3D0D00DDC27}"/>
              </a:ext>
            </a:extLst>
          </p:cNvPr>
          <p:cNvSpPr/>
          <p:nvPr/>
        </p:nvSpPr>
        <p:spPr>
          <a:xfrm>
            <a:off x="16183527" y="2574665"/>
            <a:ext cx="1412543" cy="1420290"/>
          </a:xfrm>
          <a:custGeom>
            <a:avLst/>
            <a:gdLst/>
            <a:ahLst/>
            <a:cxnLst/>
            <a:rect l="l" t="t" r="r" b="b"/>
            <a:pathLst>
              <a:path w="1412543" h="1420290">
                <a:moveTo>
                  <a:pt x="0" y="0"/>
                </a:moveTo>
                <a:lnTo>
                  <a:pt x="1412543" y="0"/>
                </a:lnTo>
                <a:lnTo>
                  <a:pt x="1412543" y="1420290"/>
                </a:lnTo>
                <a:lnTo>
                  <a:pt x="0" y="1420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5069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306</Words>
  <Application>Microsoft Office PowerPoint</Application>
  <PresentationFormat>Custom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Sifonn</vt:lpstr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 Brown Cute Plant Group Project Presentation</dc:title>
  <cp:lastModifiedBy>Hammad</cp:lastModifiedBy>
  <cp:revision>4</cp:revision>
  <dcterms:created xsi:type="dcterms:W3CDTF">2006-08-16T00:00:00Z</dcterms:created>
  <dcterms:modified xsi:type="dcterms:W3CDTF">2025-06-16T13:11:49Z</dcterms:modified>
  <dc:identifier>DAGgo4bxSNs</dc:identifier>
</cp:coreProperties>
</file>