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bea869635_1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bea869635_1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bea869635_1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bea869635_1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6130115ae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6130115ae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bea869635_1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bea869635_1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bea869635_1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bea869635_1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bea869635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bea869635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6130115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6130115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bea86963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bea86963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bea869635_1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bea869635_1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bea869635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bea86963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intro, state of the art, applications of realtime object detection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bea869635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bea869635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bea869635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bea869635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bea86963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bea86963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bea869635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bea86963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Provided functional requirements, input/output specification and outside control logic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c768856e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c768856e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Tedious reading through interrupt controller documentation and header files to use proper functions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Software model accuracy was 93% on the given classes, were not able to calculate accuracy on the hardware as the Video board needs to be reconnected to the server before sending a new image.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bea86963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bea86963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bea869635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bea869635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cec942bec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cec942bec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cfb02a5a5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cfb02a5a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6130115ae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6130115ae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 the goal our project is to develop an efficient hardware implementation of the MobileNet-SSD model for object detection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building custom ip for neural net computations by building up (Multiply and Accumulate) MACC modules and building layer by layer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We’ll be using 1 FPGA for our model computations, 1 FPGA for video output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system output will be a video output on a VGA monitor to draw bounding boxes around detected objects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ea869635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bea8696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intro, state of the art, applications of realtime object detection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cf37f3bf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cf37f3bf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cfb02a5a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cfb02a5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ea869635_13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bea869635_1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Many layers, channels and neurons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Complex to fit the whole design on a single Nexys Video board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Even more work to split over multiple boards to alleviate resource utilization issues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ea869635_1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bea869635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intro, state of the art, applications of realtime object detection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130115a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130115a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bea86963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bea86963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130115a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130115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75550" y="1251448"/>
            <a:ext cx="7136700" cy="2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Accelerating Object Classification using FPGAs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791450" y="3243900"/>
            <a:ext cx="9498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Group 3</a:t>
            </a:r>
            <a:endParaRPr b="1" sz="1600">
              <a:solidFill>
                <a:srgbClr val="666666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316325" y="3521925"/>
            <a:ext cx="244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Ahanaf Rakin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Farid Chalabi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Mehdi Mousavi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Hammad Mohiuddin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727800" y="73267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Main Sub-blocks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49786" l="2324" r="0" t="2235"/>
          <a:stretch/>
        </p:blipFill>
        <p:spPr>
          <a:xfrm>
            <a:off x="58275" y="1698800"/>
            <a:ext cx="8798126" cy="26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8506820" y="2795405"/>
            <a:ext cx="731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Prediction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3"/>
          <p:cNvSpPr txBox="1"/>
          <p:nvPr>
            <p:ph type="title"/>
          </p:nvPr>
        </p:nvSpPr>
        <p:spPr>
          <a:xfrm>
            <a:off x="727800" y="712968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7453" l="19945" r="12257" t="8520"/>
          <a:stretch/>
        </p:blipFill>
        <p:spPr>
          <a:xfrm>
            <a:off x="1852100" y="1526150"/>
            <a:ext cx="1373800" cy="297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4">
            <a:alphaModFix/>
          </a:blip>
          <a:srcRect b="9397" l="15310" r="8406" t="14574"/>
          <a:stretch/>
        </p:blipFill>
        <p:spPr>
          <a:xfrm>
            <a:off x="5016825" y="2413507"/>
            <a:ext cx="2625675" cy="1204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3"/>
          <p:cNvGrpSpPr/>
          <p:nvPr/>
        </p:nvGrpSpPr>
        <p:grpSpPr>
          <a:xfrm>
            <a:off x="2919929" y="1940865"/>
            <a:ext cx="5167446" cy="2218800"/>
            <a:chOff x="2919929" y="1940865"/>
            <a:chExt cx="5167446" cy="2218800"/>
          </a:xfrm>
        </p:grpSpPr>
        <p:sp>
          <p:nvSpPr>
            <p:cNvPr id="171" name="Google Shape;171;p23"/>
            <p:cNvSpPr/>
            <p:nvPr/>
          </p:nvSpPr>
          <p:spPr>
            <a:xfrm>
              <a:off x="4514375" y="1940865"/>
              <a:ext cx="3573000" cy="2218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" name="Google Shape;172;p23"/>
            <p:cNvCxnSpPr>
              <a:endCxn id="171" idx="1"/>
            </p:cNvCxnSpPr>
            <p:nvPr/>
          </p:nvCxnSpPr>
          <p:spPr>
            <a:xfrm flipH="1" rot="10800000">
              <a:off x="2919929" y="2265801"/>
              <a:ext cx="2117700" cy="39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3"/>
            <p:cNvCxnSpPr>
              <a:stCxn id="171" idx="3"/>
            </p:cNvCxnSpPr>
            <p:nvPr/>
          </p:nvCxnSpPr>
          <p:spPr>
            <a:xfrm rot="10800000">
              <a:off x="2919929" y="2670129"/>
              <a:ext cx="2117700" cy="116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4"/>
          <p:cNvSpPr txBox="1"/>
          <p:nvPr>
            <p:ph type="title"/>
          </p:nvPr>
        </p:nvSpPr>
        <p:spPr>
          <a:xfrm>
            <a:off x="727800" y="689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Unit</a:t>
            </a:r>
            <a:endParaRPr/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2914075" y="1885950"/>
            <a:ext cx="3443400" cy="246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2178" l="0" r="0" t="12058"/>
          <a:stretch/>
        </p:blipFill>
        <p:spPr>
          <a:xfrm>
            <a:off x="3168838" y="2175620"/>
            <a:ext cx="2855075" cy="187618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3332025" y="1593025"/>
            <a:ext cx="252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3 x 3 Convolution Unit Structure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1276200" y="4478175"/>
            <a:ext cx="659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[3]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5472" l="25069" r="9132" t="8074"/>
          <a:stretch/>
        </p:blipFill>
        <p:spPr>
          <a:xfrm>
            <a:off x="2170129" y="1523040"/>
            <a:ext cx="1284775" cy="2770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25"/>
          <p:cNvGrpSpPr/>
          <p:nvPr/>
        </p:nvGrpSpPr>
        <p:grpSpPr>
          <a:xfrm>
            <a:off x="3153476" y="1864897"/>
            <a:ext cx="4910624" cy="2082122"/>
            <a:chOff x="2919929" y="1940865"/>
            <a:chExt cx="5167446" cy="2218800"/>
          </a:xfrm>
        </p:grpSpPr>
        <p:sp>
          <p:nvSpPr>
            <p:cNvPr id="191" name="Google Shape;191;p25"/>
            <p:cNvSpPr/>
            <p:nvPr/>
          </p:nvSpPr>
          <p:spPr>
            <a:xfrm>
              <a:off x="4514375" y="1940865"/>
              <a:ext cx="3573000" cy="2218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" name="Google Shape;192;p25"/>
            <p:cNvCxnSpPr>
              <a:endCxn id="191" idx="1"/>
            </p:cNvCxnSpPr>
            <p:nvPr/>
          </p:nvCxnSpPr>
          <p:spPr>
            <a:xfrm flipH="1" rot="10800000">
              <a:off x="2919929" y="2265801"/>
              <a:ext cx="2117700" cy="39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25"/>
            <p:cNvCxnSpPr>
              <a:stCxn id="191" idx="3"/>
            </p:cNvCxnSpPr>
            <p:nvPr/>
          </p:nvCxnSpPr>
          <p:spPr>
            <a:xfrm rot="10800000">
              <a:off x="2919929" y="2670129"/>
              <a:ext cx="2117700" cy="116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4">
            <a:alphaModFix/>
          </a:blip>
          <a:srcRect b="8932" l="17546" r="9524" t="13391"/>
          <a:stretch/>
        </p:blipFill>
        <p:spPr>
          <a:xfrm>
            <a:off x="5326155" y="2176825"/>
            <a:ext cx="2161300" cy="13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>
            <p:ph type="title"/>
          </p:nvPr>
        </p:nvSpPr>
        <p:spPr>
          <a:xfrm>
            <a:off x="727800" y="74651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MaxPool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6"/>
          <p:cNvSpPr txBox="1"/>
          <p:nvPr>
            <p:ph type="title"/>
          </p:nvPr>
        </p:nvSpPr>
        <p:spPr>
          <a:xfrm>
            <a:off x="727800" y="72730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Connected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4563" l="8672" r="12630" t="9170"/>
          <a:stretch/>
        </p:blipFill>
        <p:spPr>
          <a:xfrm>
            <a:off x="3721962" y="1222150"/>
            <a:ext cx="1700075" cy="38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7"/>
          <p:cNvSpPr txBox="1"/>
          <p:nvPr>
            <p:ph type="title"/>
          </p:nvPr>
        </p:nvSpPr>
        <p:spPr>
          <a:xfrm>
            <a:off x="727800" y="72730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 b="6742" l="0" r="0" t="0"/>
          <a:stretch/>
        </p:blipFill>
        <p:spPr>
          <a:xfrm>
            <a:off x="2630525" y="1414900"/>
            <a:ext cx="3882950" cy="33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1208950" y="4782975"/>
            <a:ext cx="659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[4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]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748025" y="64631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Bottom-Up Design Approach</a:t>
            </a:r>
            <a:endParaRPr/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729450" y="1374150"/>
            <a:ext cx="7688700" cy="3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Split design into major higher-level components: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Microblaze system</a:t>
            </a:r>
            <a:endParaRPr sz="1400"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400">
                <a:solidFill>
                  <a:srgbClr val="000000"/>
                </a:solidFill>
              </a:rPr>
              <a:t>Data transfer and interrupt handling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Neural Core</a:t>
            </a:r>
            <a:endParaRPr sz="1400"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400">
                <a:solidFill>
                  <a:srgbClr val="000000"/>
                </a:solidFill>
              </a:rPr>
              <a:t>Convolution and fully connected blocks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TCP Communication</a:t>
            </a:r>
            <a:endParaRPr sz="1400"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400">
                <a:solidFill>
                  <a:srgbClr val="000000"/>
                </a:solidFill>
              </a:rPr>
              <a:t>Transferring image data and results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Machine Learning models</a:t>
            </a:r>
            <a:endParaRPr sz="1400"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400">
                <a:solidFill>
                  <a:srgbClr val="000000"/>
                </a:solidFill>
              </a:rPr>
              <a:t>Training in software, quantization and weight extraction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VGA display</a:t>
            </a:r>
            <a:endParaRPr sz="1400"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400">
                <a:solidFill>
                  <a:srgbClr val="000000"/>
                </a:solidFill>
              </a:rPr>
              <a:t>Displaying image with class prediction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Built components individually on separate projects and integrated at the end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748025" y="579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Core Implementation</a:t>
            </a:r>
            <a:endParaRPr/>
          </a:p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729450" y="1508000"/>
            <a:ext cx="76887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Built up hardware based on the software architecture layer by layer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Parameterized all variables such as image width, input size, kernel size etc. to make code easier to modify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Started by implementing a simple Neural Core with a single 3x3 convolution layer and an image sharpening kernel as weights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Slowly built the convolution and fully connected layers and integrated them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729450" y="638557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&amp; Integration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845250" y="1328825"/>
            <a:ext cx="7572900" cy="3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There are 4 major components that needed to be tested in our design: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Neural Core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Testbenches for each sub-module to test functionality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Higher level testbenches to test the integration of sub-modules</a:t>
            </a:r>
            <a:endParaRPr sz="1300">
              <a:solidFill>
                <a:srgbClr val="000000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LcPeriod"/>
            </a:pPr>
            <a:r>
              <a:rPr lang="en" sz="1300">
                <a:solidFill>
                  <a:srgbClr val="000000"/>
                </a:solidFill>
              </a:rPr>
              <a:t>At layer-level</a:t>
            </a:r>
            <a:endParaRPr sz="1300">
              <a:solidFill>
                <a:srgbClr val="000000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LcPeriod"/>
            </a:pPr>
            <a:r>
              <a:rPr lang="en" sz="1300">
                <a:solidFill>
                  <a:srgbClr val="000000"/>
                </a:solidFill>
              </a:rPr>
              <a:t>At core-level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AXI interface between t</a:t>
            </a:r>
            <a:r>
              <a:rPr lang="en">
                <a:solidFill>
                  <a:srgbClr val="000000"/>
                </a:solidFill>
              </a:rPr>
              <a:t>h</a:t>
            </a:r>
            <a:r>
              <a:rPr lang="en">
                <a:solidFill>
                  <a:srgbClr val="000000"/>
                </a:solidFill>
              </a:rPr>
              <a:t>e integrated components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AXI VIP component used to verify streaming </a:t>
            </a:r>
            <a:r>
              <a:rPr lang="en" sz="1300">
                <a:solidFill>
                  <a:srgbClr val="000000"/>
                </a:solidFill>
              </a:rPr>
              <a:t>interface</a:t>
            </a:r>
            <a:r>
              <a:rPr lang="en" sz="1300">
                <a:solidFill>
                  <a:srgbClr val="000000"/>
                </a:solidFill>
              </a:rPr>
              <a:t> between Neural Core and DMA Controller.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Network connectivity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Simple LWIP project to test sending and receiving TCP packets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Simple </a:t>
            </a:r>
            <a:r>
              <a:rPr lang="en" sz="1300">
                <a:solidFill>
                  <a:srgbClr val="000000"/>
                </a:solidFill>
              </a:rPr>
              <a:t>python</a:t>
            </a:r>
            <a:r>
              <a:rPr lang="en" sz="1300">
                <a:solidFill>
                  <a:srgbClr val="000000"/>
                </a:solidFill>
              </a:rPr>
              <a:t> server and client to test connections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VGA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Simple C program to draw images </a:t>
            </a:r>
            <a:r>
              <a:rPr lang="en" sz="1300">
                <a:solidFill>
                  <a:srgbClr val="000000"/>
                </a:solidFill>
              </a:rPr>
              <a:t>and texts from arrays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21925" y="1586000"/>
            <a:ext cx="3534900" cy="261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5070125" y="1586000"/>
            <a:ext cx="3534900" cy="261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7090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42050" y="4206075"/>
            <a:ext cx="3563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Models getting more complex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731" y="2052450"/>
            <a:ext cx="3323550" cy="16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393850" y="4282275"/>
            <a:ext cx="3563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Object classification models are getting better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99" name="Google Shape;99;p14"/>
          <p:cNvCxnSpPr>
            <a:stCxn id="93" idx="3"/>
            <a:endCxn id="94" idx="1"/>
          </p:cNvCxnSpPr>
          <p:nvPr/>
        </p:nvCxnSpPr>
        <p:spPr>
          <a:xfrm>
            <a:off x="3956825" y="2894900"/>
            <a:ext cx="11133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4203850" y="2605875"/>
            <a:ext cx="56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Cost?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250" y="1738400"/>
            <a:ext cx="2247700" cy="22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2"/>
          <p:cNvSpPr txBox="1"/>
          <p:nvPr>
            <p:ph type="title"/>
          </p:nvPr>
        </p:nvSpPr>
        <p:spPr>
          <a:xfrm>
            <a:off x="729450" y="721504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Timing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Clock Freq. = 100 MHz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Fmax = 102 MHz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Neural Core Processing Time = 80 us</a:t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727800" y="607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Utilization</a:t>
            </a:r>
            <a:endParaRPr/>
          </a:p>
        </p:txBody>
      </p:sp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1847631"/>
            <a:ext cx="4338804" cy="2497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229" y="1884681"/>
            <a:ext cx="4338397" cy="242356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 txBox="1"/>
          <p:nvPr/>
        </p:nvSpPr>
        <p:spPr>
          <a:xfrm>
            <a:off x="1694325" y="1527850"/>
            <a:ext cx="12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Nexys Video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6342525" y="1527850"/>
            <a:ext cx="12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Nexys DDR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61" name="Google Shape;261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729450" y="627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Management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729450" y="1373525"/>
            <a:ext cx="7806900" cy="31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Google Meets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Report progress every 2-3 days and work on milestones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Debugging in pairs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Made scripts for working with redundant tasks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Easily ensure correct dependencies are installed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Managing multiple designers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2 people on software, 2 people on hardware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Well defined </a:t>
            </a:r>
            <a:r>
              <a:rPr lang="en" sz="1400">
                <a:solidFill>
                  <a:srgbClr val="000000"/>
                </a:solidFill>
              </a:rPr>
              <a:t>interfaces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Shared work through Google Drive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Milestones kept us on track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68" name="Google Shape;268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600275" y="1392725"/>
            <a:ext cx="8484600" cy="2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Implementation &amp; integration of Interrupt-based streaming from DRAM to Neural Core with DMA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Difficulty sending large packets through the network for sending images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Understanding the machine learning models and the quantization of weights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Lots of debugging for neural core IP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75" name="Google Shape;275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500" y="3424874"/>
            <a:ext cx="2424100" cy="14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805650" y="1316875"/>
            <a:ext cx="57720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Integration is hard so start early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Incorporated skills learned in many previous courses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Networking, computer hardware/architecture, machine learning, programming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Simulating hardware using testbenches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It’s worth the time to design testbenches carefully to avoid confusion and false positives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Define interfaces in advance to avoid confusion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Learned to read through Xilinx and other documentation quickly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83" name="Google Shape;283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" name="Google Shape;2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969" y="1724300"/>
            <a:ext cx="1928100" cy="19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729450" y="1219375"/>
            <a:ext cx="15471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90" name="Google Shape;290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1] W. Liu et al., “SSD: Single Shot MultiBox Detector,” arXiv:1512.02325 [cs], vol. 9905, pp. 21–37, 2016, doi: 10.1007/978-3-319-46448-0_2.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[2] E. Forson, “Recognising Traffic Signs With 98% Accuracy Using Deep Learning,” Medium, 28-Aug-2017. [Online]. Available: https://towardsdatascience.com/recognizing-traffic-signs-with-over-98-accuracy-using-deep-learning-86737aedc2ab. [Accessed: 31-Mar-2021].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 </a:t>
            </a:r>
            <a:r>
              <a:rPr lang="en"/>
              <a:t>J. Liao, L. Cai, Y. Xu and M. He, "Design of Accelerator for MobileNet Convolutional Neural Network Based on FPGA", 2019 IEEE 4th Advanced Information Technology, Electronic and Automation Control Conference (IAEAC), 2019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[4] https://github.com/vipinkmenon/neuralNetwork/blob/master/Tut-1/neuron.pdf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3" name="Google Shape;303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729450" y="68930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Sharpening Simulation Results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729450" y="1244250"/>
            <a:ext cx="76887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 </a:t>
            </a:r>
            <a:r>
              <a:rPr lang="en">
                <a:solidFill>
                  <a:srgbClr val="000000"/>
                </a:solidFill>
              </a:rPr>
              <a:t>Input Image</a:t>
            </a:r>
            <a:r>
              <a:rPr lang="en">
                <a:solidFill>
                  <a:srgbClr val="000000"/>
                </a:solidFill>
              </a:rPr>
              <a:t>                                                                            </a:t>
            </a:r>
            <a:r>
              <a:rPr lang="en">
                <a:solidFill>
                  <a:srgbClr val="000000"/>
                </a:solidFill>
              </a:rPr>
              <a:t>Out</a:t>
            </a:r>
            <a:r>
              <a:rPr lang="en">
                <a:solidFill>
                  <a:srgbClr val="000000"/>
                </a:solidFill>
              </a:rPr>
              <a:t>put Image: Sharpened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0" name="Google Shape;310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38" y="1554025"/>
            <a:ext cx="338137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963" y="1554025"/>
            <a:ext cx="3371412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729450" y="7090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929025" y="1548150"/>
            <a:ext cx="73485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Initial plan: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Accelerate a ML model for object detection in video streams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Create bounding boxes on detected objects in video stream and display on VGA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Focus on traffic sign recognition and classification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Previous models: SSD and MobileNet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idx="4294967295" type="title"/>
          </p:nvPr>
        </p:nvSpPr>
        <p:spPr>
          <a:xfrm>
            <a:off x="653250" y="1852050"/>
            <a:ext cx="22341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Core Testbench Structure</a:t>
            </a:r>
            <a:endParaRPr/>
          </a:p>
        </p:txBody>
      </p:sp>
      <p:sp>
        <p:nvSpPr>
          <p:cNvPr id="318" name="Google Shape;318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9" name="Google Shape;3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070" y="84913"/>
            <a:ext cx="2393925" cy="5009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200" y="1721363"/>
            <a:ext cx="2419350" cy="1514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7090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 Selected </a:t>
            </a:r>
            <a:r>
              <a:rPr lang="en"/>
              <a:t>Models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208950" y="4478175"/>
            <a:ext cx="659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[1]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7" name="Google Shape;117;p16"/>
          <p:cNvGrpSpPr/>
          <p:nvPr/>
        </p:nvGrpSpPr>
        <p:grpSpPr>
          <a:xfrm>
            <a:off x="463600" y="1413155"/>
            <a:ext cx="8223200" cy="2899871"/>
            <a:chOff x="463600" y="1413155"/>
            <a:chExt cx="8223200" cy="2899871"/>
          </a:xfrm>
        </p:grpSpPr>
        <p:pic>
          <p:nvPicPr>
            <p:cNvPr id="118" name="Google Shape;118;p16"/>
            <p:cNvPicPr preferRelativeResize="0"/>
            <p:nvPr/>
          </p:nvPicPr>
          <p:blipFill rotWithShape="1">
            <a:blip r:embed="rId3">
              <a:alphaModFix/>
            </a:blip>
            <a:srcRect b="4401" l="0" r="0" t="3906"/>
            <a:stretch/>
          </p:blipFill>
          <p:spPr>
            <a:xfrm>
              <a:off x="463600" y="1719125"/>
              <a:ext cx="8223200" cy="259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6"/>
            <p:cNvSpPr txBox="1"/>
            <p:nvPr/>
          </p:nvSpPr>
          <p:spPr>
            <a:xfrm>
              <a:off x="5292439" y="1413155"/>
              <a:ext cx="548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SSD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9450" y="7090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the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16475" y="1470100"/>
            <a:ext cx="7348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Mobilenet+SSD model too complex &amp; resource intensive to implement in hardware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Models are difficult to split up between hardware and software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Results are calculated based on  output from intermediate layers as well as the last layer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Would require storing intermediate values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9450" y="7090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Project Goals</a:t>
            </a:r>
            <a:endParaRPr/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916475" y="1470100"/>
            <a:ext cx="73485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Final decision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Perform traffic sign classification on </a:t>
            </a:r>
            <a:r>
              <a:rPr b="1" lang="en" u="sng"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lang="en" u="sng">
                <a:latin typeface="Lato"/>
                <a:ea typeface="Lato"/>
                <a:cs typeface="Lato"/>
                <a:sym typeface="Lato"/>
              </a:rPr>
              <a:t>mages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using a CNN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Display input </a:t>
            </a:r>
            <a:r>
              <a:rPr b="1" lang="en" u="sng">
                <a:latin typeface="Lato"/>
                <a:ea typeface="Lato"/>
                <a:cs typeface="Lato"/>
                <a:sym typeface="Lato"/>
              </a:rPr>
              <a:t>image annotated with class prediction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on VGA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Selected ML Architecture: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LeNet-5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Smaller model, yet sufficiently powerful for image 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Trained ourselves in software to ensure format of weights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27800" y="6174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Architecture - LeNet 5</a:t>
            </a:r>
            <a:endParaRPr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13109" l="0" r="0" t="10091"/>
          <a:stretch/>
        </p:blipFill>
        <p:spPr>
          <a:xfrm>
            <a:off x="38420" y="1829022"/>
            <a:ext cx="9080450" cy="21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1208950" y="4478175"/>
            <a:ext cx="659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[2]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Level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2400"/>
            <a:ext cx="745691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