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338" r:id="rId2"/>
    <p:sldId id="524" r:id="rId3"/>
    <p:sldId id="600" r:id="rId4"/>
    <p:sldId id="575" r:id="rId5"/>
    <p:sldId id="578" r:id="rId6"/>
    <p:sldId id="597" r:id="rId7"/>
    <p:sldId id="579" r:id="rId8"/>
    <p:sldId id="598" r:id="rId9"/>
    <p:sldId id="580" r:id="rId10"/>
    <p:sldId id="601" r:id="rId11"/>
    <p:sldId id="556" r:id="rId12"/>
    <p:sldId id="558" r:id="rId13"/>
    <p:sldId id="599" r:id="rId14"/>
    <p:sldId id="639" r:id="rId15"/>
    <p:sldId id="640" r:id="rId16"/>
    <p:sldId id="625" r:id="rId17"/>
    <p:sldId id="626" r:id="rId18"/>
    <p:sldId id="627" r:id="rId19"/>
    <p:sldId id="628" r:id="rId20"/>
    <p:sldId id="629" r:id="rId21"/>
    <p:sldId id="630" r:id="rId22"/>
    <p:sldId id="631" r:id="rId23"/>
    <p:sldId id="632" r:id="rId24"/>
    <p:sldId id="633" r:id="rId25"/>
    <p:sldId id="634" r:id="rId26"/>
    <p:sldId id="635" r:id="rId27"/>
    <p:sldId id="636" r:id="rId28"/>
    <p:sldId id="637" r:id="rId29"/>
    <p:sldId id="638" r:id="rId30"/>
    <p:sldId id="590" r:id="rId31"/>
    <p:sldId id="566" r:id="rId32"/>
    <p:sldId id="567" r:id="rId33"/>
    <p:sldId id="603" r:id="rId34"/>
    <p:sldId id="619" r:id="rId35"/>
    <p:sldId id="569" r:id="rId36"/>
    <p:sldId id="620" r:id="rId37"/>
    <p:sldId id="621" r:id="rId38"/>
    <p:sldId id="622" r:id="rId39"/>
    <p:sldId id="585" r:id="rId40"/>
    <p:sldId id="586" r:id="rId41"/>
    <p:sldId id="623" r:id="rId42"/>
    <p:sldId id="624" r:id="rId43"/>
    <p:sldId id="279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DC5096"/>
    <a:srgbClr val="EA94BF"/>
    <a:srgbClr val="6666FF"/>
    <a:srgbClr val="3366FF"/>
    <a:srgbClr val="EA94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77" autoAdjust="0"/>
    <p:restoredTop sz="96404" autoAdjust="0"/>
  </p:normalViewPr>
  <p:slideViewPr>
    <p:cSldViewPr snapToGrid="0">
      <p:cViewPr varScale="1">
        <p:scale>
          <a:sx n="115" d="100"/>
          <a:sy n="115" d="100"/>
        </p:scale>
        <p:origin x="99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251A5-245D-4791-A4F4-E61653C110D7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E77B7-4A2D-4F0C-88FF-95B8155B0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60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48207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800" b="1" dirty="0" smtClean="0"/>
              <a:t>Two reasons for the correct guesses </a:t>
            </a:r>
          </a:p>
          <a:p>
            <a:pPr lvl="1"/>
            <a:r>
              <a:rPr lang="en-US" sz="3400" b="1" dirty="0" smtClean="0"/>
              <a:t>You have learned to count </a:t>
            </a:r>
          </a:p>
          <a:p>
            <a:pPr lvl="1"/>
            <a:r>
              <a:rPr lang="en-US" sz="3400" b="1" dirty="0" smtClean="0"/>
              <a:t>You have learned to find the pattern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E77B7-4A2D-4F0C-88FF-95B8155B0CC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66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b="1" dirty="0" smtClean="0"/>
          </a:p>
          <a:p>
            <a:r>
              <a:rPr lang="en-US" sz="3800" b="1" dirty="0" smtClean="0"/>
              <a:t>Reasons for incorrect guesses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3400" b="1" dirty="0" smtClean="0"/>
              <a:t>Although you have been taught to count, but you were unable to learn the pattern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3400" b="1" dirty="0" smtClean="0"/>
              <a:t>You do not have adequate data to learn the pattern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E77B7-4A2D-4F0C-88FF-95B8155B0CC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3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BE77-5440-49AD-95B2-E40E1D25FE39}" type="datetime1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04D5-8CBE-439F-9557-56FA45BB5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82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FDD99-1C9F-479F-AFE9-8EC121D8122C}" type="datetime1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04D5-8CBE-439F-9557-56FA45BB5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24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113BB-23EE-4E4A-97E2-10DC71901CBA}" type="datetime1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04D5-8CBE-439F-9557-56FA45BB5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728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D8CFA-326F-41CA-8345-62AEBFCBD374}" type="datetime1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04D5-8CBE-439F-9557-56FA45BB5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505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426DA-D0F4-433E-A405-8D130D1C91E5}" type="datetime1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04D5-8CBE-439F-9557-56FA45BB5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755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F7FD2-5A8A-4201-AABB-E1FD7B56B957}" type="datetime1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04D5-8CBE-439F-9557-56FA45BB5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980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C170E-A9EE-4CED-9D6A-715DF6069EE9}" type="datetime1">
              <a:rPr lang="en-US" smtClean="0"/>
              <a:t>2/21/2023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04D5-8CBE-439F-9557-56FA45BB5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406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A7EA0-F485-40BE-AD8C-48F89D15E008}" type="datetime1">
              <a:rPr lang="en-US" smtClean="0"/>
              <a:t>2/21/2023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04D5-8CBE-439F-9557-56FA45BB5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50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004D-02A0-47AE-930B-6CDEA4F04823}" type="datetime1">
              <a:rPr lang="en-US" smtClean="0"/>
              <a:t>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04D5-8CBE-439F-9557-56FA45BB5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0B3CA-1BD5-4D88-91B1-B38A1F322C47}" type="datetime1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04D5-8CBE-439F-9557-56FA45BB5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132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3292-C9FD-4F8D-AB62-9BCA8FDC8599}" type="datetime1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04D5-8CBE-439F-9557-56FA45BB5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98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D8301-DDB6-40F8-9921-D638CD870BB4}" type="datetime1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704D5-8CBE-439F-9557-56FA45BB5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77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333784" y="1266300"/>
            <a:ext cx="11346464" cy="1804188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Text 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Analytics: Cybercrime Detection in </a:t>
            </a:r>
            <a:r>
              <a:rPr lang="en-US" sz="5400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Pakistan</a:t>
            </a:r>
            <a:endParaRPr lang="sv-SE" sz="5400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 bwMode="auto">
          <a:xfrm>
            <a:off x="2324472" y="3327836"/>
            <a:ext cx="7365087" cy="391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1466" rIns="82932" bIns="41466" numCol="1" anchor="t" anchorCtr="0" compatLnSpc="1">
            <a:prstTxWarp prst="textNoShape">
              <a:avLst/>
            </a:prstTxWarp>
            <a:noAutofit/>
          </a:bodyPr>
          <a:lstStyle/>
          <a:p>
            <a:pPr defTabSz="945966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sv-SE" sz="3200" b="1" dirty="0">
                <a:latin typeface="Candara" pitchFamily="34" charset="0"/>
                <a:ea typeface="+mj-ea"/>
                <a:cs typeface="+mj-cs"/>
              </a:rPr>
              <a:t>Dr. Khurram </a:t>
            </a:r>
            <a:r>
              <a:rPr lang="sv-SE" sz="3200" b="1" dirty="0" smtClean="0">
                <a:latin typeface="Candara" pitchFamily="34" charset="0"/>
                <a:ea typeface="+mj-ea"/>
                <a:cs typeface="+mj-cs"/>
              </a:rPr>
              <a:t>Shahzad, Hammad Akram</a:t>
            </a:r>
            <a:r>
              <a:rPr lang="en-US" sz="3200" b="1" dirty="0" smtClean="0">
                <a:latin typeface="Candara" pitchFamily="34" charset="0"/>
                <a:ea typeface="+mj-ea"/>
                <a:cs typeface="+mj-cs"/>
              </a:rPr>
              <a:t>             </a:t>
            </a:r>
            <a:endParaRPr lang="en-US" sz="3200" b="1" dirty="0">
              <a:latin typeface="Candara" pitchFamily="34" charset="0"/>
              <a:ea typeface="+mj-ea"/>
              <a:cs typeface="+mj-cs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 bwMode="auto">
          <a:xfrm>
            <a:off x="2002980" y="4604340"/>
            <a:ext cx="8008072" cy="84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1466" rIns="82932" bIns="41466" numCol="1" anchor="t" anchorCtr="0" compatLnSpc="1">
            <a:prstTxWarp prst="textNoShape">
              <a:avLst/>
            </a:prstTxWarp>
            <a:noAutofit/>
          </a:bodyPr>
          <a:lstStyle/>
          <a:p>
            <a:pPr algn="ctr" defTabSz="945966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400" dirty="0" smtClean="0">
                <a:latin typeface="Candara" pitchFamily="34" charset="0"/>
                <a:ea typeface="+mj-ea"/>
                <a:cs typeface="+mj-cs"/>
              </a:rPr>
              <a:t>Department </a:t>
            </a:r>
            <a:r>
              <a:rPr lang="en-US" sz="2400" dirty="0">
                <a:latin typeface="Candara" pitchFamily="34" charset="0"/>
                <a:ea typeface="+mj-ea"/>
                <a:cs typeface="+mj-cs"/>
              </a:rPr>
              <a:t>of Data Science,</a:t>
            </a:r>
          </a:p>
          <a:p>
            <a:pPr algn="ctr" defTabSz="945966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400" dirty="0">
                <a:latin typeface="Candara" pitchFamily="34" charset="0"/>
                <a:ea typeface="+mj-ea"/>
                <a:cs typeface="+mj-cs"/>
              </a:rPr>
              <a:t>University of the Punjab, </a:t>
            </a:r>
            <a:r>
              <a:rPr lang="en-US" sz="2400" dirty="0" smtClean="0">
                <a:latin typeface="Candara" pitchFamily="34" charset="0"/>
                <a:ea typeface="+mj-ea"/>
                <a:cs typeface="+mj-cs"/>
              </a:rPr>
              <a:t>Lahore</a:t>
            </a:r>
          </a:p>
          <a:p>
            <a:pPr algn="ctr" defTabSz="945966">
              <a:spcBef>
                <a:spcPct val="20000"/>
              </a:spcBef>
              <a:buClr>
                <a:schemeClr val="accent2"/>
              </a:buClr>
              <a:defRPr/>
            </a:pPr>
            <a:endParaRPr lang="en-US" sz="2400" dirty="0">
              <a:latin typeface="Candara" pitchFamily="34" charset="0"/>
              <a:ea typeface="+mj-ea"/>
              <a:cs typeface="+mj-cs"/>
            </a:endParaRPr>
          </a:p>
          <a:p>
            <a:pPr algn="ctr" defTabSz="945966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400" dirty="0" err="1" smtClean="0">
                <a:latin typeface="Candara" pitchFamily="34" charset="0"/>
                <a:ea typeface="+mj-ea"/>
                <a:cs typeface="+mj-cs"/>
              </a:rPr>
              <a:t>Techlogix</a:t>
            </a:r>
            <a:r>
              <a:rPr lang="en-US" sz="2400" dirty="0" smtClean="0">
                <a:latin typeface="Candara" pitchFamily="34" charset="0"/>
                <a:ea typeface="+mj-ea"/>
                <a:cs typeface="+mj-cs"/>
              </a:rPr>
              <a:t>, Inc. Lahore</a:t>
            </a:r>
            <a:endParaRPr lang="en-US" sz="2400" dirty="0">
              <a:latin typeface="Candara" pitchFamily="34" charset="0"/>
              <a:ea typeface="+mj-ea"/>
              <a:cs typeface="+mj-cs"/>
            </a:endParaRPr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3548351" y="6510069"/>
            <a:ext cx="3085951" cy="0"/>
          </a:xfrm>
          <a:prstGeom prst="line">
            <a:avLst/>
          </a:prstGeom>
          <a:ln w="19050">
            <a:solidFill>
              <a:schemeClr val="bg2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utoShape 14" descr="Image result for University of the Punjab"/>
          <p:cNvSpPr>
            <a:spLocks noChangeAspect="1" noChangeArrowheads="1"/>
          </p:cNvSpPr>
          <p:nvPr/>
        </p:nvSpPr>
        <p:spPr bwMode="auto">
          <a:xfrm>
            <a:off x="-2178051" y="1764329"/>
            <a:ext cx="516063" cy="404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1" name="Picture 6" descr="Image resul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6235" y="0"/>
            <a:ext cx="975929" cy="1246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04D5-8CBE-439F-9557-56FA45BB5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8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364" y="365125"/>
            <a:ext cx="10515600" cy="1325563"/>
          </a:xfrm>
        </p:spPr>
        <p:txBody>
          <a:bodyPr/>
          <a:lstStyle/>
          <a:p>
            <a:r>
              <a:rPr lang="en-AU" sz="4000" b="1" dirty="0">
                <a:solidFill>
                  <a:srgbClr val="339966"/>
                </a:solidFill>
                <a:latin typeface="Candara" pitchFamily="34" charset="0"/>
              </a:rPr>
              <a:t>NLP Applications: Machine translation</a:t>
            </a:r>
            <a:endParaRPr lang="en-US" sz="4800" dirty="0">
              <a:solidFill>
                <a:srgbClr val="00B050"/>
              </a:solidFill>
              <a:latin typeface="Candar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04D5-8CBE-439F-9557-56FA45BB5377}" type="slidenum">
              <a:rPr lang="en-US" smtClean="0"/>
              <a:t>10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9FCAC7F-AC78-82D9-A95B-1CB231664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27" y="1752789"/>
            <a:ext cx="2562225" cy="5238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64" y="2744258"/>
            <a:ext cx="1174432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69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000" b="1" dirty="0">
                <a:solidFill>
                  <a:srgbClr val="339966"/>
                </a:solidFill>
                <a:latin typeface="Candara" pitchFamily="34" charset="0"/>
              </a:rPr>
              <a:t>NLP Applications: Spell checker</a:t>
            </a:r>
            <a:endParaRPr lang="en-US" sz="4800" dirty="0">
              <a:solidFill>
                <a:srgbClr val="00B050"/>
              </a:solidFill>
              <a:latin typeface="Candara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4808" t="7669" r="9549"/>
          <a:stretch/>
        </p:blipFill>
        <p:spPr>
          <a:xfrm>
            <a:off x="534300" y="1713871"/>
            <a:ext cx="10819500" cy="343025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04D5-8CBE-439F-9557-56FA45BB537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3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000" b="1" dirty="0">
                <a:solidFill>
                  <a:srgbClr val="339966"/>
                </a:solidFill>
                <a:latin typeface="Candara" pitchFamily="34" charset="0"/>
              </a:rPr>
              <a:t>NLP Applications: Chatbot</a:t>
            </a:r>
            <a:endParaRPr lang="en-US" sz="4800" dirty="0">
              <a:solidFill>
                <a:srgbClr val="00B050"/>
              </a:solidFill>
              <a:latin typeface="Candara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94" r="32238"/>
          <a:stretch/>
        </p:blipFill>
        <p:spPr>
          <a:xfrm>
            <a:off x="6962678" y="146609"/>
            <a:ext cx="4102177" cy="657486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04D5-8CBE-439F-9557-56FA45BB53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4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000" b="1" dirty="0">
                <a:solidFill>
                  <a:srgbClr val="339966"/>
                </a:solidFill>
                <a:latin typeface="Candara" pitchFamily="34" charset="0"/>
              </a:rPr>
              <a:t>NLP Applications: Chatbot</a:t>
            </a:r>
            <a:endParaRPr lang="en-US" sz="4800" dirty="0">
              <a:solidFill>
                <a:srgbClr val="00B050"/>
              </a:solidFill>
              <a:latin typeface="Candar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04D5-8CBE-439F-9557-56FA45BB5377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8888" y="139700"/>
            <a:ext cx="3667125" cy="658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86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>
                <a:solidFill>
                  <a:srgbClr val="339966"/>
                </a:solidFill>
                <a:latin typeface="Candara" pitchFamily="34" charset="0"/>
              </a:rPr>
              <a:t>All this is achieved by 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4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04D5-8CBE-439F-9557-56FA45BB53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53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04D5-8CBE-439F-9557-56FA45BB5377}" type="slidenum">
              <a:rPr lang="en-US" smtClean="0"/>
              <a:t>15</a:t>
            </a:fld>
            <a:endParaRPr lang="en-US"/>
          </a:p>
        </p:txBody>
      </p:sp>
      <p:pic>
        <p:nvPicPr>
          <p:cNvPr id="1032" name="Picture 8" descr="The Basic Elements of Artificial Intelligence and Recipe for a Successful  Career Kick St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545" y="33253"/>
            <a:ext cx="9262746" cy="6791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106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339966"/>
                </a:solidFill>
                <a:latin typeface="Candara" pitchFamily="34" charset="0"/>
              </a:rPr>
              <a:t>Artificial Intelligence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The </a:t>
            </a:r>
            <a:r>
              <a:rPr lang="en-US" sz="4000" b="1" dirty="0" smtClean="0"/>
              <a:t>development </a:t>
            </a:r>
            <a:r>
              <a:rPr lang="en-US" sz="4000" b="1" dirty="0"/>
              <a:t>of </a:t>
            </a:r>
            <a:r>
              <a:rPr lang="en-US" sz="4000" b="1" dirty="0">
                <a:solidFill>
                  <a:srgbClr val="C00000"/>
                </a:solidFill>
              </a:rPr>
              <a:t>computer systems that is able to perform tasks normally requiring human intelligence…</a:t>
            </a:r>
            <a:endParaRPr lang="en-US" sz="4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04D5-8CBE-439F-9557-56FA45BB537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22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339966"/>
                </a:solidFill>
                <a:latin typeface="Candara" pitchFamily="34" charset="0"/>
              </a:rPr>
              <a:t>Guess the next number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04D5-8CBE-439F-9557-56FA45BB5377}" type="slidenum">
              <a:rPr lang="en-US" smtClean="0"/>
              <a:t>17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2697955"/>
            <a:ext cx="795666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7200" b="1" dirty="0">
                <a:solidFill>
                  <a:srgbClr val="0000CC"/>
                </a:solidFill>
                <a:latin typeface="Candara" pitchFamily="34" charset="0"/>
              </a:rPr>
              <a:t>1, 2, 3, …    </a:t>
            </a:r>
            <a:endParaRPr lang="en-US" sz="72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84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339966"/>
                </a:solidFill>
                <a:latin typeface="Candara" pitchFamily="34" charset="0"/>
              </a:rPr>
              <a:t>Guess the next number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04D5-8CBE-439F-9557-56FA45BB5377}" type="slidenum">
              <a:rPr lang="en-US" smtClean="0"/>
              <a:t>18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2697955"/>
            <a:ext cx="795666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7200" b="1" dirty="0">
                <a:solidFill>
                  <a:srgbClr val="0000CC"/>
                </a:solidFill>
                <a:latin typeface="Candara" pitchFamily="34" charset="0"/>
              </a:rPr>
              <a:t>2, 4, 6, …    </a:t>
            </a:r>
            <a:endParaRPr lang="en-US" sz="72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55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04D5-8CBE-439F-9557-56FA45BB5377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33655" y="291314"/>
            <a:ext cx="4754588" cy="64301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7200" b="1" dirty="0">
                <a:solidFill>
                  <a:srgbClr val="0000CC"/>
                </a:solidFill>
                <a:latin typeface="Candara" pitchFamily="34" charset="0"/>
              </a:rPr>
              <a:t>2 * 1 = 2</a:t>
            </a:r>
          </a:p>
          <a:p>
            <a:r>
              <a:rPr lang="en-AU" sz="7200" b="1" dirty="0">
                <a:solidFill>
                  <a:srgbClr val="0000CC"/>
                </a:solidFill>
                <a:latin typeface="Candara" pitchFamily="34" charset="0"/>
              </a:rPr>
              <a:t>2* 2 = 4</a:t>
            </a:r>
          </a:p>
          <a:p>
            <a:r>
              <a:rPr lang="en-AU" sz="7200" b="1" dirty="0">
                <a:solidFill>
                  <a:srgbClr val="0000CC"/>
                </a:solidFill>
                <a:latin typeface="Candara" pitchFamily="34" charset="0"/>
              </a:rPr>
              <a:t>2* 3 = 6</a:t>
            </a:r>
          </a:p>
          <a:p>
            <a:r>
              <a:rPr lang="en-AU" sz="7200" b="1" dirty="0">
                <a:solidFill>
                  <a:srgbClr val="0000CC"/>
                </a:solidFill>
                <a:latin typeface="Candara" pitchFamily="34" charset="0"/>
              </a:rPr>
              <a:t>2* 4 = 8</a:t>
            </a:r>
          </a:p>
          <a:p>
            <a:r>
              <a:rPr lang="en-AU" sz="7200" b="1" dirty="0">
                <a:solidFill>
                  <a:srgbClr val="0000CC"/>
                </a:solidFill>
                <a:latin typeface="Candara" pitchFamily="34" charset="0"/>
              </a:rPr>
              <a:t>2* 5 = 10</a:t>
            </a:r>
          </a:p>
          <a:p>
            <a:r>
              <a:rPr lang="en-AU" sz="3500" b="1" dirty="0">
                <a:solidFill>
                  <a:srgbClr val="0000CC"/>
                </a:solidFill>
                <a:latin typeface="Candara" pitchFamily="34" charset="0"/>
              </a:rPr>
              <a:t>…</a:t>
            </a:r>
          </a:p>
          <a:p>
            <a:endParaRPr lang="en-AU" sz="3500" b="1" dirty="0">
              <a:solidFill>
                <a:srgbClr val="0000CC"/>
              </a:solidFill>
              <a:latin typeface="Candara" pitchFamily="34" charset="0"/>
            </a:endParaRPr>
          </a:p>
          <a:p>
            <a:r>
              <a:rPr lang="en-AU" sz="7200" b="1" dirty="0">
                <a:solidFill>
                  <a:srgbClr val="0000CC"/>
                </a:solidFill>
                <a:latin typeface="Candara" pitchFamily="34" charset="0"/>
              </a:rPr>
              <a:t>2* 31 = </a:t>
            </a:r>
            <a:r>
              <a:rPr lang="en-AU" sz="7200" b="1" dirty="0">
                <a:solidFill>
                  <a:srgbClr val="C00000"/>
                </a:solidFill>
                <a:latin typeface="Candara" pitchFamily="34" charset="0"/>
              </a:rPr>
              <a:t>?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65265" y="2376804"/>
            <a:ext cx="4305994" cy="1325563"/>
          </a:xfrm>
        </p:spPr>
        <p:txBody>
          <a:bodyPr/>
          <a:lstStyle/>
          <a:p>
            <a:r>
              <a:rPr lang="en-AU" b="1" dirty="0">
                <a:solidFill>
                  <a:srgbClr val="339966"/>
                </a:solidFill>
                <a:latin typeface="Candara" pitchFamily="34" charset="0"/>
              </a:rPr>
              <a:t>Guess the next 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97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>
                <a:solidFill>
                  <a:srgbClr val="339966"/>
                </a:solidFill>
                <a:latin typeface="Candara" pitchFamily="34" charset="0"/>
              </a:rPr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Introduction </a:t>
            </a:r>
          </a:p>
          <a:p>
            <a:r>
              <a:rPr lang="en-US" sz="4000" b="1" dirty="0" smtClean="0"/>
              <a:t>Text processing</a:t>
            </a:r>
          </a:p>
          <a:p>
            <a:r>
              <a:rPr lang="en-US" sz="4000" b="1" dirty="0" smtClean="0"/>
              <a:t>Cybercrime act of Pakistan</a:t>
            </a:r>
          </a:p>
          <a:p>
            <a:r>
              <a:rPr lang="en-US" sz="4000" b="1" dirty="0" smtClean="0"/>
              <a:t>Text Analytics</a:t>
            </a:r>
          </a:p>
          <a:p>
            <a:r>
              <a:rPr lang="en-US" sz="4000" b="1" dirty="0" smtClean="0"/>
              <a:t>Implementation</a:t>
            </a:r>
            <a:endParaRPr lang="en-US" sz="4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04D5-8CBE-439F-9557-56FA45BB53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60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339966"/>
                </a:solidFill>
                <a:latin typeface="Candara" pitchFamily="34" charset="0"/>
              </a:rPr>
              <a:t>Guess the next number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04D5-8CBE-439F-9557-56FA45BB5377}" type="slidenum">
              <a:rPr lang="en-US" smtClean="0"/>
              <a:t>20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69226" y="2598201"/>
            <a:ext cx="5155276" cy="36583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7200" b="1" dirty="0" smtClean="0">
                <a:solidFill>
                  <a:srgbClr val="0000CC"/>
                </a:solidFill>
                <a:latin typeface="Candara" pitchFamily="34" charset="0"/>
              </a:rPr>
              <a:t>24565235421</a:t>
            </a:r>
          </a:p>
          <a:p>
            <a:endParaRPr lang="en-AU" sz="2400" b="1" dirty="0" smtClean="0">
              <a:solidFill>
                <a:srgbClr val="0000CC"/>
              </a:solidFill>
              <a:latin typeface="Candara" pitchFamily="34" charset="0"/>
            </a:endParaRPr>
          </a:p>
          <a:p>
            <a:r>
              <a:rPr lang="en-AU" sz="7200" b="1" dirty="0" smtClean="0">
                <a:solidFill>
                  <a:srgbClr val="0000CC"/>
                </a:solidFill>
                <a:latin typeface="Candara" pitchFamily="34" charset="0"/>
              </a:rPr>
              <a:t>+</a:t>
            </a:r>
          </a:p>
          <a:p>
            <a:r>
              <a:rPr lang="en-AU" sz="7200" b="1" dirty="0" smtClean="0">
                <a:solidFill>
                  <a:srgbClr val="0000CC"/>
                </a:solidFill>
                <a:latin typeface="Candara" pitchFamily="34" charset="0"/>
              </a:rPr>
              <a:t>12324642328</a:t>
            </a:r>
          </a:p>
          <a:p>
            <a:endParaRPr lang="en-AU" sz="7200" b="1" dirty="0">
              <a:solidFill>
                <a:srgbClr val="0000CC"/>
              </a:solidFill>
              <a:latin typeface="Candara" pitchFamily="34" charset="0"/>
            </a:endParaRPr>
          </a:p>
          <a:p>
            <a:endParaRPr lang="en-US" sz="72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96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339966"/>
                </a:solidFill>
                <a:latin typeface="Candara" pitchFamily="34" charset="0"/>
              </a:rPr>
              <a:t>Guess the next number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04D5-8CBE-439F-9557-56FA45BB5377}" type="slidenum">
              <a:rPr lang="en-US" smtClean="0"/>
              <a:t>21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1" y="2598201"/>
            <a:ext cx="10515600" cy="36583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7200" b="1" dirty="0" smtClean="0">
                <a:solidFill>
                  <a:srgbClr val="0000CC"/>
                </a:solidFill>
                <a:latin typeface="Candara" pitchFamily="34" charset="0"/>
              </a:rPr>
              <a:t>24565235421+</a:t>
            </a:r>
          </a:p>
          <a:p>
            <a:pPr>
              <a:lnSpc>
                <a:spcPct val="100000"/>
              </a:lnSpc>
            </a:pPr>
            <a:r>
              <a:rPr lang="en-AU" sz="7200" b="1" dirty="0" smtClean="0">
                <a:solidFill>
                  <a:srgbClr val="0000CC"/>
                </a:solidFill>
                <a:latin typeface="Candara" pitchFamily="34" charset="0"/>
              </a:rPr>
              <a:t>12324642328 = </a:t>
            </a:r>
          </a:p>
          <a:p>
            <a:r>
              <a:rPr lang="en-AU" sz="7200" b="1" dirty="0" smtClean="0">
                <a:solidFill>
                  <a:srgbClr val="0000CC"/>
                </a:solidFill>
                <a:latin typeface="Candara" pitchFamily="34" charset="0"/>
              </a:rPr>
              <a:t>36889787749</a:t>
            </a:r>
          </a:p>
          <a:p>
            <a:endParaRPr lang="en-AU" sz="7200" b="1" dirty="0">
              <a:solidFill>
                <a:srgbClr val="0000CC"/>
              </a:solidFill>
              <a:latin typeface="Candara" pitchFamily="34" charset="0"/>
            </a:endParaRPr>
          </a:p>
          <a:p>
            <a:endParaRPr lang="en-US" sz="72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98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339966"/>
                </a:solidFill>
                <a:latin typeface="Candara" pitchFamily="34" charset="0"/>
              </a:rPr>
              <a:t>Guess the next number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10847" y="5799398"/>
            <a:ext cx="2743200" cy="365125"/>
          </a:xfrm>
        </p:spPr>
        <p:txBody>
          <a:bodyPr/>
          <a:lstStyle/>
          <a:p>
            <a:fld id="{C1B704D5-8CBE-439F-9557-56FA45BB5377}" type="slidenum">
              <a:rPr lang="en-US" smtClean="0"/>
              <a:t>22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359232" y="1361765"/>
            <a:ext cx="795666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72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1, 2, 3, …    </a:t>
            </a:r>
            <a:endParaRPr lang="en-US" sz="7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59232" y="2666389"/>
            <a:ext cx="795666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72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2, 4, 6, …    </a:t>
            </a:r>
            <a:endParaRPr lang="en-US" sz="7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359232" y="3981482"/>
            <a:ext cx="1044217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72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2, 4, 6, 8, 10, … 62</a:t>
            </a:r>
            <a:endParaRPr lang="en-US" sz="7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177738" y="5501741"/>
            <a:ext cx="106236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7200" b="1" dirty="0">
                <a:solidFill>
                  <a:srgbClr val="0000CC"/>
                </a:solidFill>
                <a:latin typeface="Candara" pitchFamily="34" charset="0"/>
              </a:rPr>
              <a:t>- Why could you guess it?</a:t>
            </a:r>
            <a:endParaRPr lang="en-US" sz="72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2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339966"/>
                </a:solidFill>
                <a:latin typeface="Candara" pitchFamily="34" charset="0"/>
              </a:rPr>
              <a:t>Guess the next number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04D5-8CBE-439F-9557-56FA45BB5377}" type="slidenum">
              <a:rPr lang="en-US" smtClean="0"/>
              <a:t>23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74914" y="2766218"/>
            <a:ext cx="1044217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7200" b="1" dirty="0">
                <a:solidFill>
                  <a:srgbClr val="FF0000"/>
                </a:solidFill>
                <a:latin typeface="Candara" pitchFamily="34" charset="0"/>
              </a:rPr>
              <a:t>8, 10, 14, 28, 36,  42, 56, 66…    </a:t>
            </a:r>
            <a:endParaRPr lang="en-US" sz="7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53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339966"/>
                </a:solidFill>
                <a:latin typeface="Candara" pitchFamily="34" charset="0"/>
              </a:rPr>
              <a:t>Guess the next number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10847" y="5799398"/>
            <a:ext cx="2743200" cy="365125"/>
          </a:xfrm>
        </p:spPr>
        <p:txBody>
          <a:bodyPr/>
          <a:lstStyle/>
          <a:p>
            <a:fld id="{C1B704D5-8CBE-439F-9557-56FA45BB5377}" type="slidenum">
              <a:rPr lang="en-US" smtClean="0"/>
              <a:t>24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74914" y="1630799"/>
            <a:ext cx="1044217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7200" b="1" dirty="0">
                <a:solidFill>
                  <a:srgbClr val="FF0000"/>
                </a:solidFill>
                <a:latin typeface="Candara" pitchFamily="34" charset="0"/>
              </a:rPr>
              <a:t>8, 10, 14, 28, 36,  42, 56, 66…    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349928" y="3132012"/>
            <a:ext cx="106236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7200" b="1" dirty="0">
                <a:solidFill>
                  <a:srgbClr val="0000CC"/>
                </a:solidFill>
                <a:latin typeface="Candara" pitchFamily="34" charset="0"/>
              </a:rPr>
              <a:t>- Why you could not guess it?</a:t>
            </a:r>
            <a:endParaRPr lang="en-US" sz="7200" dirty="0">
              <a:solidFill>
                <a:srgbClr val="0000CC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425233" y="4922850"/>
            <a:ext cx="745721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7200" b="1" dirty="0">
                <a:solidFill>
                  <a:srgbClr val="00B050"/>
                </a:solidFill>
                <a:latin typeface="Candara" pitchFamily="34" charset="0"/>
              </a:rPr>
              <a:t>No pattern…</a:t>
            </a:r>
            <a:endParaRPr lang="en-US" sz="7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424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339966"/>
                </a:solidFill>
                <a:latin typeface="Candara" pitchFamily="34" charset="0"/>
              </a:rPr>
              <a:t>Guess the next number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04D5-8CBE-439F-9557-56FA45BB5377}" type="slidenum">
              <a:rPr lang="en-US" smtClean="0"/>
              <a:t>25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69718" y="2864209"/>
            <a:ext cx="1044217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7200" b="1" dirty="0">
                <a:solidFill>
                  <a:srgbClr val="FF0000"/>
                </a:solidFill>
                <a:latin typeface="Candara" pitchFamily="34" charset="0"/>
              </a:rPr>
              <a:t>8, …    </a:t>
            </a:r>
            <a:endParaRPr lang="en-US" sz="7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27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339966"/>
                </a:solidFill>
                <a:latin typeface="Candara" pitchFamily="34" charset="0"/>
              </a:rPr>
              <a:t>Guess the next number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10847" y="5799398"/>
            <a:ext cx="2743200" cy="365125"/>
          </a:xfrm>
        </p:spPr>
        <p:txBody>
          <a:bodyPr/>
          <a:lstStyle/>
          <a:p>
            <a:fld id="{C1B704D5-8CBE-439F-9557-56FA45BB5377}" type="slidenum">
              <a:rPr lang="en-US" smtClean="0"/>
              <a:t>26</a:t>
            </a:fld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053633" y="3082261"/>
            <a:ext cx="106236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7200" b="1" dirty="0">
                <a:solidFill>
                  <a:srgbClr val="0000CC"/>
                </a:solidFill>
                <a:latin typeface="Candara" pitchFamily="34" charset="0"/>
              </a:rPr>
              <a:t>- Why you could not guess it?</a:t>
            </a:r>
            <a:endParaRPr lang="en-US" sz="7200" dirty="0">
              <a:solidFill>
                <a:srgbClr val="0000CC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144379" y="1690688"/>
            <a:ext cx="83016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7200" b="1" dirty="0">
                <a:solidFill>
                  <a:srgbClr val="FF0000"/>
                </a:solidFill>
                <a:latin typeface="Candara" pitchFamily="34" charset="0"/>
              </a:rPr>
              <a:t>8, …    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347249" y="4838960"/>
            <a:ext cx="845948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7200" b="1" dirty="0">
                <a:solidFill>
                  <a:srgbClr val="00B050"/>
                </a:solidFill>
                <a:latin typeface="Candara" pitchFamily="34" charset="0"/>
              </a:rPr>
              <a:t>Not enough data…</a:t>
            </a:r>
            <a:endParaRPr lang="en-US" sz="7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80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04D5-8CBE-439F-9557-56FA45BB5377}" type="slidenum">
              <a:rPr lang="en-US" smtClean="0"/>
              <a:t>27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AU" b="1" dirty="0" smtClean="0">
                <a:solidFill>
                  <a:srgbClr val="339966"/>
                </a:solidFill>
                <a:latin typeface="Candara" pitchFamily="34" charset="0"/>
              </a:rPr>
              <a:t>Two reasons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81953" y="2218942"/>
            <a:ext cx="4136967" cy="3807785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00" b="1" dirty="0" smtClean="0">
                <a:solidFill>
                  <a:schemeClr val="tx1"/>
                </a:solidFill>
              </a:rPr>
              <a:t>No pattern</a:t>
            </a:r>
            <a:endParaRPr lang="en-US" sz="4200" b="1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661266" y="2186248"/>
            <a:ext cx="4136967" cy="384048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00" b="1" dirty="0" smtClean="0">
                <a:solidFill>
                  <a:schemeClr val="tx1"/>
                </a:solidFill>
              </a:rPr>
              <a:t>Inadequate Data</a:t>
            </a:r>
            <a:endParaRPr lang="en-US" sz="4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57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339966"/>
                </a:solidFill>
                <a:latin typeface="Candara" pitchFamily="34" charset="0"/>
              </a:rPr>
              <a:t>Therefore, AI equation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834" y="2648585"/>
            <a:ext cx="10134600" cy="7346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7200" b="1" dirty="0"/>
              <a:t>AI System = </a:t>
            </a:r>
            <a:r>
              <a:rPr lang="en-US" sz="7200" b="1" dirty="0" smtClean="0"/>
              <a:t>Code + Data</a:t>
            </a:r>
            <a:endParaRPr lang="en-US" sz="7200" b="1" dirty="0"/>
          </a:p>
          <a:p>
            <a:pPr marL="0" indent="0">
              <a:buNone/>
            </a:pPr>
            <a:r>
              <a:rPr lang="en-US" dirty="0" smtClean="0"/>
              <a:t>                                           </a:t>
            </a:r>
            <a:r>
              <a:rPr lang="en-US" dirty="0"/>
              <a:t>(model/algorithm/method)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04D5-8CBE-439F-9557-56FA45BB537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12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339966"/>
                </a:solidFill>
                <a:latin typeface="Candara" pitchFamily="34" charset="0"/>
              </a:rPr>
              <a:t>Artificial </a:t>
            </a:r>
            <a:r>
              <a:rPr lang="en-AU" b="1" dirty="0" smtClean="0">
                <a:solidFill>
                  <a:srgbClr val="339966"/>
                </a:solidFill>
                <a:latin typeface="Candara" pitchFamily="34" charset="0"/>
              </a:rPr>
              <a:t>Intelligence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The </a:t>
            </a:r>
            <a:r>
              <a:rPr lang="en-US" sz="4000" b="1" dirty="0"/>
              <a:t>development of </a:t>
            </a:r>
            <a:r>
              <a:rPr lang="en-US" sz="4000" b="1" dirty="0">
                <a:solidFill>
                  <a:srgbClr val="C00000"/>
                </a:solidFill>
              </a:rPr>
              <a:t>computer systems that is able to perform tasks normally requiring human intelligence</a:t>
            </a:r>
            <a:r>
              <a:rPr lang="en-US" sz="4000" b="1" dirty="0" smtClean="0">
                <a:solidFill>
                  <a:srgbClr val="C00000"/>
                </a:solidFill>
              </a:rPr>
              <a:t>…</a:t>
            </a:r>
            <a:endParaRPr lang="en-US" sz="3800" b="1" dirty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04D5-8CBE-439F-9557-56FA45BB537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36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000" b="1" dirty="0" smtClean="0">
                <a:solidFill>
                  <a:srgbClr val="339966"/>
                </a:solidFill>
                <a:latin typeface="Candara" pitchFamily="34" charset="0"/>
              </a:rPr>
              <a:t>Introduction</a:t>
            </a:r>
            <a:endParaRPr lang="en-US" sz="4800" dirty="0">
              <a:solidFill>
                <a:srgbClr val="00B050"/>
              </a:solidFill>
              <a:latin typeface="Candara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71006" y="1854318"/>
            <a:ext cx="10116093" cy="4351338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Natural Language Processing (NLP) is </a:t>
            </a:r>
            <a:r>
              <a:rPr lang="en-US" sz="4000" b="1" dirty="0"/>
              <a:t>a subfield of </a:t>
            </a:r>
            <a:r>
              <a:rPr lang="en-US" sz="4000" b="1" dirty="0" smtClean="0"/>
              <a:t>linguistics, computer science </a:t>
            </a:r>
            <a:r>
              <a:rPr lang="en-US" sz="4000" b="1" dirty="0"/>
              <a:t>and artificial intelligence</a:t>
            </a:r>
            <a:r>
              <a:rPr lang="en-US" sz="4000" dirty="0"/>
              <a:t> </a:t>
            </a:r>
          </a:p>
          <a:p>
            <a:endParaRPr lang="en-US" sz="4000" dirty="0"/>
          </a:p>
          <a:p>
            <a:pPr marL="0" indent="0" algn="ctr">
              <a:buNone/>
            </a:pPr>
            <a:r>
              <a:rPr lang="en-US" sz="4000" b="1" dirty="0"/>
              <a:t>“It concerns about how to program computers to understand &amp; process natural language </a:t>
            </a:r>
            <a:r>
              <a:rPr lang="en-US" sz="4000" b="1" dirty="0">
                <a:solidFill>
                  <a:srgbClr val="FF0000"/>
                </a:solidFill>
              </a:rPr>
              <a:t>text</a:t>
            </a:r>
            <a:r>
              <a:rPr lang="en-US" sz="4000" b="1" dirty="0"/>
              <a:t>” </a:t>
            </a:r>
          </a:p>
          <a:p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04D5-8CBE-439F-9557-56FA45BB5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5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D4C4D-5D49-0272-17DF-FC6BC9EFB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Before applying text analytics, understand what is Cybercrime Act of Pakistan</a:t>
            </a:r>
          </a:p>
          <a:p>
            <a:endParaRPr lang="en-US" sz="4000" b="1" dirty="0"/>
          </a:p>
          <a:p>
            <a:r>
              <a:rPr lang="en-US" sz="4000" b="1" dirty="0" smtClean="0"/>
              <a:t>Official Name</a:t>
            </a:r>
            <a:r>
              <a:rPr lang="en-US" sz="4000" b="1" dirty="0"/>
              <a:t>: Prevention of Electronic Crimes Act (PECA)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sz="4000" b="1" dirty="0" smtClean="0"/>
              <a:t>Passed in year 2016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BCD770-4E93-B1F3-FCC6-5509413A5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04D5-8CBE-439F-9557-56FA45BB5377}" type="slidenum">
              <a:rPr lang="en-US" smtClean="0"/>
              <a:t>30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B84FA46-9B92-EB99-8637-4FDD04CA8B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4000" b="1" dirty="0" smtClean="0">
                <a:solidFill>
                  <a:srgbClr val="339966"/>
                </a:solidFill>
                <a:latin typeface="Candara" pitchFamily="34" charset="0"/>
              </a:rPr>
              <a:t>Cybercrime Act of Pakistan</a:t>
            </a:r>
            <a:endParaRPr lang="en-US" sz="4800" dirty="0">
              <a:solidFill>
                <a:srgbClr val="00B050"/>
              </a:solidFill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4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04D5-8CBE-439F-9557-56FA45BB5377}" type="slidenum">
              <a:rPr lang="en-US" smtClean="0"/>
              <a:t>31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150" y="78914"/>
            <a:ext cx="5219700" cy="66675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0099964" y="4954385"/>
            <a:ext cx="989214" cy="9559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10357657" y="5170515"/>
            <a:ext cx="532014" cy="490451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3080" indent="-343080" algn="just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4000" b="1" dirty="0"/>
              <a:t>“Whoever commits or threatens to commit any other offenses … with the intent to-” </a:t>
            </a:r>
            <a:endParaRPr lang="en-US" sz="4000" b="1" dirty="0" smtClean="0"/>
          </a:p>
          <a:p>
            <a:pPr marL="343080" indent="-343080" algn="just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endParaRPr lang="en-US" sz="4000" b="1" dirty="0" smtClean="0"/>
          </a:p>
          <a:p>
            <a:pPr lvl="1" algn="just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3600" b="1" dirty="0" smtClean="0"/>
              <a:t>“</a:t>
            </a:r>
            <a:r>
              <a:rPr lang="en-US" sz="3600" b="1" dirty="0"/>
              <a:t>advance </a:t>
            </a:r>
            <a:r>
              <a:rPr lang="en-US" sz="3600" b="1" dirty="0">
                <a:solidFill>
                  <a:srgbClr val="FF0000"/>
                </a:solidFill>
              </a:rPr>
              <a:t>interfaith</a:t>
            </a:r>
            <a:r>
              <a:rPr lang="en-US" sz="3600" b="1" dirty="0"/>
              <a:t>, </a:t>
            </a:r>
            <a:r>
              <a:rPr lang="en-US" sz="3600" b="1" dirty="0">
                <a:solidFill>
                  <a:srgbClr val="0000CC"/>
                </a:solidFill>
              </a:rPr>
              <a:t>sectarian</a:t>
            </a:r>
            <a:r>
              <a:rPr lang="en-US" sz="3600" b="1" dirty="0"/>
              <a:t> or </a:t>
            </a:r>
            <a:r>
              <a:rPr lang="en-US" sz="3600" b="1" dirty="0">
                <a:solidFill>
                  <a:srgbClr val="FF0000"/>
                </a:solidFill>
              </a:rPr>
              <a:t>ethnic</a:t>
            </a:r>
            <a:r>
              <a:rPr lang="en-US" sz="3600" b="1" dirty="0"/>
              <a:t> hatred”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04D5-8CBE-439F-9557-56FA45BB5377}" type="slidenum">
              <a:rPr lang="en-US" smtClean="0"/>
              <a:t>32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AU" sz="4000" b="1" dirty="0" smtClean="0">
                <a:solidFill>
                  <a:srgbClr val="339966"/>
                </a:solidFill>
                <a:latin typeface="Candara" pitchFamily="34" charset="0"/>
              </a:rPr>
              <a:t>Cybercrime Act of Pakistan</a:t>
            </a:r>
            <a:endParaRPr lang="en-US" sz="4800" dirty="0">
              <a:solidFill>
                <a:srgbClr val="00B050"/>
              </a:solidFill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41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3080" indent="-343080" algn="just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4000" b="1" dirty="0" smtClean="0"/>
              <a:t>Twitter has more than 300 million active users</a:t>
            </a:r>
            <a:endParaRPr lang="en-US" sz="4000" b="1" dirty="0"/>
          </a:p>
          <a:p>
            <a:pPr marL="343080" indent="-343080" algn="just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4000" b="1" dirty="0" smtClean="0"/>
              <a:t>Social media has greater impact on society</a:t>
            </a:r>
          </a:p>
          <a:p>
            <a:pPr marL="343080" indent="-343080" algn="just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endParaRPr lang="en-US" sz="4000" b="1" dirty="0"/>
          </a:p>
          <a:p>
            <a:pPr marL="343080" indent="-343080" algn="just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endParaRPr lang="en-US" sz="40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04D5-8CBE-439F-9557-56FA45BB5377}" type="slidenum">
              <a:rPr lang="en-US" smtClean="0"/>
              <a:t>33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AU" sz="4000" b="1" dirty="0" smtClean="0">
                <a:solidFill>
                  <a:srgbClr val="339966"/>
                </a:solidFill>
                <a:latin typeface="Candara" pitchFamily="34" charset="0"/>
              </a:rPr>
              <a:t>Cybercrime Act of Pakistan</a:t>
            </a:r>
            <a:endParaRPr lang="en-US" sz="4800" dirty="0">
              <a:solidFill>
                <a:srgbClr val="00B050"/>
              </a:solidFill>
              <a:latin typeface="Candara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128" y="3432175"/>
            <a:ext cx="832485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29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>
                <a:solidFill>
                  <a:srgbClr val="339966"/>
                </a:solidFill>
                <a:latin typeface="Candara" pitchFamily="34" charset="0"/>
              </a:rPr>
              <a:t>The AI </a:t>
            </a:r>
            <a:r>
              <a:rPr lang="en-AU" b="1" dirty="0">
                <a:solidFill>
                  <a:srgbClr val="339966"/>
                </a:solidFill>
                <a:latin typeface="Candara" pitchFamily="34" charset="0"/>
              </a:rPr>
              <a:t>equation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834" y="2648585"/>
            <a:ext cx="10134600" cy="7346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7200" b="1" dirty="0"/>
              <a:t>AI System = </a:t>
            </a:r>
            <a:r>
              <a:rPr lang="en-US" sz="7200" b="1" dirty="0" smtClean="0"/>
              <a:t>Code + Data</a:t>
            </a:r>
            <a:endParaRPr lang="en-US" sz="7200" b="1" dirty="0"/>
          </a:p>
          <a:p>
            <a:pPr marL="0" indent="0">
              <a:buNone/>
            </a:pPr>
            <a:r>
              <a:rPr lang="en-US" dirty="0" smtClean="0"/>
              <a:t>                                           </a:t>
            </a:r>
            <a:r>
              <a:rPr lang="en-US" dirty="0"/>
              <a:t>(model/algorithm/method)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04D5-8CBE-439F-9557-56FA45BB537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35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000" b="1" dirty="0" smtClean="0">
                <a:solidFill>
                  <a:srgbClr val="339966"/>
                </a:solidFill>
                <a:latin typeface="Candara" pitchFamily="34" charset="0"/>
              </a:rPr>
              <a:t>Data scrapping</a:t>
            </a:r>
            <a:endParaRPr lang="en-US" sz="4800" dirty="0">
              <a:solidFill>
                <a:srgbClr val="00B050"/>
              </a:solidFill>
              <a:latin typeface="Candara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04D5-8CBE-439F-9557-56FA45BB5377}" type="slidenum">
              <a:rPr lang="en-US" smtClean="0"/>
              <a:t>35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343080" indent="-343080" algn="just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4000" b="1" dirty="0" smtClean="0"/>
              <a:t>How to prepare training data?</a:t>
            </a:r>
          </a:p>
          <a:p>
            <a:pPr marL="343080" indent="-343080" algn="just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endParaRPr lang="en-US" sz="4000" b="1" dirty="0"/>
          </a:p>
          <a:p>
            <a:pPr marL="343080" indent="-343080" algn="just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4000" b="1" dirty="0" smtClean="0"/>
              <a:t>Scrapped ~100,000 tweets </a:t>
            </a:r>
          </a:p>
          <a:p>
            <a:pPr marL="343080" indent="-343080" algn="just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endParaRPr lang="en-US" sz="4000" b="1" dirty="0"/>
          </a:p>
          <a:p>
            <a:pPr marL="343080" indent="-343080" algn="just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4000" b="1" dirty="0" smtClean="0"/>
              <a:t>What should be scrapped?</a:t>
            </a:r>
          </a:p>
        </p:txBody>
      </p:sp>
    </p:spTree>
    <p:extLst>
      <p:ext uri="{BB962C8B-B14F-4D97-AF65-F5344CB8AC3E}">
        <p14:creationId xmlns:p14="http://schemas.microsoft.com/office/powerpoint/2010/main" val="315419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000" b="1" dirty="0" smtClean="0">
                <a:solidFill>
                  <a:srgbClr val="339966"/>
                </a:solidFill>
                <a:latin typeface="Candara" pitchFamily="34" charset="0"/>
              </a:rPr>
              <a:t>Data scrapping keywords</a:t>
            </a:r>
            <a:endParaRPr lang="en-US" sz="4800" dirty="0">
              <a:solidFill>
                <a:srgbClr val="00B050"/>
              </a:solidFill>
              <a:latin typeface="Candara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04D5-8CBE-439F-9557-56FA45BB5377}" type="slidenum">
              <a:rPr lang="en-US" smtClean="0"/>
              <a:t>36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630" y="1826957"/>
            <a:ext cx="6672695" cy="404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53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000" b="1" dirty="0" smtClean="0">
                <a:solidFill>
                  <a:srgbClr val="339966"/>
                </a:solidFill>
                <a:latin typeface="Candara" pitchFamily="34" charset="0"/>
              </a:rPr>
              <a:t>Data </a:t>
            </a:r>
            <a:r>
              <a:rPr lang="en-AU" sz="4000" b="1" dirty="0">
                <a:solidFill>
                  <a:srgbClr val="339966"/>
                </a:solidFill>
                <a:latin typeface="Candara" pitchFamily="34" charset="0"/>
              </a:rPr>
              <a:t>scrapping </a:t>
            </a:r>
            <a:r>
              <a:rPr lang="en-AU" sz="4000" b="1" dirty="0" smtClean="0">
                <a:solidFill>
                  <a:srgbClr val="339966"/>
                </a:solidFill>
                <a:latin typeface="Candara" pitchFamily="34" charset="0"/>
              </a:rPr>
              <a:t>keywords</a:t>
            </a:r>
            <a:endParaRPr lang="en-US" sz="4800" dirty="0">
              <a:solidFill>
                <a:srgbClr val="00B050"/>
              </a:solidFill>
              <a:latin typeface="Candara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04D5-8CBE-439F-9557-56FA45BB5377}" type="slidenum">
              <a:rPr lang="en-US" smtClean="0"/>
              <a:t>37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653" y="1586605"/>
            <a:ext cx="7883476" cy="278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69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000" b="1" dirty="0" smtClean="0">
                <a:solidFill>
                  <a:srgbClr val="339966"/>
                </a:solidFill>
                <a:latin typeface="Candara" pitchFamily="34" charset="0"/>
              </a:rPr>
              <a:t>Data </a:t>
            </a:r>
            <a:r>
              <a:rPr lang="en-AU" sz="4000" b="1" dirty="0">
                <a:solidFill>
                  <a:srgbClr val="339966"/>
                </a:solidFill>
                <a:latin typeface="Candara" pitchFamily="34" charset="0"/>
              </a:rPr>
              <a:t>scrapping </a:t>
            </a:r>
            <a:r>
              <a:rPr lang="en-AU" sz="4000" b="1" dirty="0" smtClean="0">
                <a:solidFill>
                  <a:srgbClr val="339966"/>
                </a:solidFill>
                <a:latin typeface="Candara" pitchFamily="34" charset="0"/>
              </a:rPr>
              <a:t>keywords</a:t>
            </a:r>
            <a:endParaRPr lang="en-US" sz="4800" dirty="0">
              <a:solidFill>
                <a:srgbClr val="00B050"/>
              </a:solidFill>
              <a:latin typeface="Candara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04D5-8CBE-439F-9557-56FA45BB5377}" type="slidenum">
              <a:rPr lang="en-US" smtClean="0"/>
              <a:t>38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159" y="1690688"/>
            <a:ext cx="7150268" cy="466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04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000" b="1" dirty="0" smtClean="0">
                <a:solidFill>
                  <a:srgbClr val="339966"/>
                </a:solidFill>
                <a:latin typeface="Candara" pitchFamily="34" charset="0"/>
              </a:rPr>
              <a:t>Data scrapping keywords</a:t>
            </a:r>
            <a:endParaRPr lang="en-US" sz="4800" dirty="0">
              <a:solidFill>
                <a:srgbClr val="00B050"/>
              </a:solidFill>
              <a:latin typeface="Candara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04D5-8CBE-439F-9557-56FA45BB5377}" type="slidenum">
              <a:rPr lang="en-US" smtClean="0"/>
              <a:t>39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653" y="1586605"/>
            <a:ext cx="7883476" cy="278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58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7590" y="222512"/>
            <a:ext cx="10515600" cy="1325563"/>
          </a:xfrm>
        </p:spPr>
        <p:txBody>
          <a:bodyPr/>
          <a:lstStyle/>
          <a:p>
            <a:r>
              <a:rPr lang="en-AU" sz="4000" b="1" dirty="0" smtClean="0">
                <a:solidFill>
                  <a:srgbClr val="339966"/>
                </a:solidFill>
                <a:latin typeface="Candara" pitchFamily="34" charset="0"/>
              </a:rPr>
              <a:t>NLP Applications: Question </a:t>
            </a:r>
            <a:r>
              <a:rPr lang="en-AU" sz="4000" b="1" dirty="0">
                <a:solidFill>
                  <a:srgbClr val="339966"/>
                </a:solidFill>
                <a:latin typeface="Candara" pitchFamily="34" charset="0"/>
              </a:rPr>
              <a:t>answering</a:t>
            </a:r>
            <a:endParaRPr lang="en-US" sz="4800" dirty="0">
              <a:solidFill>
                <a:srgbClr val="00B050"/>
              </a:solidFill>
              <a:latin typeface="Candar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04D5-8CBE-439F-9557-56FA45BB5377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2CAB5C-F8EA-6CF4-2181-C9B32E6C6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610" y="1412941"/>
            <a:ext cx="6359553" cy="530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15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000" b="1" dirty="0" smtClean="0">
                <a:solidFill>
                  <a:srgbClr val="339966"/>
                </a:solidFill>
                <a:latin typeface="Candara" pitchFamily="34" charset="0"/>
              </a:rPr>
              <a:t>Data scrapping keywords</a:t>
            </a:r>
            <a:endParaRPr lang="en-US" sz="4800" dirty="0">
              <a:solidFill>
                <a:srgbClr val="00B050"/>
              </a:solidFill>
              <a:latin typeface="Candara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04D5-8CBE-439F-9557-56FA45BB5377}" type="slidenum">
              <a:rPr lang="en-US" smtClean="0"/>
              <a:t>40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159" y="1690688"/>
            <a:ext cx="7150268" cy="466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34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3080" indent="-343080" algn="just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endParaRPr lang="en-US" sz="4000" b="1" dirty="0"/>
          </a:p>
          <a:p>
            <a:pPr marL="0" indent="0" algn="just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None/>
            </a:pPr>
            <a:r>
              <a:rPr lang="en-US" sz="2400" b="1" dirty="0" err="1" smtClean="0"/>
              <a:t>Hammad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Akram</a:t>
            </a:r>
            <a:r>
              <a:rPr lang="en-US" sz="2400" b="1" dirty="0"/>
              <a:t>, </a:t>
            </a:r>
            <a:r>
              <a:rPr lang="en-US" sz="2400" b="1" dirty="0" smtClean="0"/>
              <a:t>Khurram Shahzad</a:t>
            </a:r>
            <a:r>
              <a:rPr lang="en-US" sz="2400" b="1" dirty="0"/>
              <a:t>, </a:t>
            </a:r>
            <a:r>
              <a:rPr lang="en-US" sz="2400" b="1" dirty="0" smtClean="0"/>
              <a:t>Maryam Bashir.</a:t>
            </a:r>
            <a:r>
              <a:rPr lang="en-US" sz="2400" b="1" i="1" dirty="0" smtClean="0"/>
              <a:t> ISE-Hate</a:t>
            </a:r>
            <a:r>
              <a:rPr lang="en-US" sz="2400" b="1" i="1" dirty="0"/>
              <a:t>: A </a:t>
            </a:r>
            <a:r>
              <a:rPr lang="en-US" sz="2400" b="1" i="1" dirty="0" smtClean="0"/>
              <a:t>Benchmark Corpus </a:t>
            </a:r>
            <a:r>
              <a:rPr lang="en-US" sz="2400" b="1" i="1" dirty="0"/>
              <a:t>for </a:t>
            </a:r>
            <a:r>
              <a:rPr lang="en-US" sz="2400" b="1" i="1" dirty="0" smtClean="0"/>
              <a:t>Inter-faith</a:t>
            </a:r>
            <a:r>
              <a:rPr lang="en-US" sz="2400" b="1" i="1" dirty="0"/>
              <a:t>, </a:t>
            </a:r>
            <a:r>
              <a:rPr lang="en-US" sz="2400" b="1" i="1" dirty="0" smtClean="0"/>
              <a:t>Sectarian</a:t>
            </a:r>
            <a:r>
              <a:rPr lang="en-US" sz="2400" b="1" i="1" dirty="0"/>
              <a:t>, and </a:t>
            </a:r>
            <a:r>
              <a:rPr lang="en-US" sz="2400" b="1" i="1" dirty="0" smtClean="0"/>
              <a:t>Ethnic Hatred Detection </a:t>
            </a:r>
            <a:r>
              <a:rPr lang="en-US" sz="2400" b="1" i="1" dirty="0"/>
              <a:t>on </a:t>
            </a:r>
            <a:r>
              <a:rPr lang="en-US" sz="2400" b="1" i="1" dirty="0" smtClean="0"/>
              <a:t>Social Media </a:t>
            </a:r>
            <a:r>
              <a:rPr lang="en-US" sz="2400" b="1" i="1" dirty="0"/>
              <a:t>in Urdu.</a:t>
            </a:r>
            <a:r>
              <a:rPr lang="en-US" sz="2400" b="1" dirty="0"/>
              <a:t> </a:t>
            </a:r>
            <a:r>
              <a:rPr lang="en-US" sz="2400" b="1" dirty="0">
                <a:solidFill>
                  <a:srgbClr val="0000CC"/>
                </a:solidFill>
              </a:rPr>
              <a:t>Information Processing &amp; Management</a:t>
            </a:r>
            <a:r>
              <a:rPr lang="en-US" sz="2400" b="1" dirty="0"/>
              <a:t>, 60(3), </a:t>
            </a:r>
            <a:r>
              <a:rPr lang="en-US" sz="2400" b="1" dirty="0" smtClean="0"/>
              <a:t>pp. 103270-103293, 2023.</a:t>
            </a: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04D5-8CBE-439F-9557-56FA45BB5377}" type="slidenum">
              <a:rPr lang="en-US" smtClean="0"/>
              <a:t>41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AU" sz="4000" b="1" dirty="0" smtClean="0">
                <a:solidFill>
                  <a:srgbClr val="339966"/>
                </a:solidFill>
                <a:latin typeface="Candara" pitchFamily="34" charset="0"/>
              </a:rPr>
              <a:t>Publication</a:t>
            </a:r>
            <a:endParaRPr lang="en-US" sz="4800" dirty="0">
              <a:solidFill>
                <a:srgbClr val="00B050"/>
              </a:solidFill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04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3080" indent="-343080" algn="just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endParaRPr lang="en-US" sz="4000" b="1" dirty="0"/>
          </a:p>
          <a:p>
            <a:pPr marL="0" indent="0" algn="just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None/>
            </a:pPr>
            <a:r>
              <a:rPr lang="en-US" sz="4200" b="1" dirty="0" smtClean="0"/>
              <a:t>https</a:t>
            </a:r>
            <a:r>
              <a:rPr lang="en-US" sz="4200" b="1" dirty="0"/>
              <a:t>://github.com/hammad7007/ISE_dataset</a:t>
            </a:r>
          </a:p>
          <a:p>
            <a:pPr marL="0" indent="0" algn="just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None/>
            </a:pP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04D5-8CBE-439F-9557-56FA45BB5377}" type="slidenum">
              <a:rPr lang="en-US" smtClean="0"/>
              <a:t>42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AU" sz="4000" b="1" dirty="0" smtClean="0">
                <a:solidFill>
                  <a:srgbClr val="339966"/>
                </a:solidFill>
                <a:latin typeface="Candara" pitchFamily="34" charset="0"/>
              </a:rPr>
              <a:t>Dataset for download</a:t>
            </a:r>
            <a:endParaRPr lang="en-US" sz="4800" dirty="0">
              <a:solidFill>
                <a:srgbClr val="00B050"/>
              </a:solidFill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80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" descr="3d small person sitting in a meditative pose on a question mark. 3d image. Isolated white background. Stock Photo - 1506683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40177" y="1528628"/>
            <a:ext cx="3253400" cy="4024037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927772" y="1562321"/>
            <a:ext cx="2072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accent5">
                    <a:lumMod val="50000"/>
                  </a:schemeClr>
                </a:solidFill>
              </a:rPr>
              <a:t>University</a:t>
            </a:r>
            <a:r>
              <a:rPr lang="en-AU" sz="1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AU" sz="1400" i="1" dirty="0">
                <a:solidFill>
                  <a:schemeClr val="accent5">
                    <a:lumMod val="50000"/>
                  </a:schemeClr>
                </a:solidFill>
              </a:rPr>
              <a:t>of the</a:t>
            </a:r>
            <a:r>
              <a:rPr lang="en-AU" sz="1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AU" sz="1400" b="1" dirty="0">
                <a:solidFill>
                  <a:schemeClr val="accent5">
                    <a:lumMod val="50000"/>
                  </a:schemeClr>
                </a:solidFill>
              </a:rPr>
              <a:t>Punjab</a:t>
            </a:r>
            <a:endParaRPr lang="en-AU" sz="1400" i="1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AU" sz="1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8" name="Picture 6" descr="Image resul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585" y="219658"/>
            <a:ext cx="1035181" cy="1321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/>
          <p:cNvSpPr txBox="1">
            <a:spLocks/>
          </p:cNvSpPr>
          <p:nvPr/>
        </p:nvSpPr>
        <p:spPr bwMode="auto">
          <a:xfrm>
            <a:off x="1919700" y="5867083"/>
            <a:ext cx="8008072" cy="84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1466" rIns="82932" bIns="41466" numCol="1" anchor="t" anchorCtr="0" compatLnSpc="1">
            <a:prstTxWarp prst="textNoShape">
              <a:avLst/>
            </a:prstTxWarp>
            <a:noAutofit/>
          </a:bodyPr>
          <a:lstStyle/>
          <a:p>
            <a:pPr algn="ctr" defTabSz="945966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AU" dirty="0">
                <a:latin typeface="Candara" pitchFamily="34" charset="0"/>
                <a:ea typeface="+mj-ea"/>
                <a:cs typeface="+mj-cs"/>
              </a:rPr>
              <a:t>email at khurram@pucit.edu.pk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04D5-8CBE-439F-9557-56FA45BB537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65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151" y="283885"/>
            <a:ext cx="10515600" cy="1325563"/>
          </a:xfrm>
        </p:spPr>
        <p:txBody>
          <a:bodyPr/>
          <a:lstStyle/>
          <a:p>
            <a:r>
              <a:rPr lang="en-AU" sz="4000" b="1" dirty="0">
                <a:solidFill>
                  <a:srgbClr val="339966"/>
                </a:solidFill>
                <a:latin typeface="Candara" pitchFamily="34" charset="0"/>
              </a:rPr>
              <a:t>NLP Applications: Question answering</a:t>
            </a:r>
            <a:endParaRPr lang="en-US" sz="4800" dirty="0">
              <a:solidFill>
                <a:srgbClr val="00B050"/>
              </a:solidFill>
              <a:latin typeface="Candar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04D5-8CBE-439F-9557-56FA45BB5377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D719C7-8FBE-E752-5ABF-5E3DAB2E63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032" r="41127"/>
          <a:stretch/>
        </p:blipFill>
        <p:spPr>
          <a:xfrm>
            <a:off x="2229361" y="4577737"/>
            <a:ext cx="6733759" cy="19151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44D1EE-53F8-1460-4E1C-08996AD863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127" b="60539"/>
          <a:stretch/>
        </p:blipFill>
        <p:spPr>
          <a:xfrm>
            <a:off x="2229361" y="1690687"/>
            <a:ext cx="6492126" cy="280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40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151" y="283885"/>
            <a:ext cx="10515600" cy="1325563"/>
          </a:xfrm>
        </p:spPr>
        <p:txBody>
          <a:bodyPr/>
          <a:lstStyle/>
          <a:p>
            <a:r>
              <a:rPr lang="en-AU" sz="4000" b="1" dirty="0">
                <a:solidFill>
                  <a:srgbClr val="339966"/>
                </a:solidFill>
                <a:latin typeface="Candara" pitchFamily="34" charset="0"/>
              </a:rPr>
              <a:t>NLP Applications: Question answering</a:t>
            </a:r>
            <a:endParaRPr lang="en-US" sz="4800" dirty="0">
              <a:solidFill>
                <a:srgbClr val="00B050"/>
              </a:solidFill>
              <a:latin typeface="Candar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04D5-8CBE-439F-9557-56FA45BB5377}" type="slidenum">
              <a:rPr lang="en-US" smtClean="0"/>
              <a:t>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32479"/>
          <a:stretch/>
        </p:blipFill>
        <p:spPr>
          <a:xfrm>
            <a:off x="2037223" y="1609448"/>
            <a:ext cx="7849290" cy="446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7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152" y="339959"/>
            <a:ext cx="7726960" cy="1325563"/>
          </a:xfrm>
        </p:spPr>
        <p:txBody>
          <a:bodyPr>
            <a:normAutofit/>
          </a:bodyPr>
          <a:lstStyle/>
          <a:p>
            <a:r>
              <a:rPr lang="en-AU" sz="4000" b="1" dirty="0">
                <a:solidFill>
                  <a:srgbClr val="FF0000"/>
                </a:solidFill>
                <a:latin typeface="Candara" pitchFamily="34" charset="0"/>
              </a:rPr>
              <a:t>Problem: </a:t>
            </a:r>
            <a:r>
              <a:rPr lang="en-AU" sz="4000" b="1" dirty="0">
                <a:solidFill>
                  <a:srgbClr val="339966"/>
                </a:solidFill>
                <a:latin typeface="Candara" pitchFamily="34" charset="0"/>
              </a:rPr>
              <a:t>Question answering</a:t>
            </a:r>
            <a:endParaRPr lang="en-US" sz="4800" dirty="0">
              <a:solidFill>
                <a:srgbClr val="00B050"/>
              </a:solidFill>
              <a:latin typeface="Candar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04D5-8CBE-439F-9557-56FA45BB5377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F50C0F-20A4-5647-31BA-0F18241ABA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3816"/>
          <a:stretch/>
        </p:blipFill>
        <p:spPr>
          <a:xfrm>
            <a:off x="2260935" y="2076306"/>
            <a:ext cx="6614901" cy="382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21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152" y="339959"/>
            <a:ext cx="7726960" cy="1325563"/>
          </a:xfrm>
        </p:spPr>
        <p:txBody>
          <a:bodyPr>
            <a:normAutofit/>
          </a:bodyPr>
          <a:lstStyle/>
          <a:p>
            <a:r>
              <a:rPr lang="en-AU" sz="4000" b="1" dirty="0">
                <a:solidFill>
                  <a:srgbClr val="FF0000"/>
                </a:solidFill>
                <a:latin typeface="Candara" pitchFamily="34" charset="0"/>
              </a:rPr>
              <a:t>Problem: </a:t>
            </a:r>
            <a:r>
              <a:rPr lang="en-AU" sz="4000" b="1" dirty="0">
                <a:solidFill>
                  <a:srgbClr val="339966"/>
                </a:solidFill>
                <a:latin typeface="Candara" pitchFamily="34" charset="0"/>
              </a:rPr>
              <a:t>Question answering</a:t>
            </a:r>
            <a:endParaRPr lang="en-US" sz="4800" dirty="0">
              <a:solidFill>
                <a:srgbClr val="00B050"/>
              </a:solidFill>
              <a:latin typeface="Candar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04D5-8CBE-439F-9557-56FA45BB5377}" type="slidenum">
              <a:rPr lang="en-US" smtClean="0"/>
              <a:t>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18055"/>
          <a:stretch/>
        </p:blipFill>
        <p:spPr>
          <a:xfrm>
            <a:off x="2097664" y="1348422"/>
            <a:ext cx="7248525" cy="519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38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364" y="365125"/>
            <a:ext cx="10515600" cy="1325563"/>
          </a:xfrm>
        </p:spPr>
        <p:txBody>
          <a:bodyPr/>
          <a:lstStyle/>
          <a:p>
            <a:r>
              <a:rPr lang="en-AU" sz="4000" b="1" dirty="0">
                <a:solidFill>
                  <a:srgbClr val="339966"/>
                </a:solidFill>
                <a:latin typeface="Candara" pitchFamily="34" charset="0"/>
              </a:rPr>
              <a:t>NLP Applications: Machine translation</a:t>
            </a:r>
            <a:endParaRPr lang="en-US" sz="4800" dirty="0">
              <a:solidFill>
                <a:srgbClr val="00B050"/>
              </a:solidFill>
              <a:latin typeface="Candar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04D5-8CBE-439F-9557-56FA45BB5377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9DB810-A307-2E18-C460-FA03414BDB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83" b="8069"/>
          <a:stretch/>
        </p:blipFill>
        <p:spPr>
          <a:xfrm>
            <a:off x="50334" y="2512915"/>
            <a:ext cx="12084341" cy="26714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FCAC7F-AC78-82D9-A95B-1CB231664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927" y="1752789"/>
            <a:ext cx="25622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45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2555</TotalTime>
  <Words>627</Words>
  <Application>Microsoft Office PowerPoint</Application>
  <PresentationFormat>Widescreen</PresentationFormat>
  <Paragraphs>163</Paragraphs>
  <Slides>43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Calibri Light</vt:lpstr>
      <vt:lpstr>Candara</vt:lpstr>
      <vt:lpstr>Courier New</vt:lpstr>
      <vt:lpstr>Office Theme</vt:lpstr>
      <vt:lpstr>Text Analytics: Cybercrime Detection in Pakistan</vt:lpstr>
      <vt:lpstr>Agenda</vt:lpstr>
      <vt:lpstr>Introduction</vt:lpstr>
      <vt:lpstr>NLP Applications: Question answering</vt:lpstr>
      <vt:lpstr>NLP Applications: Question answering</vt:lpstr>
      <vt:lpstr>NLP Applications: Question answering</vt:lpstr>
      <vt:lpstr>Problem: Question answering</vt:lpstr>
      <vt:lpstr>Problem: Question answering</vt:lpstr>
      <vt:lpstr>NLP Applications: Machine translation</vt:lpstr>
      <vt:lpstr>NLP Applications: Machine translation</vt:lpstr>
      <vt:lpstr>NLP Applications: Spell checker</vt:lpstr>
      <vt:lpstr>NLP Applications: Chatbot</vt:lpstr>
      <vt:lpstr>NLP Applications: Chatbot</vt:lpstr>
      <vt:lpstr>All this is achieved by ….</vt:lpstr>
      <vt:lpstr>PowerPoint Presentation</vt:lpstr>
      <vt:lpstr>Artificial Intelligence </vt:lpstr>
      <vt:lpstr>Guess the next number</vt:lpstr>
      <vt:lpstr>Guess the next number</vt:lpstr>
      <vt:lpstr>Guess the next number</vt:lpstr>
      <vt:lpstr>Guess the next number</vt:lpstr>
      <vt:lpstr>Guess the next number</vt:lpstr>
      <vt:lpstr>Guess the next number</vt:lpstr>
      <vt:lpstr>Guess the next number</vt:lpstr>
      <vt:lpstr>Guess the next number</vt:lpstr>
      <vt:lpstr>Guess the next number</vt:lpstr>
      <vt:lpstr>Guess the next number</vt:lpstr>
      <vt:lpstr>Two reasons</vt:lpstr>
      <vt:lpstr>Therefore, AI equation</vt:lpstr>
      <vt:lpstr>Artificial Intelligence</vt:lpstr>
      <vt:lpstr>Cybercrime Act of Pakistan</vt:lpstr>
      <vt:lpstr>PowerPoint Presentation</vt:lpstr>
      <vt:lpstr>Cybercrime Act of Pakistan</vt:lpstr>
      <vt:lpstr>Cybercrime Act of Pakistan</vt:lpstr>
      <vt:lpstr>The AI equation</vt:lpstr>
      <vt:lpstr>Data scrapping</vt:lpstr>
      <vt:lpstr>Data scrapping keywords</vt:lpstr>
      <vt:lpstr>Data scrapping keywords</vt:lpstr>
      <vt:lpstr>Data scrapping keywords</vt:lpstr>
      <vt:lpstr>Data scrapping keywords</vt:lpstr>
      <vt:lpstr>Data scrapping keywords</vt:lpstr>
      <vt:lpstr>Publication</vt:lpstr>
      <vt:lpstr>Dataset for download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Khurram Shahzad</dc:creator>
  <cp:lastModifiedBy>Windows User</cp:lastModifiedBy>
  <cp:revision>1443</cp:revision>
  <dcterms:created xsi:type="dcterms:W3CDTF">2017-12-10T05:19:14Z</dcterms:created>
  <dcterms:modified xsi:type="dcterms:W3CDTF">2023-02-21T16:14:56Z</dcterms:modified>
</cp:coreProperties>
</file>