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D2C22-4DC5-45EF-B6DA-2A80686E32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7FBCD3-581A-4613-86DF-B6EF9AEF18E7}">
      <dgm:prSet/>
      <dgm:spPr/>
      <dgm:t>
        <a:bodyPr/>
        <a:lstStyle/>
        <a:p>
          <a:r>
            <a:rPr lang="en-US"/>
            <a:t>🔍 Fetches real-time news based on user queries</a:t>
          </a:r>
        </a:p>
      </dgm:t>
    </dgm:pt>
    <dgm:pt modelId="{97EC5FEF-CE0C-42E6-A065-BF3AB81B9D80}" type="parTrans" cxnId="{F38E49F2-F408-4C35-AF2B-F44A17DF691D}">
      <dgm:prSet/>
      <dgm:spPr/>
      <dgm:t>
        <a:bodyPr/>
        <a:lstStyle/>
        <a:p>
          <a:endParaRPr lang="en-US"/>
        </a:p>
      </dgm:t>
    </dgm:pt>
    <dgm:pt modelId="{7D3DAA92-6C52-4741-ADAE-59D6FC88FC55}" type="sibTrans" cxnId="{F38E49F2-F408-4C35-AF2B-F44A17DF691D}">
      <dgm:prSet/>
      <dgm:spPr/>
      <dgm:t>
        <a:bodyPr/>
        <a:lstStyle/>
        <a:p>
          <a:endParaRPr lang="en-US"/>
        </a:p>
      </dgm:t>
    </dgm:pt>
    <dgm:pt modelId="{DCE3D6DD-1B45-477F-BF4E-BE5343FB22E9}">
      <dgm:prSet/>
      <dgm:spPr/>
      <dgm:t>
        <a:bodyPr/>
        <a:lstStyle/>
        <a:p>
          <a:r>
            <a:rPr lang="en-US"/>
            <a:t>🧠 Summarizes and analyzes news content using GPT</a:t>
          </a:r>
        </a:p>
      </dgm:t>
    </dgm:pt>
    <dgm:pt modelId="{1CCF2983-1560-4E4F-A364-5CE4A21A65DA}" type="parTrans" cxnId="{D7D39A20-C0DC-4824-AC27-D406E8020E63}">
      <dgm:prSet/>
      <dgm:spPr/>
      <dgm:t>
        <a:bodyPr/>
        <a:lstStyle/>
        <a:p>
          <a:endParaRPr lang="en-US"/>
        </a:p>
      </dgm:t>
    </dgm:pt>
    <dgm:pt modelId="{717669E7-2E5A-4F4C-B34F-48CA4D439FC2}" type="sibTrans" cxnId="{D7D39A20-C0DC-4824-AC27-D406E8020E63}">
      <dgm:prSet/>
      <dgm:spPr/>
      <dgm:t>
        <a:bodyPr/>
        <a:lstStyle/>
        <a:p>
          <a:endParaRPr lang="en-US"/>
        </a:p>
      </dgm:t>
    </dgm:pt>
    <dgm:pt modelId="{8CEA47DA-4477-44BB-A7BD-41D60BDE24A7}">
      <dgm:prSet/>
      <dgm:spPr/>
      <dgm:t>
        <a:bodyPr/>
        <a:lstStyle/>
        <a:p>
          <a:r>
            <a:rPr lang="en-US"/>
            <a:t>🌐 Clean and interactive Streamlit interface</a:t>
          </a:r>
        </a:p>
      </dgm:t>
    </dgm:pt>
    <dgm:pt modelId="{25B0EB19-047D-49EC-A69D-0E41774E454C}" type="parTrans" cxnId="{0D1B37F2-02A1-49D0-9575-D524C2D01756}">
      <dgm:prSet/>
      <dgm:spPr/>
      <dgm:t>
        <a:bodyPr/>
        <a:lstStyle/>
        <a:p>
          <a:endParaRPr lang="en-US"/>
        </a:p>
      </dgm:t>
    </dgm:pt>
    <dgm:pt modelId="{6ED6C796-2F66-494F-9795-88EB0CFD0592}" type="sibTrans" cxnId="{0D1B37F2-02A1-49D0-9575-D524C2D01756}">
      <dgm:prSet/>
      <dgm:spPr/>
      <dgm:t>
        <a:bodyPr/>
        <a:lstStyle/>
        <a:p>
          <a:endParaRPr lang="en-US"/>
        </a:p>
      </dgm:t>
    </dgm:pt>
    <dgm:pt modelId="{A7EE1168-C1B3-44F4-8055-12E45C323F79}">
      <dgm:prSet/>
      <dgm:spPr/>
      <dgm:t>
        <a:bodyPr/>
        <a:lstStyle/>
        <a:p>
          <a:r>
            <a:rPr lang="en-US"/>
            <a:t>🧩 Modular code structure (easy to maintain and scale)</a:t>
          </a:r>
        </a:p>
      </dgm:t>
    </dgm:pt>
    <dgm:pt modelId="{EE963237-463B-4766-B55C-9CBF3F179910}" type="parTrans" cxnId="{F18887AC-FD81-4189-A2A2-2500CD63C5E7}">
      <dgm:prSet/>
      <dgm:spPr/>
      <dgm:t>
        <a:bodyPr/>
        <a:lstStyle/>
        <a:p>
          <a:endParaRPr lang="en-US"/>
        </a:p>
      </dgm:t>
    </dgm:pt>
    <dgm:pt modelId="{2591F854-4E9D-45C2-9494-5286C37E5963}" type="sibTrans" cxnId="{F18887AC-FD81-4189-A2A2-2500CD63C5E7}">
      <dgm:prSet/>
      <dgm:spPr/>
      <dgm:t>
        <a:bodyPr/>
        <a:lstStyle/>
        <a:p>
          <a:endParaRPr lang="en-US"/>
        </a:p>
      </dgm:t>
    </dgm:pt>
    <dgm:pt modelId="{B9A82705-E258-4F0E-B1A2-D0393E901433}" type="pres">
      <dgm:prSet presAssocID="{5AAD2C22-4DC5-45EF-B6DA-2A80686E3286}" presName="root" presStyleCnt="0">
        <dgm:presLayoutVars>
          <dgm:dir/>
          <dgm:resizeHandles val="exact"/>
        </dgm:presLayoutVars>
      </dgm:prSet>
      <dgm:spPr/>
    </dgm:pt>
    <dgm:pt modelId="{F737583D-7869-4D51-91A9-7AF1B11EEE96}" type="pres">
      <dgm:prSet presAssocID="{647FBCD3-581A-4613-86DF-B6EF9AEF18E7}" presName="compNode" presStyleCnt="0"/>
      <dgm:spPr/>
    </dgm:pt>
    <dgm:pt modelId="{E888EC41-9C7F-4767-9698-42B053272FFC}" type="pres">
      <dgm:prSet presAssocID="{647FBCD3-581A-4613-86DF-B6EF9AEF18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AD57F38-D55A-4912-8D3A-08BD0165DB0B}" type="pres">
      <dgm:prSet presAssocID="{647FBCD3-581A-4613-86DF-B6EF9AEF18E7}" presName="spaceRect" presStyleCnt="0"/>
      <dgm:spPr/>
    </dgm:pt>
    <dgm:pt modelId="{222B337A-C48F-4A73-89FD-880E90D9FF9F}" type="pres">
      <dgm:prSet presAssocID="{647FBCD3-581A-4613-86DF-B6EF9AEF18E7}" presName="textRect" presStyleLbl="revTx" presStyleIdx="0" presStyleCnt="4">
        <dgm:presLayoutVars>
          <dgm:chMax val="1"/>
          <dgm:chPref val="1"/>
        </dgm:presLayoutVars>
      </dgm:prSet>
      <dgm:spPr/>
    </dgm:pt>
    <dgm:pt modelId="{D89ED319-3268-4DD0-B435-F7035972BDA4}" type="pres">
      <dgm:prSet presAssocID="{7D3DAA92-6C52-4741-ADAE-59D6FC88FC55}" presName="sibTrans" presStyleCnt="0"/>
      <dgm:spPr/>
    </dgm:pt>
    <dgm:pt modelId="{170AD1E3-D19A-444D-9B36-29C8142A74BB}" type="pres">
      <dgm:prSet presAssocID="{DCE3D6DD-1B45-477F-BF4E-BE5343FB22E9}" presName="compNode" presStyleCnt="0"/>
      <dgm:spPr/>
    </dgm:pt>
    <dgm:pt modelId="{23642462-1102-4EF7-82CB-E195C9362083}" type="pres">
      <dgm:prSet presAssocID="{DCE3D6DD-1B45-477F-BF4E-BE5343FB22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4FCF8673-ED70-42B9-83ED-47627AD93CC3}" type="pres">
      <dgm:prSet presAssocID="{DCE3D6DD-1B45-477F-BF4E-BE5343FB22E9}" presName="spaceRect" presStyleCnt="0"/>
      <dgm:spPr/>
    </dgm:pt>
    <dgm:pt modelId="{9BA24F78-486A-4467-8EAD-447A8B1F0BB7}" type="pres">
      <dgm:prSet presAssocID="{DCE3D6DD-1B45-477F-BF4E-BE5343FB22E9}" presName="textRect" presStyleLbl="revTx" presStyleIdx="1" presStyleCnt="4">
        <dgm:presLayoutVars>
          <dgm:chMax val="1"/>
          <dgm:chPref val="1"/>
        </dgm:presLayoutVars>
      </dgm:prSet>
      <dgm:spPr/>
    </dgm:pt>
    <dgm:pt modelId="{FAFF2AE6-20DA-4F05-8887-5AED3DE42ED1}" type="pres">
      <dgm:prSet presAssocID="{717669E7-2E5A-4F4C-B34F-48CA4D439FC2}" presName="sibTrans" presStyleCnt="0"/>
      <dgm:spPr/>
    </dgm:pt>
    <dgm:pt modelId="{DFD567F5-D55F-41D2-B015-CE5F1328A064}" type="pres">
      <dgm:prSet presAssocID="{8CEA47DA-4477-44BB-A7BD-41D60BDE24A7}" presName="compNode" presStyleCnt="0"/>
      <dgm:spPr/>
    </dgm:pt>
    <dgm:pt modelId="{825EA14E-125F-4608-A2D8-FD882BDF0BB9}" type="pres">
      <dgm:prSet presAssocID="{8CEA47DA-4477-44BB-A7BD-41D60BDE24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55A3D2B-98D0-4DCE-9311-5A30873D07F4}" type="pres">
      <dgm:prSet presAssocID="{8CEA47DA-4477-44BB-A7BD-41D60BDE24A7}" presName="spaceRect" presStyleCnt="0"/>
      <dgm:spPr/>
    </dgm:pt>
    <dgm:pt modelId="{816FA17F-5C36-432E-A3D2-F4662B97712A}" type="pres">
      <dgm:prSet presAssocID="{8CEA47DA-4477-44BB-A7BD-41D60BDE24A7}" presName="textRect" presStyleLbl="revTx" presStyleIdx="2" presStyleCnt="4">
        <dgm:presLayoutVars>
          <dgm:chMax val="1"/>
          <dgm:chPref val="1"/>
        </dgm:presLayoutVars>
      </dgm:prSet>
      <dgm:spPr/>
    </dgm:pt>
    <dgm:pt modelId="{90534407-4571-4BCF-9EA5-BA9D68F1AC20}" type="pres">
      <dgm:prSet presAssocID="{6ED6C796-2F66-494F-9795-88EB0CFD0592}" presName="sibTrans" presStyleCnt="0"/>
      <dgm:spPr/>
    </dgm:pt>
    <dgm:pt modelId="{4E17A187-7DD0-4748-903C-7E7391A2B143}" type="pres">
      <dgm:prSet presAssocID="{A7EE1168-C1B3-44F4-8055-12E45C323F79}" presName="compNode" presStyleCnt="0"/>
      <dgm:spPr/>
    </dgm:pt>
    <dgm:pt modelId="{A96D6561-984E-4A65-8F16-F3954636E9B3}" type="pres">
      <dgm:prSet presAssocID="{A7EE1168-C1B3-44F4-8055-12E45C323F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31A5242-B9C9-4AB3-AEF7-EB054DA8641C}" type="pres">
      <dgm:prSet presAssocID="{A7EE1168-C1B3-44F4-8055-12E45C323F79}" presName="spaceRect" presStyleCnt="0"/>
      <dgm:spPr/>
    </dgm:pt>
    <dgm:pt modelId="{39B0C615-1DE6-4D87-A5ED-A23123A6AD43}" type="pres">
      <dgm:prSet presAssocID="{A7EE1168-C1B3-44F4-8055-12E45C323F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C50015-376E-4AEE-BB64-3350BE93D265}" type="presOf" srcId="{8CEA47DA-4477-44BB-A7BD-41D60BDE24A7}" destId="{816FA17F-5C36-432E-A3D2-F4662B97712A}" srcOrd="0" destOrd="0" presId="urn:microsoft.com/office/officeart/2018/2/layout/IconLabelList"/>
    <dgm:cxn modelId="{D7D39A20-C0DC-4824-AC27-D406E8020E63}" srcId="{5AAD2C22-4DC5-45EF-B6DA-2A80686E3286}" destId="{DCE3D6DD-1B45-477F-BF4E-BE5343FB22E9}" srcOrd="1" destOrd="0" parTransId="{1CCF2983-1560-4E4F-A364-5CE4A21A65DA}" sibTransId="{717669E7-2E5A-4F4C-B34F-48CA4D439FC2}"/>
    <dgm:cxn modelId="{F18887AC-FD81-4189-A2A2-2500CD63C5E7}" srcId="{5AAD2C22-4DC5-45EF-B6DA-2A80686E3286}" destId="{A7EE1168-C1B3-44F4-8055-12E45C323F79}" srcOrd="3" destOrd="0" parTransId="{EE963237-463B-4766-B55C-9CBF3F179910}" sibTransId="{2591F854-4E9D-45C2-9494-5286C37E5963}"/>
    <dgm:cxn modelId="{47BD13AF-4A2E-42F1-B102-39F2209391C4}" type="presOf" srcId="{DCE3D6DD-1B45-477F-BF4E-BE5343FB22E9}" destId="{9BA24F78-486A-4467-8EAD-447A8B1F0BB7}" srcOrd="0" destOrd="0" presId="urn:microsoft.com/office/officeart/2018/2/layout/IconLabelList"/>
    <dgm:cxn modelId="{EE4BB6AF-D4DF-4B29-9B55-894F2E08221B}" type="presOf" srcId="{647FBCD3-581A-4613-86DF-B6EF9AEF18E7}" destId="{222B337A-C48F-4A73-89FD-880E90D9FF9F}" srcOrd="0" destOrd="0" presId="urn:microsoft.com/office/officeart/2018/2/layout/IconLabelList"/>
    <dgm:cxn modelId="{A482E7ED-9859-472F-A3EA-3C7568269785}" type="presOf" srcId="{A7EE1168-C1B3-44F4-8055-12E45C323F79}" destId="{39B0C615-1DE6-4D87-A5ED-A23123A6AD43}" srcOrd="0" destOrd="0" presId="urn:microsoft.com/office/officeart/2018/2/layout/IconLabelList"/>
    <dgm:cxn modelId="{0D1B37F2-02A1-49D0-9575-D524C2D01756}" srcId="{5AAD2C22-4DC5-45EF-B6DA-2A80686E3286}" destId="{8CEA47DA-4477-44BB-A7BD-41D60BDE24A7}" srcOrd="2" destOrd="0" parTransId="{25B0EB19-047D-49EC-A69D-0E41774E454C}" sibTransId="{6ED6C796-2F66-494F-9795-88EB0CFD0592}"/>
    <dgm:cxn modelId="{F38E49F2-F408-4C35-AF2B-F44A17DF691D}" srcId="{5AAD2C22-4DC5-45EF-B6DA-2A80686E3286}" destId="{647FBCD3-581A-4613-86DF-B6EF9AEF18E7}" srcOrd="0" destOrd="0" parTransId="{97EC5FEF-CE0C-42E6-A065-BF3AB81B9D80}" sibTransId="{7D3DAA92-6C52-4741-ADAE-59D6FC88FC55}"/>
    <dgm:cxn modelId="{1777EEFC-48C4-456E-ABA6-3CF9C8F7ABBB}" type="presOf" srcId="{5AAD2C22-4DC5-45EF-B6DA-2A80686E3286}" destId="{B9A82705-E258-4F0E-B1A2-D0393E901433}" srcOrd="0" destOrd="0" presId="urn:microsoft.com/office/officeart/2018/2/layout/IconLabelList"/>
    <dgm:cxn modelId="{FFB640D9-6E77-4763-ADCE-0477E602AD3C}" type="presParOf" srcId="{B9A82705-E258-4F0E-B1A2-D0393E901433}" destId="{F737583D-7869-4D51-91A9-7AF1B11EEE96}" srcOrd="0" destOrd="0" presId="urn:microsoft.com/office/officeart/2018/2/layout/IconLabelList"/>
    <dgm:cxn modelId="{873D7EF5-C157-42CA-80B6-966911EDD5FB}" type="presParOf" srcId="{F737583D-7869-4D51-91A9-7AF1B11EEE96}" destId="{E888EC41-9C7F-4767-9698-42B053272FFC}" srcOrd="0" destOrd="0" presId="urn:microsoft.com/office/officeart/2018/2/layout/IconLabelList"/>
    <dgm:cxn modelId="{505448B7-EBA7-4550-8D9A-F5F8DE119C90}" type="presParOf" srcId="{F737583D-7869-4D51-91A9-7AF1B11EEE96}" destId="{CAD57F38-D55A-4912-8D3A-08BD0165DB0B}" srcOrd="1" destOrd="0" presId="urn:microsoft.com/office/officeart/2018/2/layout/IconLabelList"/>
    <dgm:cxn modelId="{0929FF7E-4DC0-46D7-9471-5C2ED58DCFF0}" type="presParOf" srcId="{F737583D-7869-4D51-91A9-7AF1B11EEE96}" destId="{222B337A-C48F-4A73-89FD-880E90D9FF9F}" srcOrd="2" destOrd="0" presId="urn:microsoft.com/office/officeart/2018/2/layout/IconLabelList"/>
    <dgm:cxn modelId="{A401BC08-2DC1-42DD-B6D1-77C9EEFD6761}" type="presParOf" srcId="{B9A82705-E258-4F0E-B1A2-D0393E901433}" destId="{D89ED319-3268-4DD0-B435-F7035972BDA4}" srcOrd="1" destOrd="0" presId="urn:microsoft.com/office/officeart/2018/2/layout/IconLabelList"/>
    <dgm:cxn modelId="{63987009-583C-4F3B-A27A-9CDB3805C91B}" type="presParOf" srcId="{B9A82705-E258-4F0E-B1A2-D0393E901433}" destId="{170AD1E3-D19A-444D-9B36-29C8142A74BB}" srcOrd="2" destOrd="0" presId="urn:microsoft.com/office/officeart/2018/2/layout/IconLabelList"/>
    <dgm:cxn modelId="{CB9D9C79-4AAB-4208-9EDD-8B7BB1BEDA5D}" type="presParOf" srcId="{170AD1E3-D19A-444D-9B36-29C8142A74BB}" destId="{23642462-1102-4EF7-82CB-E195C9362083}" srcOrd="0" destOrd="0" presId="urn:microsoft.com/office/officeart/2018/2/layout/IconLabelList"/>
    <dgm:cxn modelId="{A9AA7189-6DEF-433D-B694-A3F24E1F1DB4}" type="presParOf" srcId="{170AD1E3-D19A-444D-9B36-29C8142A74BB}" destId="{4FCF8673-ED70-42B9-83ED-47627AD93CC3}" srcOrd="1" destOrd="0" presId="urn:microsoft.com/office/officeart/2018/2/layout/IconLabelList"/>
    <dgm:cxn modelId="{1B5E4B06-24DA-40DC-89ED-D0F0BF5ACF54}" type="presParOf" srcId="{170AD1E3-D19A-444D-9B36-29C8142A74BB}" destId="{9BA24F78-486A-4467-8EAD-447A8B1F0BB7}" srcOrd="2" destOrd="0" presId="urn:microsoft.com/office/officeart/2018/2/layout/IconLabelList"/>
    <dgm:cxn modelId="{E0648D6F-60B5-46DF-B41A-70BFDCF24510}" type="presParOf" srcId="{B9A82705-E258-4F0E-B1A2-D0393E901433}" destId="{FAFF2AE6-20DA-4F05-8887-5AED3DE42ED1}" srcOrd="3" destOrd="0" presId="urn:microsoft.com/office/officeart/2018/2/layout/IconLabelList"/>
    <dgm:cxn modelId="{DAAC551E-6ED2-4A6A-9125-050AA29435BF}" type="presParOf" srcId="{B9A82705-E258-4F0E-B1A2-D0393E901433}" destId="{DFD567F5-D55F-41D2-B015-CE5F1328A064}" srcOrd="4" destOrd="0" presId="urn:microsoft.com/office/officeart/2018/2/layout/IconLabelList"/>
    <dgm:cxn modelId="{517B2698-9916-4413-9C29-CC5DE1EBD97D}" type="presParOf" srcId="{DFD567F5-D55F-41D2-B015-CE5F1328A064}" destId="{825EA14E-125F-4608-A2D8-FD882BDF0BB9}" srcOrd="0" destOrd="0" presId="urn:microsoft.com/office/officeart/2018/2/layout/IconLabelList"/>
    <dgm:cxn modelId="{CB77256B-6EA7-4FCA-9537-B1239AE567AD}" type="presParOf" srcId="{DFD567F5-D55F-41D2-B015-CE5F1328A064}" destId="{055A3D2B-98D0-4DCE-9311-5A30873D07F4}" srcOrd="1" destOrd="0" presId="urn:microsoft.com/office/officeart/2018/2/layout/IconLabelList"/>
    <dgm:cxn modelId="{C0E56BDB-F849-44C4-A5C2-9429AD5FA007}" type="presParOf" srcId="{DFD567F5-D55F-41D2-B015-CE5F1328A064}" destId="{816FA17F-5C36-432E-A3D2-F4662B97712A}" srcOrd="2" destOrd="0" presId="urn:microsoft.com/office/officeart/2018/2/layout/IconLabelList"/>
    <dgm:cxn modelId="{FC0567B3-17FF-48B8-AC08-166136994D2D}" type="presParOf" srcId="{B9A82705-E258-4F0E-B1A2-D0393E901433}" destId="{90534407-4571-4BCF-9EA5-BA9D68F1AC20}" srcOrd="5" destOrd="0" presId="urn:microsoft.com/office/officeart/2018/2/layout/IconLabelList"/>
    <dgm:cxn modelId="{C8FA095E-4544-4BC7-A514-83921455DF07}" type="presParOf" srcId="{B9A82705-E258-4F0E-B1A2-D0393E901433}" destId="{4E17A187-7DD0-4748-903C-7E7391A2B143}" srcOrd="6" destOrd="0" presId="urn:microsoft.com/office/officeart/2018/2/layout/IconLabelList"/>
    <dgm:cxn modelId="{8FA56AC4-D0A4-433D-A260-18216AE0155D}" type="presParOf" srcId="{4E17A187-7DD0-4748-903C-7E7391A2B143}" destId="{A96D6561-984E-4A65-8F16-F3954636E9B3}" srcOrd="0" destOrd="0" presId="urn:microsoft.com/office/officeart/2018/2/layout/IconLabelList"/>
    <dgm:cxn modelId="{B162657A-85D8-488B-80D6-56F735142FA2}" type="presParOf" srcId="{4E17A187-7DD0-4748-903C-7E7391A2B143}" destId="{231A5242-B9C9-4AB3-AEF7-EB054DA8641C}" srcOrd="1" destOrd="0" presId="urn:microsoft.com/office/officeart/2018/2/layout/IconLabelList"/>
    <dgm:cxn modelId="{6CD92E26-83A6-45CC-B544-5A924C5FA27C}" type="presParOf" srcId="{4E17A187-7DD0-4748-903C-7E7391A2B143}" destId="{39B0C615-1DE6-4D87-A5ED-A23123A6AD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8EC41-9C7F-4767-9698-42B053272FFC}">
      <dsp:nvSpPr>
        <dsp:cNvPr id="0" name=""/>
        <dsp:cNvSpPr/>
      </dsp:nvSpPr>
      <dsp:spPr>
        <a:xfrm>
          <a:off x="711614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B337A-C48F-4A73-89FD-880E90D9FF9F}">
      <dsp:nvSpPr>
        <dsp:cNvPr id="0" name=""/>
        <dsp:cNvSpPr/>
      </dsp:nvSpPr>
      <dsp:spPr>
        <a:xfrm>
          <a:off x="172696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🔍 Fetches real-time news based on user queries</a:t>
          </a:r>
        </a:p>
      </dsp:txBody>
      <dsp:txXfrm>
        <a:off x="172696" y="1560750"/>
        <a:ext cx="1959699" cy="720000"/>
      </dsp:txXfrm>
    </dsp:sp>
    <dsp:sp modelId="{23642462-1102-4EF7-82CB-E195C9362083}">
      <dsp:nvSpPr>
        <dsp:cNvPr id="0" name=""/>
        <dsp:cNvSpPr/>
      </dsp:nvSpPr>
      <dsp:spPr>
        <a:xfrm>
          <a:off x="3014261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24F78-486A-4467-8EAD-447A8B1F0BB7}">
      <dsp:nvSpPr>
        <dsp:cNvPr id="0" name=""/>
        <dsp:cNvSpPr/>
      </dsp:nvSpPr>
      <dsp:spPr>
        <a:xfrm>
          <a:off x="2475343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🧠 Summarizes and analyzes news content using GPT</a:t>
          </a:r>
        </a:p>
      </dsp:txBody>
      <dsp:txXfrm>
        <a:off x="2475343" y="1560750"/>
        <a:ext cx="1959699" cy="720000"/>
      </dsp:txXfrm>
    </dsp:sp>
    <dsp:sp modelId="{825EA14E-125F-4608-A2D8-FD882BDF0BB9}">
      <dsp:nvSpPr>
        <dsp:cNvPr id="0" name=""/>
        <dsp:cNvSpPr/>
      </dsp:nvSpPr>
      <dsp:spPr>
        <a:xfrm>
          <a:off x="5316908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A17F-5C36-432E-A3D2-F4662B97712A}">
      <dsp:nvSpPr>
        <dsp:cNvPr id="0" name=""/>
        <dsp:cNvSpPr/>
      </dsp:nvSpPr>
      <dsp:spPr>
        <a:xfrm>
          <a:off x="4777990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🌐 Clean and interactive Streamlit interface</a:t>
          </a:r>
        </a:p>
      </dsp:txBody>
      <dsp:txXfrm>
        <a:off x="4777990" y="1560750"/>
        <a:ext cx="1959699" cy="720000"/>
      </dsp:txXfrm>
    </dsp:sp>
    <dsp:sp modelId="{A96D6561-984E-4A65-8F16-F3954636E9B3}">
      <dsp:nvSpPr>
        <dsp:cNvPr id="0" name=""/>
        <dsp:cNvSpPr/>
      </dsp:nvSpPr>
      <dsp:spPr>
        <a:xfrm>
          <a:off x="3014261" y="2770674"/>
          <a:ext cx="881864" cy="8818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0C615-1DE6-4D87-A5ED-A23123A6AD43}">
      <dsp:nvSpPr>
        <dsp:cNvPr id="0" name=""/>
        <dsp:cNvSpPr/>
      </dsp:nvSpPr>
      <dsp:spPr>
        <a:xfrm>
          <a:off x="2475343" y="3955625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🧩 Modular code structure (easy to maintain and scale)</a:t>
          </a:r>
        </a:p>
      </dsp:txBody>
      <dsp:txXfrm>
        <a:off x="2475343" y="3955625"/>
        <a:ext cx="195969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5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0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0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7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9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5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C9D415E-EA91-6469-D8F7-FD4FF51F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9" b="481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18C8-FBFE-DE63-8C02-6A80C3099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tx1"/>
                </a:solidFill>
              </a:rPr>
              <a:t>News Research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F2CD1-64F4-2EBF-A664-B4056C515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AI-Powered Summarization and Analysis App</a:t>
            </a:r>
            <a:br>
              <a:rPr lang="en-US" sz="1500" dirty="0"/>
            </a:br>
            <a:r>
              <a:rPr lang="en-US" sz="1500" b="1" dirty="0"/>
              <a:t>By:</a:t>
            </a:r>
            <a:r>
              <a:rPr lang="en-US" sz="1500" dirty="0"/>
              <a:t> Hammad </a:t>
            </a:r>
            <a:r>
              <a:rPr lang="en-US" sz="1500" dirty="0" err="1"/>
              <a:t>ur</a:t>
            </a:r>
            <a:r>
              <a:rPr lang="en-US" sz="1500" dirty="0"/>
              <a:t> Rahman</a:t>
            </a:r>
          </a:p>
        </p:txBody>
      </p:sp>
      <p:cxnSp>
        <p:nvCxnSpPr>
          <p:cNvPr id="16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A0765-5848-18C8-DFBA-091526A8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Newspaper">
            <a:extLst>
              <a:ext uri="{FF2B5EF4-FFF2-40B4-BE49-F238E27FC236}">
                <a16:creationId xmlns:a16="http://schemas.microsoft.com/office/drawing/2014/main" id="{85DCD4EB-730A-BBA8-489E-BC2D58EA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A3C8E6-3D8F-C329-8DB0-20E634C4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500" b="1"/>
              <a:t>Objective:</a:t>
            </a:r>
          </a:p>
          <a:p>
            <a:pPr>
              <a:lnSpc>
                <a:spcPct val="100000"/>
              </a:lnSpc>
              <a:buNone/>
            </a:pPr>
            <a:br>
              <a:rPr lang="en-US" sz="1500"/>
            </a:br>
            <a:r>
              <a:rPr lang="en-US" sz="1500"/>
              <a:t>To build an app that fetches the latest news on any topic and summarizes or analyzes it using OpenAI's GPT models.</a:t>
            </a:r>
          </a:p>
          <a:p>
            <a:pPr>
              <a:lnSpc>
                <a:spcPct val="100000"/>
              </a:lnSpc>
              <a:buNone/>
            </a:pPr>
            <a:r>
              <a:rPr lang="en-US" sz="1500" b="1"/>
              <a:t>Tools Used:</a:t>
            </a:r>
            <a:endParaRPr lang="en-US" sz="15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err="1"/>
              <a:t>LangChain</a:t>
            </a:r>
            <a:endParaRPr lang="en-US" sz="15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err="1"/>
              <a:t>Streamlit</a:t>
            </a:r>
            <a:endParaRPr lang="en-US" sz="15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OpenAI API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err="1"/>
              <a:t>NewsAPI</a:t>
            </a:r>
            <a:endParaRPr lang="en-US" sz="1500"/>
          </a:p>
          <a:p>
            <a:pPr>
              <a:lnSpc>
                <a:spcPct val="100000"/>
              </a:lnSpc>
            </a:pPr>
            <a:endParaRPr lang="en-US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EBD0D2-AA2A-4936-A509-D629383EF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7595C-B805-5A80-0098-8DD8B21A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Key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06110-E6E1-4309-83FA-C6B068FA3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06991-9E40-27E3-A85D-B9E463A71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8324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19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13E43-0D25-7B17-E273-F3EB87F6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Architecture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Monitor">
            <a:extLst>
              <a:ext uri="{FF2B5EF4-FFF2-40B4-BE49-F238E27FC236}">
                <a16:creationId xmlns:a16="http://schemas.microsoft.com/office/drawing/2014/main" id="{D033D4E7-8CAA-F887-C2EC-3CD03C36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9D43D8A-2FEB-BC3A-F8DE-AF38BA8C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/>
              <a:t>User Input (Query) </a:t>
            </a:r>
          </a:p>
          <a:p>
            <a:r>
              <a:rPr lang="en-US"/>
              <a:t>        ↓</a:t>
            </a:r>
          </a:p>
          <a:p>
            <a:r>
              <a:rPr lang="en-US" err="1"/>
              <a:t>NewsAPI</a:t>
            </a:r>
            <a:r>
              <a:rPr lang="en-US"/>
              <a:t> → Fetch Articles</a:t>
            </a:r>
          </a:p>
          <a:p>
            <a:r>
              <a:rPr lang="en-US"/>
              <a:t>        ↓</a:t>
            </a:r>
          </a:p>
          <a:p>
            <a:r>
              <a:rPr lang="en-US" err="1"/>
              <a:t>LangChain</a:t>
            </a:r>
            <a:r>
              <a:rPr lang="en-US"/>
              <a:t> + OpenAI → Analyze/Summarize</a:t>
            </a:r>
          </a:p>
          <a:p>
            <a:r>
              <a:rPr lang="en-US"/>
              <a:t>        ↓</a:t>
            </a:r>
          </a:p>
          <a:p>
            <a:r>
              <a:rPr lang="en-US" err="1"/>
              <a:t>Streamlit</a:t>
            </a:r>
            <a:r>
              <a:rPr lang="en-US"/>
              <a:t> → Display 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E03E-7463-A1B9-DD64-991D3149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Tech Stack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0927DE1-E6FB-E981-63A2-B22EBED10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606585"/>
              </p:ext>
            </p:extLst>
          </p:nvPr>
        </p:nvGraphicFramePr>
        <p:xfrm>
          <a:off x="4741863" y="1159404"/>
          <a:ext cx="6797676" cy="461063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845060">
                  <a:extLst>
                    <a:ext uri="{9D8B030D-6E8A-4147-A177-3AD203B41FA5}">
                      <a16:colId xmlns:a16="http://schemas.microsoft.com/office/drawing/2014/main" val="3070137317"/>
                    </a:ext>
                  </a:extLst>
                </a:gridCol>
                <a:gridCol w="3952616">
                  <a:extLst>
                    <a:ext uri="{9D8B030D-6E8A-4147-A177-3AD203B41FA5}">
                      <a16:colId xmlns:a16="http://schemas.microsoft.com/office/drawing/2014/main" val="3418948479"/>
                    </a:ext>
                  </a:extLst>
                </a:gridCol>
              </a:tblGrid>
              <a:tr h="874871">
                <a:tc>
                  <a:txBody>
                    <a:bodyPr/>
                    <a:lstStyle/>
                    <a:p>
                      <a:r>
                        <a:rPr lang="en-US" sz="3400" b="0" cap="none" spc="0">
                          <a:solidFill>
                            <a:schemeClr val="bg1"/>
                          </a:solidFill>
                        </a:rPr>
                        <a:t>Component</a:t>
                      </a:r>
                    </a:p>
                  </a:txBody>
                  <a:tcPr marL="191577" marR="191577" marT="191577" marB="957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400" b="0" cap="none" spc="0">
                          <a:solidFill>
                            <a:schemeClr val="bg1"/>
                          </a:solidFill>
                        </a:rPr>
                        <a:t>Technology Used</a:t>
                      </a:r>
                    </a:p>
                  </a:txBody>
                  <a:tcPr marL="191577" marR="191577" marT="191577" marB="957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427551"/>
                  </a:ext>
                </a:extLst>
              </a:tr>
              <a:tr h="74715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UI</a:t>
                      </a: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err="1">
                          <a:solidFill>
                            <a:schemeClr val="bg1"/>
                          </a:solidFill>
                        </a:rPr>
                        <a:t>Streamlit</a:t>
                      </a:r>
                      <a:endParaRPr lang="en-US" sz="2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48046"/>
                  </a:ext>
                </a:extLst>
              </a:tr>
              <a:tr h="74715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Backend logic</a:t>
                      </a: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Python. </a:t>
                      </a:r>
                      <a:r>
                        <a:rPr lang="en-US" sz="2500" cap="none" spc="0" err="1">
                          <a:solidFill>
                            <a:schemeClr val="bg1"/>
                          </a:solidFill>
                        </a:rPr>
                        <a:t>langchain</a:t>
                      </a:r>
                      <a:endParaRPr lang="en-US" sz="2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62335"/>
                  </a:ext>
                </a:extLst>
              </a:tr>
              <a:tr h="747153">
                <a:tc>
                  <a:txBody>
                    <a:bodyPr/>
                    <a:lstStyle/>
                    <a:p>
                      <a:r>
                        <a:rPr lang="en-US" sz="2500" cap="none" spc="0" err="1">
                          <a:solidFill>
                            <a:schemeClr val="bg1"/>
                          </a:solidFill>
                        </a:rPr>
                        <a:t>NewsSources</a:t>
                      </a:r>
                      <a:endParaRPr lang="en-US" sz="2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err="1">
                          <a:solidFill>
                            <a:schemeClr val="bg1"/>
                          </a:solidFill>
                        </a:rPr>
                        <a:t>NewsAPI</a:t>
                      </a:r>
                      <a:endParaRPr lang="en-US" sz="2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63468"/>
                  </a:ext>
                </a:extLst>
              </a:tr>
              <a:tr h="74715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AI Analysis</a:t>
                      </a: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OpenAI GPT Models</a:t>
                      </a: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221181"/>
                  </a:ext>
                </a:extLst>
              </a:tr>
              <a:tr h="74715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Deployment</a:t>
                      </a: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err="1">
                          <a:solidFill>
                            <a:schemeClr val="bg1"/>
                          </a:solidFill>
                        </a:rPr>
                        <a:t>Streamlit</a:t>
                      </a:r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 Cloud</a:t>
                      </a:r>
                    </a:p>
                  </a:txBody>
                  <a:tcPr marL="191577" marR="191577" marT="191577" marB="957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7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2E91-14D9-3136-7580-F3041DB7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Code Modules</a:t>
            </a: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4AFC1AF4-CE98-CCA6-06B6-F6C7F041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51115"/>
            <a:ext cx="3695179" cy="369517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8763C13-E511-F6B9-95C4-352AB18B1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3711" y="2407436"/>
            <a:ext cx="6576032" cy="34616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.env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Stores API keys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Langchain_configuration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Fetches articles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NewsAPI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app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Sends text to OpenAI for analysis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streamlit_ui.py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 logic and UI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A2A7-56E8-1E0B-D08F-B50B111B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DD0AF878-A189-1DD1-984D-9D980201C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51115"/>
            <a:ext cx="3695179" cy="36951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1F90-3FB0-E0CF-6539-FE946FD8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🔐 Environment variable and API key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🧠 Understanding </a:t>
            </a:r>
            <a:r>
              <a:rPr lang="en-US" dirty="0" err="1"/>
              <a:t>LangChain</a:t>
            </a:r>
            <a:r>
              <a:rPr lang="en-US" dirty="0"/>
              <a:t>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⌛ Deployment delays and debugging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💻 Illness caused temporary delay in submission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0A42F-F3D7-C897-D548-2E16DD8C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BBAE5856-398A-AFAE-854C-93F4CC106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51115"/>
            <a:ext cx="3695179" cy="36951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7AA2-41A9-1893-B34F-43FC8D57A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Successfully built a working AI-based news analyzer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Potential to expand with sentiment analysis and category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🚀 Learned hands-on use of APIs, </a:t>
            </a:r>
            <a:r>
              <a:rPr lang="en-US" dirty="0" err="1"/>
              <a:t>LangChain</a:t>
            </a:r>
            <a:r>
              <a:rPr lang="en-US" dirty="0"/>
              <a:t>, and app deployment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F7428-1113-FE60-2EA8-85921485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US"/>
          </a:p>
        </p:txBody>
      </p:sp>
      <p:pic>
        <p:nvPicPr>
          <p:cNvPr id="7" name="Graphic 6" descr="Receiver">
            <a:extLst>
              <a:ext uri="{FF2B5EF4-FFF2-40B4-BE49-F238E27FC236}">
                <a16:creationId xmlns:a16="http://schemas.microsoft.com/office/drawing/2014/main" id="{A4E29163-EF22-D27D-F9FC-B5A0279F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351115"/>
            <a:ext cx="3695179" cy="36951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63482" y="2246569"/>
            <a:ext cx="58521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2629-0048-DC3D-8925-891F24B2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711" y="2407436"/>
            <a:ext cx="6576032" cy="3461657"/>
          </a:xfrm>
        </p:spPr>
        <p:txBody>
          <a:bodyPr>
            <a:normAutofit/>
          </a:bodyPr>
          <a:lstStyle/>
          <a:p>
            <a:r>
              <a:rPr lang="en-US" b="1"/>
              <a:t>Contact:</a:t>
            </a:r>
          </a:p>
          <a:p>
            <a:r>
              <a:rPr lang="en-US" b="1" dirty="0"/>
              <a:t>https://github.com/hammad941058/PROJECT-8.git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57AB6-3172-4520-B22E-FCD0184F3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2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245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RetrospectVTI</vt:lpstr>
      <vt:lpstr>News Research Tool</vt:lpstr>
      <vt:lpstr>Project Overview</vt:lpstr>
      <vt:lpstr>Key Features</vt:lpstr>
      <vt:lpstr>Architecture</vt:lpstr>
      <vt:lpstr>Tech Stack</vt:lpstr>
      <vt:lpstr>Code Modules</vt:lpstr>
      <vt:lpstr>Challenges Faced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e21051</dc:creator>
  <cp:lastModifiedBy>e21051</cp:lastModifiedBy>
  <cp:revision>1</cp:revision>
  <dcterms:created xsi:type="dcterms:W3CDTF">2025-04-13T18:36:29Z</dcterms:created>
  <dcterms:modified xsi:type="dcterms:W3CDTF">2025-04-14T06:42:31Z</dcterms:modified>
</cp:coreProperties>
</file>