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2DE388-3B1A-4D20-B715-CDE08B4D715B}"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0801-5103-4F33-A6D1-BA81375572B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2DE388-3B1A-4D20-B715-CDE08B4D715B}"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0801-5103-4F33-A6D1-BA81375572B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2DE388-3B1A-4D20-B715-CDE08B4D715B}"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0801-5103-4F33-A6D1-BA81375572B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2DE388-3B1A-4D20-B715-CDE08B4D715B}"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0801-5103-4F33-A6D1-BA81375572B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2DE388-3B1A-4D20-B715-CDE08B4D715B}" type="datetimeFigureOut">
              <a:rPr lang="en-US" smtClean="0"/>
              <a:pPr/>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B40801-5103-4F33-A6D1-BA81375572B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2DE388-3B1A-4D20-B715-CDE08B4D715B}"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40801-5103-4F33-A6D1-BA81375572B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2DE388-3B1A-4D20-B715-CDE08B4D715B}" type="datetimeFigureOut">
              <a:rPr lang="en-US" smtClean="0"/>
              <a:pPr/>
              <a:t>5/29/2024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B40801-5103-4F33-A6D1-BA81375572B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2DE388-3B1A-4D20-B715-CDE08B4D715B}" type="datetimeFigureOut">
              <a:rPr lang="en-US" smtClean="0"/>
              <a:pPr/>
              <a:t>5/29/2024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B40801-5103-4F33-A6D1-BA81375572B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2DE388-3B1A-4D20-B715-CDE08B4D715B}" type="datetimeFigureOut">
              <a:rPr lang="en-US" smtClean="0"/>
              <a:pPr/>
              <a:t>5/29/2024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B40801-5103-4F33-A6D1-BA81375572B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2DE388-3B1A-4D20-B715-CDE08B4D715B}"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40801-5103-4F33-A6D1-BA81375572B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2DE388-3B1A-4D20-B715-CDE08B4D715B}" type="datetimeFigureOut">
              <a:rPr lang="en-US" smtClean="0"/>
              <a:pPr/>
              <a:t>5/29/2024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B40801-5103-4F33-A6D1-BA81375572B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2DE388-3B1A-4D20-B715-CDE08B4D715B}" type="datetimeFigureOut">
              <a:rPr lang="en-US" smtClean="0"/>
              <a:pPr/>
              <a:t>5/29/2024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B40801-5103-4F33-A6D1-BA81375572B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4343400" cy="6858000"/>
          </a:xfrm>
          <a:solidFill>
            <a:schemeClr val="accent1"/>
          </a:solidFill>
          <a:ln>
            <a:noFill/>
          </a:ln>
        </p:spPr>
        <p:style>
          <a:lnRef idx="2">
            <a:schemeClr val="dk1"/>
          </a:lnRef>
          <a:fillRef idx="1">
            <a:schemeClr val="lt1"/>
          </a:fillRef>
          <a:effectRef idx="0">
            <a:schemeClr val="dk1"/>
          </a:effectRef>
          <a:fontRef idx="minor">
            <a:schemeClr val="dk1"/>
          </a:fontRef>
        </p:style>
        <p:txBody>
          <a:bodyPr/>
          <a:lstStyle/>
          <a:p>
            <a:endParaRPr lang="en-US" dirty="0"/>
          </a:p>
        </p:txBody>
      </p:sp>
      <p:sp>
        <p:nvSpPr>
          <p:cNvPr id="3" name="Subtitle 2"/>
          <p:cNvSpPr>
            <a:spLocks noGrp="1"/>
          </p:cNvSpPr>
          <p:nvPr>
            <p:ph type="subTitle" idx="1"/>
          </p:nvPr>
        </p:nvSpPr>
        <p:spPr>
          <a:xfrm>
            <a:off x="304800" y="609600"/>
            <a:ext cx="3733800" cy="5562600"/>
          </a:xfrm>
          <a:solidFill>
            <a:schemeClr val="accent1">
              <a:lumMod val="40000"/>
              <a:lumOff val="60000"/>
            </a:schemeClr>
          </a:solidFill>
          <a:ln>
            <a:solidFill>
              <a:schemeClr val="tx1"/>
            </a:solidFill>
          </a:ln>
        </p:spPr>
        <p:txBody>
          <a:bodyPr anchor="ctr">
            <a:normAutofit/>
          </a:bodyPr>
          <a:lstStyle/>
          <a:p>
            <a:r>
              <a:rPr lang="en-US" sz="2000" b="1" dirty="0" smtClean="0">
                <a:solidFill>
                  <a:schemeClr val="tx1"/>
                </a:solidFill>
                <a:latin typeface="Times New Roman" pitchFamily="18" charset="0"/>
                <a:cs typeface="Times New Roman" pitchFamily="18" charset="0"/>
              </a:rPr>
              <a:t>GUI CALCULATOR</a:t>
            </a:r>
          </a:p>
          <a:p>
            <a:r>
              <a:rPr lang="en-US" sz="1800" b="1" dirty="0" smtClean="0">
                <a:solidFill>
                  <a:schemeClr val="tx1"/>
                </a:solidFill>
                <a:latin typeface="Times New Roman" pitchFamily="18" charset="0"/>
                <a:cs typeface="Times New Roman" pitchFamily="18" charset="0"/>
              </a:rPr>
              <a:t>(USING VISUAL STUDIO CODE)</a:t>
            </a:r>
            <a:endParaRPr lang="en-US" sz="1800" b="1" dirty="0">
              <a:solidFill>
                <a:schemeClr val="tx1"/>
              </a:solidFill>
              <a:latin typeface="Times New Roman" pitchFamily="18" charset="0"/>
              <a:cs typeface="Times New Roman" pitchFamily="18" charset="0"/>
            </a:endParaRPr>
          </a:p>
        </p:txBody>
      </p:sp>
      <p:pic>
        <p:nvPicPr>
          <p:cNvPr id="4" name="Picture 3" descr="teamwork-3213924_640.jpg"/>
          <p:cNvPicPr>
            <a:picLocks noChangeAspect="1"/>
          </p:cNvPicPr>
          <p:nvPr/>
        </p:nvPicPr>
        <p:blipFill>
          <a:blip r:embed="rId2"/>
          <a:srcRect l="19167" r="28333"/>
          <a:stretch>
            <a:fillRect/>
          </a:stretch>
        </p:blipFill>
        <p:spPr>
          <a:xfrm>
            <a:off x="4343400" y="0"/>
            <a:ext cx="4800600" cy="68580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2514600" cy="6858000"/>
          </a:xfrm>
          <a:solidFill>
            <a:schemeClr val="accent1">
              <a:lumMod val="60000"/>
              <a:lumOff val="40000"/>
            </a:schemeClr>
          </a:solidFill>
          <a:ln>
            <a:solidFill>
              <a:schemeClr val="tx1"/>
            </a:solidFill>
          </a:ln>
        </p:spPr>
        <p:txBody>
          <a:bodyPr>
            <a:normAutofit/>
          </a:bodyPr>
          <a:lstStyle/>
          <a:p>
            <a:r>
              <a:rPr lang="en-US" sz="2400" b="1" dirty="0" smtClean="0">
                <a:latin typeface="+mn-lt"/>
              </a:rPr>
              <a:t>INTRODUCTION</a:t>
            </a:r>
            <a:endParaRPr lang="en-US" sz="2400" b="1" dirty="0">
              <a:latin typeface="+mn-lt"/>
            </a:endParaRPr>
          </a:p>
        </p:txBody>
      </p:sp>
      <p:sp>
        <p:nvSpPr>
          <p:cNvPr id="6" name="Rectangle 5"/>
          <p:cNvSpPr/>
          <p:nvPr/>
        </p:nvSpPr>
        <p:spPr>
          <a:xfrm>
            <a:off x="2895600" y="1295400"/>
            <a:ext cx="5791200" cy="4267200"/>
          </a:xfrm>
          <a:prstGeom prst="rect">
            <a:avLst/>
          </a:prstGeom>
          <a:solidFill>
            <a:schemeClr val="accent4">
              <a:lumMod val="40000"/>
              <a:lumOff val="6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endParaRPr lang="en-US" dirty="0" smtClean="0"/>
          </a:p>
          <a:p>
            <a:pPr algn="just"/>
            <a:r>
              <a:rPr lang="en-US" dirty="0" smtClean="0">
                <a:solidFill>
                  <a:schemeClr val="tx1"/>
                </a:solidFill>
              </a:rPr>
              <a:t>A calculator is a device that performs arithmetic operations on numbers. Basic calculator can do only addition, subtraction, multiplication and division mathematical calculations.</a:t>
            </a:r>
          </a:p>
          <a:p>
            <a:pPr algn="just"/>
            <a:endParaRPr lang="en-US" dirty="0">
              <a:solidFill>
                <a:schemeClr val="tx1"/>
              </a:solidFill>
            </a:endParaRPr>
          </a:p>
          <a:p>
            <a:pPr algn="just"/>
            <a:r>
              <a:rPr lang="en-US" sz="2000" b="1" dirty="0" smtClean="0">
                <a:solidFill>
                  <a:schemeClr val="tx1"/>
                </a:solidFill>
              </a:rPr>
              <a:t>Using Visual Studio Code (</a:t>
            </a:r>
            <a:r>
              <a:rPr lang="en-US" sz="2000" b="1" dirty="0" err="1" smtClean="0">
                <a:solidFill>
                  <a:schemeClr val="tx1"/>
                </a:solidFill>
              </a:rPr>
              <a:t>Tkinter</a:t>
            </a:r>
            <a:r>
              <a:rPr lang="en-US" sz="2000" b="1" dirty="0" smtClean="0">
                <a:solidFill>
                  <a:schemeClr val="tx1"/>
                </a:solidFill>
              </a:rPr>
              <a:t> Python)</a:t>
            </a:r>
          </a:p>
          <a:p>
            <a:pPr algn="just"/>
            <a:endParaRPr lang="en-US" sz="2000" b="1" dirty="0">
              <a:solidFill>
                <a:schemeClr val="tx1"/>
              </a:solidFill>
            </a:endParaRPr>
          </a:p>
          <a:p>
            <a:pPr algn="just"/>
            <a:r>
              <a:rPr lang="en-US" dirty="0" smtClean="0">
                <a:solidFill>
                  <a:schemeClr val="tx1"/>
                </a:solidFill>
              </a:rPr>
              <a:t>GUI calculator is a simple calculator where one can performs basic mathematical operation by just clicking on the numbers and operation buttons and it shows the result on the screen in a blink. </a:t>
            </a:r>
          </a:p>
          <a:p>
            <a:pPr algn="just"/>
            <a:endParaRPr lang="en-US" sz="2000" b="1" dirty="0">
              <a:solidFill>
                <a:schemeClr val="tx1"/>
              </a:solidFill>
            </a:endParaRPr>
          </a:p>
          <a:p>
            <a:pPr algn="just"/>
            <a:endParaRPr lang="en-US" b="1"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3810000" cy="6858000"/>
          </a:xfrm>
        </p:spPr>
        <p:txBody>
          <a:bodyPr/>
          <a:lstStyle/>
          <a:p>
            <a:pPr>
              <a:buNone/>
            </a:pPr>
            <a:r>
              <a:rPr lang="en-US" dirty="0" smtClean="0"/>
              <a:t>		STEP 1</a:t>
            </a:r>
          </a:p>
          <a:p>
            <a:pPr marL="0" indent="0" algn="just">
              <a:buNone/>
            </a:pPr>
            <a:r>
              <a:rPr lang="en-US" sz="1800" dirty="0" smtClean="0"/>
              <a:t>In order to create a GUI calculator in Visual Studio Code first we need to install VS Code and make a new file in it.</a:t>
            </a:r>
          </a:p>
          <a:p>
            <a:pPr marL="0" indent="0" algn="just">
              <a:buNone/>
            </a:pPr>
            <a:endParaRPr lang="en-US" sz="1800" dirty="0"/>
          </a:p>
          <a:p>
            <a:pPr marL="0" indent="0" algn="just">
              <a:buNone/>
            </a:pPr>
            <a:r>
              <a:rPr lang="en-US" sz="1800" dirty="0" smtClean="0"/>
              <a:t>After making the file we need to install all </a:t>
            </a:r>
            <a:r>
              <a:rPr lang="en-US" sz="1800" dirty="0"/>
              <a:t>the functions and built-in modules in the </a:t>
            </a:r>
            <a:r>
              <a:rPr lang="en-US" sz="1800" dirty="0" err="1"/>
              <a:t>tkinter</a:t>
            </a:r>
            <a:r>
              <a:rPr lang="en-US" sz="1800" dirty="0"/>
              <a:t> </a:t>
            </a:r>
            <a:r>
              <a:rPr lang="en-US" sz="1800" dirty="0" smtClean="0"/>
              <a:t>library by simple writing the following code.</a:t>
            </a:r>
          </a:p>
          <a:p>
            <a:pPr marL="0" indent="0" algn="just">
              <a:buNone/>
            </a:pPr>
            <a:endParaRPr lang="en-US" sz="1800" dirty="0"/>
          </a:p>
          <a:p>
            <a:pPr marL="0" indent="0" algn="ctr">
              <a:buNone/>
            </a:pPr>
            <a:r>
              <a:rPr lang="en-US" sz="1800" b="1" dirty="0" smtClean="0"/>
              <a:t>from </a:t>
            </a:r>
            <a:r>
              <a:rPr lang="en-US" sz="1800" b="1" dirty="0" err="1" smtClean="0"/>
              <a:t>tkinter</a:t>
            </a:r>
            <a:r>
              <a:rPr lang="en-US" sz="1800" b="1" dirty="0" smtClean="0"/>
              <a:t> import *</a:t>
            </a:r>
          </a:p>
          <a:p>
            <a:pPr marL="0" indent="0" algn="just">
              <a:buNone/>
            </a:pPr>
            <a:endParaRPr lang="en-US" sz="1800" b="1" dirty="0"/>
          </a:p>
          <a:p>
            <a:pPr marL="0" indent="0" algn="just">
              <a:buNone/>
            </a:pPr>
            <a:r>
              <a:rPr lang="en-US" sz="1800" dirty="0" smtClean="0"/>
              <a:t>After installing the above function need to make a window with the following code</a:t>
            </a:r>
          </a:p>
          <a:p>
            <a:pPr marL="0" indent="0" algn="ctr">
              <a:buNone/>
            </a:pPr>
            <a:r>
              <a:rPr lang="en-US" sz="1800" b="1" dirty="0"/>
              <a:t>r</a:t>
            </a:r>
            <a:r>
              <a:rPr lang="en-US" sz="1800" b="1" dirty="0" smtClean="0"/>
              <a:t>oot=</a:t>
            </a:r>
            <a:r>
              <a:rPr lang="en-US" sz="1800" b="1" dirty="0" err="1" smtClean="0"/>
              <a:t>Tk</a:t>
            </a:r>
            <a:r>
              <a:rPr lang="en-US" sz="1800" b="1" dirty="0" smtClean="0"/>
              <a:t>()</a:t>
            </a:r>
          </a:p>
          <a:p>
            <a:pPr marL="0" indent="0" algn="ctr">
              <a:buNone/>
            </a:pPr>
            <a:r>
              <a:rPr lang="en-US" sz="1800" b="1" dirty="0" err="1"/>
              <a:t>r</a:t>
            </a:r>
            <a:r>
              <a:rPr lang="en-US" sz="1800" b="1" dirty="0" err="1" smtClean="0"/>
              <a:t>oot.mainloop</a:t>
            </a:r>
            <a:r>
              <a:rPr lang="en-US" sz="1800" b="1" dirty="0" smtClean="0"/>
              <a:t>()</a:t>
            </a:r>
            <a:endParaRPr lang="en-US" sz="1800" b="1" dirty="0"/>
          </a:p>
        </p:txBody>
      </p:sp>
      <p:pic>
        <p:nvPicPr>
          <p:cNvPr id="4" name="Picture 3" descr="Capture2.PNG"/>
          <p:cNvPicPr>
            <a:picLocks noChangeAspect="1"/>
          </p:cNvPicPr>
          <p:nvPr/>
        </p:nvPicPr>
        <p:blipFill>
          <a:blip r:embed="rId2"/>
          <a:stretch>
            <a:fillRect/>
          </a:stretch>
        </p:blipFill>
        <p:spPr>
          <a:xfrm>
            <a:off x="3946393" y="228600"/>
            <a:ext cx="4972869" cy="28194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4495800" cy="6858000"/>
          </a:xfrm>
        </p:spPr>
        <p:txBody>
          <a:bodyPr/>
          <a:lstStyle/>
          <a:p>
            <a:pPr algn="ctr">
              <a:buNone/>
            </a:pPr>
            <a:r>
              <a:rPr lang="en-US" b="1" dirty="0" smtClean="0"/>
              <a:t>STEP 2</a:t>
            </a:r>
          </a:p>
          <a:p>
            <a:pPr algn="ctr">
              <a:buNone/>
            </a:pPr>
            <a:endParaRPr lang="en-US" sz="1800" b="1" dirty="0" smtClean="0"/>
          </a:p>
          <a:p>
            <a:pPr algn="ctr">
              <a:buNone/>
            </a:pPr>
            <a:r>
              <a:rPr lang="en-US" sz="1800" b="1" dirty="0" smtClean="0"/>
              <a:t>data=</a:t>
            </a:r>
            <a:r>
              <a:rPr lang="en-US" sz="1800" b="1" dirty="0" err="1" smtClean="0"/>
              <a:t>StringVar</a:t>
            </a:r>
            <a:r>
              <a:rPr lang="en-US" sz="1800" b="1" dirty="0" smtClean="0"/>
              <a:t>()</a:t>
            </a:r>
          </a:p>
          <a:p>
            <a:pPr marL="0" indent="1588" algn="just">
              <a:buNone/>
            </a:pPr>
            <a:endParaRPr lang="en-US" sz="1800" dirty="0" smtClean="0"/>
          </a:p>
          <a:p>
            <a:pPr marL="0" indent="1588" algn="just">
              <a:buNone/>
            </a:pPr>
            <a:r>
              <a:rPr lang="en-US" sz="1800" dirty="0" smtClean="0"/>
              <a:t>A </a:t>
            </a:r>
            <a:r>
              <a:rPr lang="en-US" sz="1800" b="1" dirty="0" smtClean="0"/>
              <a:t>variable</a:t>
            </a:r>
            <a:r>
              <a:rPr lang="en-US" sz="1800" dirty="0" smtClean="0"/>
              <a:t> defined using </a:t>
            </a:r>
            <a:r>
              <a:rPr lang="en-US" sz="1800" b="1" dirty="0" err="1" smtClean="0"/>
              <a:t>StringVar</a:t>
            </a:r>
            <a:r>
              <a:rPr lang="en-US" sz="1800" b="1" dirty="0" smtClean="0"/>
              <a:t>()</a:t>
            </a:r>
            <a:r>
              <a:rPr lang="en-US" sz="1800" dirty="0" smtClean="0"/>
              <a:t> holds a string data where we can set text value and can retrieve it. Also, we can pass this variable to a </a:t>
            </a:r>
            <a:r>
              <a:rPr lang="en-US" sz="1800" dirty="0" err="1" smtClean="0"/>
              <a:t>textvariable</a:t>
            </a:r>
            <a:r>
              <a:rPr lang="en-US" sz="1800" dirty="0" smtClean="0"/>
              <a:t> parameter for a widget like Entry. The widget will automatically get updated with the new value whenever the value of the </a:t>
            </a:r>
            <a:r>
              <a:rPr lang="en-US" sz="1800" dirty="0" err="1" smtClean="0"/>
              <a:t>StringVar</a:t>
            </a:r>
            <a:r>
              <a:rPr lang="en-US" sz="1800" dirty="0" smtClean="0"/>
              <a:t>() variable changes.</a:t>
            </a:r>
          </a:p>
          <a:p>
            <a:pPr marL="0" indent="1588" algn="just">
              <a:buNone/>
            </a:pPr>
            <a:endParaRPr lang="en-US" sz="1800" dirty="0"/>
          </a:p>
          <a:p>
            <a:pPr marL="0" indent="1588" algn="just">
              <a:buNone/>
            </a:pPr>
            <a:r>
              <a:rPr lang="en-US" sz="1800" dirty="0" smtClean="0"/>
              <a:t>Create a </a:t>
            </a:r>
            <a:r>
              <a:rPr lang="en-US" sz="1800" b="1" dirty="0" smtClean="0"/>
              <a:t>frame </a:t>
            </a:r>
            <a:r>
              <a:rPr lang="en-US" sz="1800" dirty="0" smtClean="0"/>
              <a:t>for input field and inside we create input field to show expression.</a:t>
            </a:r>
          </a:p>
          <a:p>
            <a:pPr marL="0" indent="1588" algn="ctr">
              <a:buNone/>
            </a:pPr>
            <a:r>
              <a:rPr lang="en-US" sz="1800" b="1" dirty="0"/>
              <a:t>f</a:t>
            </a:r>
            <a:r>
              <a:rPr lang="en-US" sz="1800" b="1" dirty="0" smtClean="0"/>
              <a:t>=frame()</a:t>
            </a:r>
          </a:p>
          <a:p>
            <a:pPr marL="0" indent="1588" algn="ctr">
              <a:buNone/>
            </a:pPr>
            <a:r>
              <a:rPr lang="en-US" sz="1800" b="1" dirty="0" err="1" smtClean="0"/>
              <a:t>f.pack</a:t>
            </a:r>
            <a:r>
              <a:rPr lang="en-US" sz="1800" b="1" dirty="0" smtClean="0"/>
              <a:t>()</a:t>
            </a:r>
          </a:p>
          <a:p>
            <a:pPr marL="0" indent="1588" algn="ctr">
              <a:buNone/>
            </a:pPr>
            <a:endParaRPr lang="en-US" sz="1800" b="1" dirty="0"/>
          </a:p>
          <a:p>
            <a:pPr marL="0" indent="1588" algn="ctr">
              <a:buNone/>
            </a:pPr>
            <a:r>
              <a:rPr lang="en-US" sz="1800" b="1" dirty="0" smtClean="0"/>
              <a:t>Screen=Entry()</a:t>
            </a:r>
          </a:p>
          <a:p>
            <a:pPr marL="0" indent="1588" algn="ctr">
              <a:buNone/>
            </a:pPr>
            <a:r>
              <a:rPr lang="en-US" sz="1800" b="1" dirty="0" err="1" smtClean="0"/>
              <a:t>Screen.pack</a:t>
            </a:r>
            <a:r>
              <a:rPr lang="en-US" sz="1800" b="1" dirty="0" smtClean="0"/>
              <a:t>()</a:t>
            </a:r>
          </a:p>
          <a:p>
            <a:pPr marL="0" indent="1588" algn="just">
              <a:buNone/>
            </a:pPr>
            <a:endParaRPr lang="en-US" sz="1800" b="1" dirty="0"/>
          </a:p>
        </p:txBody>
      </p:sp>
      <p:pic>
        <p:nvPicPr>
          <p:cNvPr id="4" name="Picture 3" descr="Capture3.PNG"/>
          <p:cNvPicPr>
            <a:picLocks noChangeAspect="1"/>
          </p:cNvPicPr>
          <p:nvPr/>
        </p:nvPicPr>
        <p:blipFill>
          <a:blip r:embed="rId2"/>
          <a:stretch>
            <a:fillRect/>
          </a:stretch>
        </p:blipFill>
        <p:spPr>
          <a:xfrm>
            <a:off x="4953000" y="838200"/>
            <a:ext cx="3886200" cy="2895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3962400" cy="6858000"/>
          </a:xfrm>
        </p:spPr>
        <p:txBody>
          <a:bodyPr/>
          <a:lstStyle/>
          <a:p>
            <a:pPr algn="ctr">
              <a:buNone/>
            </a:pPr>
            <a:r>
              <a:rPr lang="en-US" dirty="0" smtClean="0"/>
              <a:t>STEP 3</a:t>
            </a:r>
          </a:p>
          <a:p>
            <a:pPr marL="0" indent="1588" algn="just">
              <a:buNone/>
            </a:pPr>
            <a:r>
              <a:rPr lang="en-US" sz="1800" dirty="0" smtClean="0"/>
              <a:t>After creating Frame and screen i.e. Entry, created buttons with the following codes staring from 1 to 9 and add basic mathematical function like addition, subtraction, multiplication and division.</a:t>
            </a:r>
          </a:p>
          <a:p>
            <a:pPr marL="0" indent="1588" algn="just">
              <a:buNone/>
            </a:pPr>
            <a:endParaRPr lang="en-US" sz="1800" dirty="0"/>
          </a:p>
          <a:p>
            <a:pPr marL="0" indent="1588" algn="ctr">
              <a:buNone/>
            </a:pPr>
            <a:r>
              <a:rPr lang="en-US" sz="1800" b="1" dirty="0"/>
              <a:t>b</a:t>
            </a:r>
            <a:r>
              <a:rPr lang="en-US" sz="1800" b="1" dirty="0" smtClean="0"/>
              <a:t>=Button()</a:t>
            </a:r>
          </a:p>
          <a:p>
            <a:pPr marL="0" indent="1588" algn="ctr">
              <a:buNone/>
            </a:pPr>
            <a:r>
              <a:rPr lang="en-US" sz="1800" b="1" dirty="0" err="1" smtClean="0"/>
              <a:t>b.pack</a:t>
            </a:r>
            <a:r>
              <a:rPr lang="en-US" sz="1800" b="1" dirty="0" smtClean="0"/>
              <a:t>()</a:t>
            </a:r>
          </a:p>
          <a:p>
            <a:pPr marL="0" indent="1588" algn="just">
              <a:buNone/>
            </a:pPr>
            <a:endParaRPr lang="en-US" sz="1800" dirty="0" smtClean="0"/>
          </a:p>
          <a:p>
            <a:pPr marL="0" indent="1588" algn="just">
              <a:buNone/>
            </a:pPr>
            <a:r>
              <a:rPr lang="en-US" sz="1800" dirty="0" smtClean="0"/>
              <a:t>Before creating buttons a method is defined by the name “Click” which performs the mathematical operations and show the results on the screen.</a:t>
            </a:r>
            <a:endParaRPr lang="en-US" sz="1800" dirty="0"/>
          </a:p>
          <a:p>
            <a:pPr marL="0" indent="1588" algn="just">
              <a:buNone/>
            </a:pPr>
            <a:endParaRPr lang="en-US" sz="1800" dirty="0"/>
          </a:p>
        </p:txBody>
      </p:sp>
      <p:pic>
        <p:nvPicPr>
          <p:cNvPr id="4" name="Picture 3" descr="Capture4.PNG"/>
          <p:cNvPicPr>
            <a:picLocks noChangeAspect="1"/>
          </p:cNvPicPr>
          <p:nvPr/>
        </p:nvPicPr>
        <p:blipFill>
          <a:blip r:embed="rId2"/>
          <a:stretch>
            <a:fillRect/>
          </a:stretch>
        </p:blipFill>
        <p:spPr>
          <a:xfrm>
            <a:off x="4724400" y="0"/>
            <a:ext cx="3010320" cy="3296110"/>
          </a:xfrm>
          <a:prstGeom prst="rect">
            <a:avLst/>
          </a:prstGeom>
        </p:spPr>
      </p:pic>
      <p:pic>
        <p:nvPicPr>
          <p:cNvPr id="5" name="Picture 4" descr="Capture5.PNG"/>
          <p:cNvPicPr>
            <a:picLocks noChangeAspect="1"/>
          </p:cNvPicPr>
          <p:nvPr/>
        </p:nvPicPr>
        <p:blipFill>
          <a:blip r:embed="rId3"/>
          <a:stretch>
            <a:fillRect/>
          </a:stretch>
        </p:blipFill>
        <p:spPr>
          <a:xfrm>
            <a:off x="4572000" y="3352800"/>
            <a:ext cx="4114800" cy="311727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apture7.PNG"/>
          <p:cNvPicPr>
            <a:picLocks noChangeAspect="1"/>
          </p:cNvPicPr>
          <p:nvPr/>
        </p:nvPicPr>
        <p:blipFill>
          <a:blip r:embed="rId2"/>
          <a:stretch>
            <a:fillRect/>
          </a:stretch>
        </p:blipFill>
        <p:spPr>
          <a:xfrm>
            <a:off x="4876800" y="914400"/>
            <a:ext cx="3048426" cy="4115375"/>
          </a:xfrm>
          <a:prstGeom prst="rect">
            <a:avLst/>
          </a:prstGeom>
        </p:spPr>
      </p:pic>
      <p:pic>
        <p:nvPicPr>
          <p:cNvPr id="4" name="Picture 3" descr="Capture6.PNG"/>
          <p:cNvPicPr>
            <a:picLocks noChangeAspect="1"/>
          </p:cNvPicPr>
          <p:nvPr/>
        </p:nvPicPr>
        <p:blipFill>
          <a:blip r:embed="rId3"/>
          <a:stretch>
            <a:fillRect/>
          </a:stretch>
        </p:blipFill>
        <p:spPr>
          <a:xfrm>
            <a:off x="1600200" y="914400"/>
            <a:ext cx="3010320" cy="4086796"/>
          </a:xfrm>
          <a:prstGeom prst="rect">
            <a:avLst/>
          </a:prstGeom>
        </p:spPr>
      </p:pic>
      <p:sp>
        <p:nvSpPr>
          <p:cNvPr id="3" name="Content Placeholder 2"/>
          <p:cNvSpPr>
            <a:spLocks noGrp="1"/>
          </p:cNvSpPr>
          <p:nvPr>
            <p:ph idx="1"/>
          </p:nvPr>
        </p:nvSpPr>
        <p:spPr>
          <a:xfrm>
            <a:off x="1981200" y="5029200"/>
            <a:ext cx="6096000" cy="1447800"/>
          </a:xfrm>
        </p:spPr>
        <p:txBody>
          <a:bodyPr anchor="ctr"/>
          <a:lstStyle/>
          <a:p>
            <a:pPr algn="ctr">
              <a:buNone/>
            </a:pPr>
            <a:r>
              <a:rPr lang="en-US" b="1" dirty="0" smtClean="0"/>
              <a:t>CALCULATOR IS READY</a:t>
            </a:r>
            <a:endParaRPr lang="en-US"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3962400" cy="6858000"/>
          </a:xfrm>
          <a:solidFill>
            <a:schemeClr val="tx2">
              <a:lumMod val="20000"/>
              <a:lumOff val="80000"/>
            </a:schemeClr>
          </a:solidFill>
        </p:spPr>
        <p:txBody>
          <a:bodyPr/>
          <a:lstStyle/>
          <a:p>
            <a:pPr algn="ctr">
              <a:buNone/>
            </a:pPr>
            <a:r>
              <a:rPr lang="en-US" b="1" dirty="0" smtClean="0"/>
              <a:t>CONCLUSION</a:t>
            </a:r>
          </a:p>
          <a:p>
            <a:pPr algn="ctr">
              <a:buNone/>
            </a:pPr>
            <a:endParaRPr lang="en-US" sz="2000" dirty="0" smtClean="0"/>
          </a:p>
          <a:p>
            <a:pPr marL="0" indent="1588" algn="just">
              <a:buNone/>
            </a:pPr>
            <a:r>
              <a:rPr lang="en-US" sz="2000" dirty="0" smtClean="0"/>
              <a:t>With the help of </a:t>
            </a:r>
            <a:r>
              <a:rPr lang="en-US" sz="2000" dirty="0" err="1" smtClean="0"/>
              <a:t>Tkinter</a:t>
            </a:r>
            <a:r>
              <a:rPr lang="en-US" sz="2000" dirty="0" smtClean="0"/>
              <a:t> python library in Visual Studio Code it is very easy to make simple calculator that performs the basic mathematical operations besides this we can also create scientific calculator by adding other operations in calculator.</a:t>
            </a:r>
            <a:endParaRPr lang="en-US" sz="2000" dirty="0"/>
          </a:p>
        </p:txBody>
      </p:sp>
      <p:pic>
        <p:nvPicPr>
          <p:cNvPr id="5" name="Picture 4" descr="pic.jpeg"/>
          <p:cNvPicPr>
            <a:picLocks noChangeAspect="1"/>
          </p:cNvPicPr>
          <p:nvPr/>
        </p:nvPicPr>
        <p:blipFill>
          <a:blip r:embed="rId2"/>
          <a:stretch>
            <a:fillRect/>
          </a:stretch>
        </p:blipFill>
        <p:spPr>
          <a:xfrm>
            <a:off x="3962400" y="0"/>
            <a:ext cx="5181600" cy="68580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1518</TotalTime>
  <Words>274</Words>
  <Application>Microsoft Office PowerPoint</Application>
  <PresentationFormat>On-screen Show (4:3)</PresentationFormat>
  <Paragraphs>42</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INTRODUCTION</vt:lpstr>
      <vt:lpstr>Slide 3</vt:lpstr>
      <vt:lpstr>Slide 4</vt:lpstr>
      <vt:lpstr>Slide 5</vt:lpstr>
      <vt:lpstr>Slide 6</vt:lpstr>
      <vt:lpstr>Slide 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Hammad</dc:creator>
  <cp:lastModifiedBy>Hammad</cp:lastModifiedBy>
  <cp:revision>29</cp:revision>
  <dcterms:created xsi:type="dcterms:W3CDTF">2024-05-27T16:41:36Z</dcterms:created>
  <dcterms:modified xsi:type="dcterms:W3CDTF">2024-05-28T19:10:31Z</dcterms:modified>
</cp:coreProperties>
</file>