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EA6ABD-C857-43F5-9637-0CE43C9FCCC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AC9CBAD-A84B-4106-95B1-AC1813CEC878}">
      <dgm:prSet/>
      <dgm:spPr/>
      <dgm:t>
        <a:bodyPr/>
        <a:lstStyle/>
        <a:p>
          <a:r>
            <a:rPr lang="en-US" b="0" i="0" baseline="0"/>
            <a:t>Thank you for your time and attention!</a:t>
          </a:r>
          <a:endParaRPr lang="en-US"/>
        </a:p>
      </dgm:t>
    </dgm:pt>
    <dgm:pt modelId="{896B4BC8-7E9A-450E-9F9D-5E914878337A}" type="parTrans" cxnId="{1A01C3CA-2A6B-43FA-BAE2-2CB8C821C5E3}">
      <dgm:prSet/>
      <dgm:spPr/>
      <dgm:t>
        <a:bodyPr/>
        <a:lstStyle/>
        <a:p>
          <a:endParaRPr lang="en-US"/>
        </a:p>
      </dgm:t>
    </dgm:pt>
    <dgm:pt modelId="{B4029562-F453-4154-9017-2F9F83F394B1}" type="sibTrans" cxnId="{1A01C3CA-2A6B-43FA-BAE2-2CB8C821C5E3}">
      <dgm:prSet/>
      <dgm:spPr/>
      <dgm:t>
        <a:bodyPr/>
        <a:lstStyle/>
        <a:p>
          <a:endParaRPr lang="en-US"/>
        </a:p>
      </dgm:t>
    </dgm:pt>
    <dgm:pt modelId="{7120D0CA-CC43-4314-B08D-7DD55FD01C3B}">
      <dgm:prSet/>
      <dgm:spPr/>
      <dgm:t>
        <a:bodyPr/>
        <a:lstStyle/>
        <a:p>
          <a:r>
            <a:rPr lang="en-US" b="0" i="0" baseline="0"/>
            <a:t>We hope these insights and recommendations provide a valuable perspective on user engagement and satisfaction in the telecommunication industry.</a:t>
          </a:r>
          <a:endParaRPr lang="en-US"/>
        </a:p>
      </dgm:t>
    </dgm:pt>
    <dgm:pt modelId="{490CABE4-B534-440D-B9C8-7A90C77B919A}" type="parTrans" cxnId="{F285A37C-DC80-49BF-B9CC-0B3B9BF9B83F}">
      <dgm:prSet/>
      <dgm:spPr/>
      <dgm:t>
        <a:bodyPr/>
        <a:lstStyle/>
        <a:p>
          <a:endParaRPr lang="en-US"/>
        </a:p>
      </dgm:t>
    </dgm:pt>
    <dgm:pt modelId="{B34EAAA7-EE94-4A27-9D87-2B9B2E3DA906}" type="sibTrans" cxnId="{F285A37C-DC80-49BF-B9CC-0B3B9BF9B83F}">
      <dgm:prSet/>
      <dgm:spPr/>
      <dgm:t>
        <a:bodyPr/>
        <a:lstStyle/>
        <a:p>
          <a:endParaRPr lang="en-US"/>
        </a:p>
      </dgm:t>
    </dgm:pt>
    <dgm:pt modelId="{82C43A6C-4E5F-4691-8569-BC01F9FC4112}">
      <dgm:prSet/>
      <dgm:spPr/>
      <dgm:t>
        <a:bodyPr/>
        <a:lstStyle/>
        <a:p>
          <a:r>
            <a:rPr lang="en-US" b="1" i="0" baseline="0"/>
            <a:t>Contact Information</a:t>
          </a:r>
          <a:r>
            <a:rPr lang="en-US" b="0" i="0" baseline="0"/>
            <a:t>:</a:t>
          </a:r>
          <a:endParaRPr lang="en-US"/>
        </a:p>
      </dgm:t>
    </dgm:pt>
    <dgm:pt modelId="{BE402E00-8FE4-497D-A614-78C973E5FEA4}" type="parTrans" cxnId="{643A360C-FCE4-4074-A992-32F6C517580C}">
      <dgm:prSet/>
      <dgm:spPr/>
      <dgm:t>
        <a:bodyPr/>
        <a:lstStyle/>
        <a:p>
          <a:endParaRPr lang="en-US"/>
        </a:p>
      </dgm:t>
    </dgm:pt>
    <dgm:pt modelId="{403C89A7-4985-495C-9BCC-1FA8B613A651}" type="sibTrans" cxnId="{643A360C-FCE4-4074-A992-32F6C517580C}">
      <dgm:prSet/>
      <dgm:spPr/>
      <dgm:t>
        <a:bodyPr/>
        <a:lstStyle/>
        <a:p>
          <a:endParaRPr lang="en-US"/>
        </a:p>
      </dgm:t>
    </dgm:pt>
    <dgm:pt modelId="{B9EC4F18-4659-43F0-9B7E-5B4DA4EB2C39}">
      <dgm:prSet/>
      <dgm:spPr/>
      <dgm:t>
        <a:bodyPr/>
        <a:lstStyle/>
        <a:p>
          <a:r>
            <a:rPr lang="en-US" b="1" i="0" baseline="0"/>
            <a:t>Name</a:t>
          </a:r>
          <a:r>
            <a:rPr lang="en-US" b="0" i="0" baseline="0"/>
            <a:t>: Hammad Ur Rahman</a:t>
          </a:r>
          <a:endParaRPr lang="en-US"/>
        </a:p>
      </dgm:t>
    </dgm:pt>
    <dgm:pt modelId="{63A7E7AB-C308-407B-AC84-BB62BE2C9F6D}" type="parTrans" cxnId="{0E1D430B-EB6E-49B2-BF8B-D44890A930C2}">
      <dgm:prSet/>
      <dgm:spPr/>
      <dgm:t>
        <a:bodyPr/>
        <a:lstStyle/>
        <a:p>
          <a:endParaRPr lang="en-US"/>
        </a:p>
      </dgm:t>
    </dgm:pt>
    <dgm:pt modelId="{06D8712C-5FC2-4FD7-9519-19EA0839B14D}" type="sibTrans" cxnId="{0E1D430B-EB6E-49B2-BF8B-D44890A930C2}">
      <dgm:prSet/>
      <dgm:spPr/>
      <dgm:t>
        <a:bodyPr/>
        <a:lstStyle/>
        <a:p>
          <a:endParaRPr lang="en-US"/>
        </a:p>
      </dgm:t>
    </dgm:pt>
    <dgm:pt modelId="{B74E252D-8C2A-463B-93E7-71EC2E0EA559}">
      <dgm:prSet/>
      <dgm:spPr/>
      <dgm:t>
        <a:bodyPr/>
        <a:lstStyle/>
        <a:p>
          <a:r>
            <a:rPr lang="en-US" b="1" i="0" baseline="0"/>
            <a:t>Email</a:t>
          </a:r>
          <a:r>
            <a:rPr lang="en-US" b="0" i="0" baseline="0"/>
            <a:t>: hammadrahman446@gmail.com</a:t>
          </a:r>
          <a:endParaRPr lang="en-US"/>
        </a:p>
      </dgm:t>
    </dgm:pt>
    <dgm:pt modelId="{CD575EF6-5BCC-47FE-91BD-339FD690E49E}" type="parTrans" cxnId="{9BAF6281-F974-4C2A-B824-8C0D725A0585}">
      <dgm:prSet/>
      <dgm:spPr/>
      <dgm:t>
        <a:bodyPr/>
        <a:lstStyle/>
        <a:p>
          <a:endParaRPr lang="en-US"/>
        </a:p>
      </dgm:t>
    </dgm:pt>
    <dgm:pt modelId="{19120506-A990-4E40-A8E2-8D3BFE923D72}" type="sibTrans" cxnId="{9BAF6281-F974-4C2A-B824-8C0D725A0585}">
      <dgm:prSet/>
      <dgm:spPr/>
      <dgm:t>
        <a:bodyPr/>
        <a:lstStyle/>
        <a:p>
          <a:endParaRPr lang="en-US"/>
        </a:p>
      </dgm:t>
    </dgm:pt>
    <dgm:pt modelId="{9EFA06BB-7D20-4E05-BC0E-00D0697E843F}">
      <dgm:prSet/>
      <dgm:spPr/>
      <dgm:t>
        <a:bodyPr/>
        <a:lstStyle/>
        <a:p>
          <a:r>
            <a:rPr lang="en-US" b="1" i="0" baseline="0"/>
            <a:t>Location</a:t>
          </a:r>
          <a:r>
            <a:rPr lang="en-US" b="0" i="0" baseline="0"/>
            <a:t>: Ranikhet, India</a:t>
          </a:r>
          <a:endParaRPr lang="en-US"/>
        </a:p>
      </dgm:t>
    </dgm:pt>
    <dgm:pt modelId="{6325FC2E-6A8F-4543-95F5-B96A76B7D852}" type="parTrans" cxnId="{91926DCA-6606-4617-B5A4-5E3F469EB02E}">
      <dgm:prSet/>
      <dgm:spPr/>
      <dgm:t>
        <a:bodyPr/>
        <a:lstStyle/>
        <a:p>
          <a:endParaRPr lang="en-US"/>
        </a:p>
      </dgm:t>
    </dgm:pt>
    <dgm:pt modelId="{2F16F315-ABFF-41BC-ACEA-4C472F1D918D}" type="sibTrans" cxnId="{91926DCA-6606-4617-B5A4-5E3F469EB02E}">
      <dgm:prSet/>
      <dgm:spPr/>
      <dgm:t>
        <a:bodyPr/>
        <a:lstStyle/>
        <a:p>
          <a:endParaRPr lang="en-US"/>
        </a:p>
      </dgm:t>
    </dgm:pt>
    <dgm:pt modelId="{2625636D-9D32-48C5-B3B3-8406A372F622}" type="pres">
      <dgm:prSet presAssocID="{61EA6ABD-C857-43F5-9637-0CE43C9FCCCA}" presName="linear" presStyleCnt="0">
        <dgm:presLayoutVars>
          <dgm:animLvl val="lvl"/>
          <dgm:resizeHandles val="exact"/>
        </dgm:presLayoutVars>
      </dgm:prSet>
      <dgm:spPr/>
    </dgm:pt>
    <dgm:pt modelId="{E8F03C44-E73B-482C-9DCB-F3385D262211}" type="pres">
      <dgm:prSet presAssocID="{BAC9CBAD-A84B-4106-95B1-AC1813CEC87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538D440-DD3C-4DAB-8E30-85B8157674B2}" type="pres">
      <dgm:prSet presAssocID="{B4029562-F453-4154-9017-2F9F83F394B1}" presName="spacer" presStyleCnt="0"/>
      <dgm:spPr/>
    </dgm:pt>
    <dgm:pt modelId="{08D1EF0F-9DC6-4D1C-9748-A54756E59657}" type="pres">
      <dgm:prSet presAssocID="{7120D0CA-CC43-4314-B08D-7DD55FD01C3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FFA7E89-2ABD-4D81-AE60-EA5E976B68D8}" type="pres">
      <dgm:prSet presAssocID="{B34EAAA7-EE94-4A27-9D87-2B9B2E3DA906}" presName="spacer" presStyleCnt="0"/>
      <dgm:spPr/>
    </dgm:pt>
    <dgm:pt modelId="{7E3B913F-F18D-401E-8A94-3DAAC00F5D31}" type="pres">
      <dgm:prSet presAssocID="{82C43A6C-4E5F-4691-8569-BC01F9FC411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D1B7A5A-360E-4645-A54A-2D5D6F822E9C}" type="pres">
      <dgm:prSet presAssocID="{403C89A7-4985-495C-9BCC-1FA8B613A651}" presName="spacer" presStyleCnt="0"/>
      <dgm:spPr/>
    </dgm:pt>
    <dgm:pt modelId="{D5C1C374-37C7-496F-8A2A-FB8E217A81EE}" type="pres">
      <dgm:prSet presAssocID="{B9EC4F18-4659-43F0-9B7E-5B4DA4EB2C3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5B3504F-4AD4-44D4-908F-F0D834C3B419}" type="pres">
      <dgm:prSet presAssocID="{06D8712C-5FC2-4FD7-9519-19EA0839B14D}" presName="spacer" presStyleCnt="0"/>
      <dgm:spPr/>
    </dgm:pt>
    <dgm:pt modelId="{225052C7-7609-4175-910C-95FF16B36991}" type="pres">
      <dgm:prSet presAssocID="{B74E252D-8C2A-463B-93E7-71EC2E0EA55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F904730-2383-4062-9180-3B4B11F56A7C}" type="pres">
      <dgm:prSet presAssocID="{19120506-A990-4E40-A8E2-8D3BFE923D72}" presName="spacer" presStyleCnt="0"/>
      <dgm:spPr/>
    </dgm:pt>
    <dgm:pt modelId="{9E7F465C-A8F9-4670-856A-0E777ED9261E}" type="pres">
      <dgm:prSet presAssocID="{9EFA06BB-7D20-4E05-BC0E-00D0697E843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E1D430B-EB6E-49B2-BF8B-D44890A930C2}" srcId="{61EA6ABD-C857-43F5-9637-0CE43C9FCCCA}" destId="{B9EC4F18-4659-43F0-9B7E-5B4DA4EB2C39}" srcOrd="3" destOrd="0" parTransId="{63A7E7AB-C308-407B-AC84-BB62BE2C9F6D}" sibTransId="{06D8712C-5FC2-4FD7-9519-19EA0839B14D}"/>
    <dgm:cxn modelId="{643A360C-FCE4-4074-A992-32F6C517580C}" srcId="{61EA6ABD-C857-43F5-9637-0CE43C9FCCCA}" destId="{82C43A6C-4E5F-4691-8569-BC01F9FC4112}" srcOrd="2" destOrd="0" parTransId="{BE402E00-8FE4-497D-A614-78C973E5FEA4}" sibTransId="{403C89A7-4985-495C-9BCC-1FA8B613A651}"/>
    <dgm:cxn modelId="{4121D81A-3079-4039-9C42-B6EB29C7C89F}" type="presOf" srcId="{9EFA06BB-7D20-4E05-BC0E-00D0697E843F}" destId="{9E7F465C-A8F9-4670-856A-0E777ED9261E}" srcOrd="0" destOrd="0" presId="urn:microsoft.com/office/officeart/2005/8/layout/vList2"/>
    <dgm:cxn modelId="{F1E74767-4DAA-4DFF-A5CD-F5A9904BD88E}" type="presOf" srcId="{B74E252D-8C2A-463B-93E7-71EC2E0EA559}" destId="{225052C7-7609-4175-910C-95FF16B36991}" srcOrd="0" destOrd="0" presId="urn:microsoft.com/office/officeart/2005/8/layout/vList2"/>
    <dgm:cxn modelId="{52717F4A-0855-4941-95F9-3C06097D6C70}" type="presOf" srcId="{BAC9CBAD-A84B-4106-95B1-AC1813CEC878}" destId="{E8F03C44-E73B-482C-9DCB-F3385D262211}" srcOrd="0" destOrd="0" presId="urn:microsoft.com/office/officeart/2005/8/layout/vList2"/>
    <dgm:cxn modelId="{F285A37C-DC80-49BF-B9CC-0B3B9BF9B83F}" srcId="{61EA6ABD-C857-43F5-9637-0CE43C9FCCCA}" destId="{7120D0CA-CC43-4314-B08D-7DD55FD01C3B}" srcOrd="1" destOrd="0" parTransId="{490CABE4-B534-440D-B9C8-7A90C77B919A}" sibTransId="{B34EAAA7-EE94-4A27-9D87-2B9B2E3DA906}"/>
    <dgm:cxn modelId="{9BAF6281-F974-4C2A-B824-8C0D725A0585}" srcId="{61EA6ABD-C857-43F5-9637-0CE43C9FCCCA}" destId="{B74E252D-8C2A-463B-93E7-71EC2E0EA559}" srcOrd="4" destOrd="0" parTransId="{CD575EF6-5BCC-47FE-91BD-339FD690E49E}" sibTransId="{19120506-A990-4E40-A8E2-8D3BFE923D72}"/>
    <dgm:cxn modelId="{1FC28585-143F-4570-9F66-05AD3BF94760}" type="presOf" srcId="{B9EC4F18-4659-43F0-9B7E-5B4DA4EB2C39}" destId="{D5C1C374-37C7-496F-8A2A-FB8E217A81EE}" srcOrd="0" destOrd="0" presId="urn:microsoft.com/office/officeart/2005/8/layout/vList2"/>
    <dgm:cxn modelId="{1D0430B9-EC57-4828-A7E4-87A4FF782BED}" type="presOf" srcId="{7120D0CA-CC43-4314-B08D-7DD55FD01C3B}" destId="{08D1EF0F-9DC6-4D1C-9748-A54756E59657}" srcOrd="0" destOrd="0" presId="urn:microsoft.com/office/officeart/2005/8/layout/vList2"/>
    <dgm:cxn modelId="{91926DCA-6606-4617-B5A4-5E3F469EB02E}" srcId="{61EA6ABD-C857-43F5-9637-0CE43C9FCCCA}" destId="{9EFA06BB-7D20-4E05-BC0E-00D0697E843F}" srcOrd="5" destOrd="0" parTransId="{6325FC2E-6A8F-4543-95F5-B96A76B7D852}" sibTransId="{2F16F315-ABFF-41BC-ACEA-4C472F1D918D}"/>
    <dgm:cxn modelId="{1A01C3CA-2A6B-43FA-BAE2-2CB8C821C5E3}" srcId="{61EA6ABD-C857-43F5-9637-0CE43C9FCCCA}" destId="{BAC9CBAD-A84B-4106-95B1-AC1813CEC878}" srcOrd="0" destOrd="0" parTransId="{896B4BC8-7E9A-450E-9F9D-5E914878337A}" sibTransId="{B4029562-F453-4154-9017-2F9F83F394B1}"/>
    <dgm:cxn modelId="{2A3633CB-01CB-4F66-AB19-55E1929386A4}" type="presOf" srcId="{82C43A6C-4E5F-4691-8569-BC01F9FC4112}" destId="{7E3B913F-F18D-401E-8A94-3DAAC00F5D31}" srcOrd="0" destOrd="0" presId="urn:microsoft.com/office/officeart/2005/8/layout/vList2"/>
    <dgm:cxn modelId="{B9FDE0DB-C52B-4671-99AB-E66BA1F950FA}" type="presOf" srcId="{61EA6ABD-C857-43F5-9637-0CE43C9FCCCA}" destId="{2625636D-9D32-48C5-B3B3-8406A372F622}" srcOrd="0" destOrd="0" presId="urn:microsoft.com/office/officeart/2005/8/layout/vList2"/>
    <dgm:cxn modelId="{F4DAA632-AF73-4B7E-88DB-FD2E53073329}" type="presParOf" srcId="{2625636D-9D32-48C5-B3B3-8406A372F622}" destId="{E8F03C44-E73B-482C-9DCB-F3385D262211}" srcOrd="0" destOrd="0" presId="urn:microsoft.com/office/officeart/2005/8/layout/vList2"/>
    <dgm:cxn modelId="{88B03CF2-3A94-42DB-AB93-EE5CFC5942C1}" type="presParOf" srcId="{2625636D-9D32-48C5-B3B3-8406A372F622}" destId="{B538D440-DD3C-4DAB-8E30-85B8157674B2}" srcOrd="1" destOrd="0" presId="urn:microsoft.com/office/officeart/2005/8/layout/vList2"/>
    <dgm:cxn modelId="{61BE7DA3-854B-45A0-88FC-7E1B497DDE9F}" type="presParOf" srcId="{2625636D-9D32-48C5-B3B3-8406A372F622}" destId="{08D1EF0F-9DC6-4D1C-9748-A54756E59657}" srcOrd="2" destOrd="0" presId="urn:microsoft.com/office/officeart/2005/8/layout/vList2"/>
    <dgm:cxn modelId="{167BCD43-5FC6-4303-A7F7-57C8981915BE}" type="presParOf" srcId="{2625636D-9D32-48C5-B3B3-8406A372F622}" destId="{0FFA7E89-2ABD-4D81-AE60-EA5E976B68D8}" srcOrd="3" destOrd="0" presId="urn:microsoft.com/office/officeart/2005/8/layout/vList2"/>
    <dgm:cxn modelId="{ABC2E29A-923A-49DA-B973-21707F546072}" type="presParOf" srcId="{2625636D-9D32-48C5-B3B3-8406A372F622}" destId="{7E3B913F-F18D-401E-8A94-3DAAC00F5D31}" srcOrd="4" destOrd="0" presId="urn:microsoft.com/office/officeart/2005/8/layout/vList2"/>
    <dgm:cxn modelId="{B1883CFA-B4D7-483D-BB56-7147A4E20199}" type="presParOf" srcId="{2625636D-9D32-48C5-B3B3-8406A372F622}" destId="{AD1B7A5A-360E-4645-A54A-2D5D6F822E9C}" srcOrd="5" destOrd="0" presId="urn:microsoft.com/office/officeart/2005/8/layout/vList2"/>
    <dgm:cxn modelId="{4A05C8F5-B7A5-41E2-BE10-45A9B0952745}" type="presParOf" srcId="{2625636D-9D32-48C5-B3B3-8406A372F622}" destId="{D5C1C374-37C7-496F-8A2A-FB8E217A81EE}" srcOrd="6" destOrd="0" presId="urn:microsoft.com/office/officeart/2005/8/layout/vList2"/>
    <dgm:cxn modelId="{24FDA938-1E3B-43F7-8CA8-7417A59C2323}" type="presParOf" srcId="{2625636D-9D32-48C5-B3B3-8406A372F622}" destId="{85B3504F-4AD4-44D4-908F-F0D834C3B419}" srcOrd="7" destOrd="0" presId="urn:microsoft.com/office/officeart/2005/8/layout/vList2"/>
    <dgm:cxn modelId="{42931F84-FA91-4A3A-B86B-95C82B7996B0}" type="presParOf" srcId="{2625636D-9D32-48C5-B3B3-8406A372F622}" destId="{225052C7-7609-4175-910C-95FF16B36991}" srcOrd="8" destOrd="0" presId="urn:microsoft.com/office/officeart/2005/8/layout/vList2"/>
    <dgm:cxn modelId="{5A932523-C057-4207-B080-F0CB7C114DEF}" type="presParOf" srcId="{2625636D-9D32-48C5-B3B3-8406A372F622}" destId="{4F904730-2383-4062-9180-3B4B11F56A7C}" srcOrd="9" destOrd="0" presId="urn:microsoft.com/office/officeart/2005/8/layout/vList2"/>
    <dgm:cxn modelId="{B2F9BD7C-93CF-432C-ACB5-0813132ABBB8}" type="presParOf" srcId="{2625636D-9D32-48C5-B3B3-8406A372F622}" destId="{9E7F465C-A8F9-4670-856A-0E777ED9261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03C44-E73B-482C-9DCB-F3385D262211}">
      <dsp:nvSpPr>
        <dsp:cNvPr id="0" name=""/>
        <dsp:cNvSpPr/>
      </dsp:nvSpPr>
      <dsp:spPr>
        <a:xfrm>
          <a:off x="0" y="352679"/>
          <a:ext cx="5291663" cy="4791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Thank you for your time and attention!</a:t>
          </a:r>
          <a:endParaRPr lang="en-US" sz="1200" kern="1200"/>
        </a:p>
      </dsp:txBody>
      <dsp:txXfrm>
        <a:off x="23388" y="376067"/>
        <a:ext cx="5244887" cy="432338"/>
      </dsp:txXfrm>
    </dsp:sp>
    <dsp:sp modelId="{08D1EF0F-9DC6-4D1C-9748-A54756E59657}">
      <dsp:nvSpPr>
        <dsp:cNvPr id="0" name=""/>
        <dsp:cNvSpPr/>
      </dsp:nvSpPr>
      <dsp:spPr>
        <a:xfrm>
          <a:off x="0" y="866354"/>
          <a:ext cx="5291663" cy="479114"/>
        </a:xfrm>
        <a:prstGeom prst="round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We hope these insights and recommendations provide a valuable perspective on user engagement and satisfaction in the telecommunication industry.</a:t>
          </a:r>
          <a:endParaRPr lang="en-US" sz="1200" kern="1200"/>
        </a:p>
      </dsp:txBody>
      <dsp:txXfrm>
        <a:off x="23388" y="889742"/>
        <a:ext cx="5244887" cy="432338"/>
      </dsp:txXfrm>
    </dsp:sp>
    <dsp:sp modelId="{7E3B913F-F18D-401E-8A94-3DAAC00F5D31}">
      <dsp:nvSpPr>
        <dsp:cNvPr id="0" name=""/>
        <dsp:cNvSpPr/>
      </dsp:nvSpPr>
      <dsp:spPr>
        <a:xfrm>
          <a:off x="0" y="1380029"/>
          <a:ext cx="5291663" cy="479114"/>
        </a:xfrm>
        <a:prstGeom prst="round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Contact Information</a:t>
          </a:r>
          <a:r>
            <a:rPr lang="en-US" sz="1200" b="0" i="0" kern="1200" baseline="0"/>
            <a:t>:</a:t>
          </a:r>
          <a:endParaRPr lang="en-US" sz="1200" kern="1200"/>
        </a:p>
      </dsp:txBody>
      <dsp:txXfrm>
        <a:off x="23388" y="1403417"/>
        <a:ext cx="5244887" cy="432338"/>
      </dsp:txXfrm>
    </dsp:sp>
    <dsp:sp modelId="{D5C1C374-37C7-496F-8A2A-FB8E217A81EE}">
      <dsp:nvSpPr>
        <dsp:cNvPr id="0" name=""/>
        <dsp:cNvSpPr/>
      </dsp:nvSpPr>
      <dsp:spPr>
        <a:xfrm>
          <a:off x="0" y="1893704"/>
          <a:ext cx="5291663" cy="479114"/>
        </a:xfrm>
        <a:prstGeom prst="round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Name</a:t>
          </a:r>
          <a:r>
            <a:rPr lang="en-US" sz="1200" b="0" i="0" kern="1200" baseline="0"/>
            <a:t>: Hammad Ur Rahman</a:t>
          </a:r>
          <a:endParaRPr lang="en-US" sz="1200" kern="1200"/>
        </a:p>
      </dsp:txBody>
      <dsp:txXfrm>
        <a:off x="23388" y="1917092"/>
        <a:ext cx="5244887" cy="432338"/>
      </dsp:txXfrm>
    </dsp:sp>
    <dsp:sp modelId="{225052C7-7609-4175-910C-95FF16B36991}">
      <dsp:nvSpPr>
        <dsp:cNvPr id="0" name=""/>
        <dsp:cNvSpPr/>
      </dsp:nvSpPr>
      <dsp:spPr>
        <a:xfrm>
          <a:off x="0" y="2407379"/>
          <a:ext cx="5291663" cy="479114"/>
        </a:xfrm>
        <a:prstGeom prst="round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Email</a:t>
          </a:r>
          <a:r>
            <a:rPr lang="en-US" sz="1200" b="0" i="0" kern="1200" baseline="0"/>
            <a:t>: hammadrahman446@gmail.com</a:t>
          </a:r>
          <a:endParaRPr lang="en-US" sz="1200" kern="1200"/>
        </a:p>
      </dsp:txBody>
      <dsp:txXfrm>
        <a:off x="23388" y="2430767"/>
        <a:ext cx="5244887" cy="432338"/>
      </dsp:txXfrm>
    </dsp:sp>
    <dsp:sp modelId="{9E7F465C-A8F9-4670-856A-0E777ED9261E}">
      <dsp:nvSpPr>
        <dsp:cNvPr id="0" name=""/>
        <dsp:cNvSpPr/>
      </dsp:nvSpPr>
      <dsp:spPr>
        <a:xfrm>
          <a:off x="0" y="2921054"/>
          <a:ext cx="5291663" cy="479114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Location</a:t>
          </a:r>
          <a:r>
            <a:rPr lang="en-US" sz="1200" b="0" i="0" kern="1200" baseline="0"/>
            <a:t>: Ranikhet, India</a:t>
          </a:r>
          <a:endParaRPr lang="en-US" sz="1200" kern="1200"/>
        </a:p>
      </dsp:txBody>
      <dsp:txXfrm>
        <a:off x="23388" y="2944442"/>
        <a:ext cx="5244887" cy="432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FF53-AF16-70C7-3EF7-8DFB9E93D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97BBE-C186-AE74-2D9E-801DDA25C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BBF9B-FF46-7655-DD19-4CFB94DB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D6A0-F87C-4F46-B274-F76E31EB0F57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6F34-8696-4681-E87E-993DC861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0137-EE63-11FC-1C9A-9D247EA9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E1BA-9E22-4AB6-815D-EAC47B49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8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6CDD-2D29-F751-2989-CBB16F38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F542E-8FEF-5E3F-6DD5-2BA2A19B3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5150-22D7-A47F-27CC-6B6D154C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D6A0-F87C-4F46-B274-F76E31EB0F57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0DE8B-34F8-486A-0004-83AFAC1C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91903-68C5-0E8C-E49D-4FEB3E0A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E1BA-9E22-4AB6-815D-EAC47B49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47B9A-346F-E573-F16F-A87045D96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9C15A-8E1E-F1C6-FBD5-79E521BEA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1AD02-29BC-0D94-D95F-3F636CD9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D6A0-F87C-4F46-B274-F76E31EB0F57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3E9B0-52E7-EEFC-B61E-0C424F8F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F66AD-E37D-41B3-EF32-31275BCC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E1BA-9E22-4AB6-815D-EAC47B49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4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031F-AB63-6B71-847A-DFE0DE2A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059C-F4FF-2052-B90E-A267F26D5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15B3F-A7F5-D833-C044-EDE2C248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D6A0-F87C-4F46-B274-F76E31EB0F57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C9ED5-90DA-1754-884E-417276B5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41D8C-D601-5539-E489-AB996D3D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E1BA-9E22-4AB6-815D-EAC47B49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1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383F-1846-0797-35B4-70B10593B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D1C1C-1827-B4C7-F223-C4A924E31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85ACD-B4E1-9B74-E19C-D1C9187D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D6A0-F87C-4F46-B274-F76E31EB0F57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2C4B9-3DF8-0BB3-9772-41F7AA96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BAEA9-ECB9-4D06-CE34-CF7CEDCF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E1BA-9E22-4AB6-815D-EAC47B49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2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4727-3B47-F4B8-0252-D9DAB0A3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D3A7-875F-8797-A57A-8D789EE27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CE4E3-0227-CC7C-C039-C2040C142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AEBB8-D8BA-882F-ACDA-4FA83A5E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D6A0-F87C-4F46-B274-F76E31EB0F57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0342A-AF59-36E2-E126-76AB0FCF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FC2AC-5E36-7234-16BB-4430AC4B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E1BA-9E22-4AB6-815D-EAC47B49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4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E8854-BE87-9BA6-36EC-1A6294AE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F6CBF-DFE9-7F63-1C3D-7803F1B69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0FDB6-8C38-D4B4-E32F-4CCC30FA2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5AB71-A62B-AEDB-60DE-66E10A08A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A6EBE-0C5B-3DB0-D13F-59292DCCF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087C5-1DFE-3919-3425-93E26310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D6A0-F87C-4F46-B274-F76E31EB0F57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2DB3D-A542-339A-2847-B22663BE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FC006-B207-50D2-BBBA-04899FEF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E1BA-9E22-4AB6-815D-EAC47B49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4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0775-CAE8-887E-93AA-0CA85C89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517D1-426A-A656-7BF7-C1028FDC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D6A0-F87C-4F46-B274-F76E31EB0F57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81943-73FC-8BA3-64DF-C98D53D4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81C67-5C33-E33C-BACA-A436F97F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E1BA-9E22-4AB6-815D-EAC47B49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3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FCAD0-5F58-3E43-5DFB-75C0C657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D6A0-F87C-4F46-B274-F76E31EB0F57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F442E-0CDD-390F-ABF2-EC54E40F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573B2-33B4-3BDB-04AD-9C129C9C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E1BA-9E22-4AB6-815D-EAC47B49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2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BB4B-AC46-0665-5792-8A3DDA69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65AC-27E0-2050-DD5A-7EF3CD37A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3C2BD-582E-6855-47EB-E17C83EEC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C08C3-6A2A-C3D0-3915-FF64637A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D6A0-F87C-4F46-B274-F76E31EB0F57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E3F40-6ABA-33B0-CC38-F32BA98B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F1AE-2494-6E5E-751C-EB36122D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E1BA-9E22-4AB6-815D-EAC47B49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7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8C32-14AB-2931-B9F0-E7255D15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710E-32F1-CD74-6DE7-916A328DB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E91C9-7D10-3EB1-2404-C9F8710E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C44B5-EC3B-5C49-5F35-39407E07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D6A0-F87C-4F46-B274-F76E31EB0F57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DBAD8-6FD0-C133-9903-F8E82481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76655-1E38-3E84-0898-6FD92D12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E1BA-9E22-4AB6-815D-EAC47B49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8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4E397-CA34-05DD-B6BE-9FC69037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E065F-52EA-4996-7CFA-F7EBF20EB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3FCDA-B5D5-D027-07C5-13073247D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A7D6A0-F87C-4F46-B274-F76E31EB0F57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DC2D5-72E4-CC43-F6D0-42820EC63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89DCC-AED8-B76C-3944-D40DEB78F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A8E1BA-9E22-4AB6-815D-EAC47B49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9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B9F32-D559-AFC7-670C-1B71C85E7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Telecommunication User Engagement and Device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3AE17-2A1C-2F9C-4FFC-123B03301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sz="2200" i="1" dirty="0"/>
              <a:t>Data-Driven Insights and Investment Recommendation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dirty="0"/>
              <a:t>Presented by</a:t>
            </a:r>
            <a:r>
              <a:rPr lang="en-US" sz="2200" dirty="0"/>
              <a:t>: Hammad Ur Rahman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dirty="0"/>
              <a:t>Date</a:t>
            </a:r>
            <a:r>
              <a:rPr lang="en-US" sz="2200" dirty="0"/>
              <a:t>: [10-11-2024]</a:t>
            </a:r>
          </a:p>
          <a:p>
            <a:pPr algn="l"/>
            <a:endParaRPr lang="en-US" sz="2200" dirty="0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FB9DD099-4DD9-3748-8D80-16A62490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82" r="3598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93980-A058-AA6D-BAE8-9CE39631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Clustering and Segmentation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528D5CD-88F7-7014-53C1-DDF7DCF43C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0" y="2470244"/>
            <a:ext cx="5334197" cy="37698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User Segmentation (Clustering)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Cluster 1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High engagement and high experience - loyal users.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Cluster 2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High engagement but lower experience - engaged but possibly dissatisfied.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Cluster 3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Low engagement and low experience - opportunity for re-engagement.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Actionable Insights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Prioritize experience improvements for Cluster 2.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Re-engage Cluster 3 with targeted incentives.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bstract background of mesh on pink">
            <a:extLst>
              <a:ext uri="{FF2B5EF4-FFF2-40B4-BE49-F238E27FC236}">
                <a16:creationId xmlns:a16="http://schemas.microsoft.com/office/drawing/2014/main" id="{06DB1E89-7668-A61F-7F4C-E8A6E676AA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17" r="17746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12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D85DF-5F32-1D89-AFC6-AA015546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Key Findings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F896-5E21-B620-5B55-BAD6CD61D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Device Usage</a:t>
            </a:r>
            <a:r>
              <a:rPr lang="en-US" sz="16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Apple devices dominate the market, with the iPhone 6 series as a popular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Huawei’s B528S-23A is widely used among data consumers.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Application Engagement</a:t>
            </a:r>
            <a:r>
              <a:rPr lang="en-US" sz="16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High consumption in gaming and streaming applications across segments.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Streaming and social media show potential for increasing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User Segmentation</a:t>
            </a:r>
            <a:r>
              <a:rPr lang="en-US" sz="16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Clear distinctions in engagement levels across clusters suggest targeted user engagement strategies.</a:t>
            </a:r>
          </a:p>
          <a:p>
            <a:endParaRPr lang="en-US" sz="1600"/>
          </a:p>
        </p:txBody>
      </p:sp>
      <p:pic>
        <p:nvPicPr>
          <p:cNvPr id="14" name="Picture 13" descr="Mobile device with apps">
            <a:extLst>
              <a:ext uri="{FF2B5EF4-FFF2-40B4-BE49-F238E27FC236}">
                <a16:creationId xmlns:a16="http://schemas.microsoft.com/office/drawing/2014/main" id="{571F7DBE-DFF8-4141-0DA6-799940F694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945" r="8372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149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42BA8-4233-0D95-D1BB-A6C15345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Investment Recommendation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33F489-5F25-3C26-E360-E1ACC0FD39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0" y="2470244"/>
            <a:ext cx="5334197" cy="37698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Recommendation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Based on strong user engagement in high-data applications like gaming and streaming, coupled with Apple and Huawei device usage, the company shows promising growth potential in customer satisfaction and engagement.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Investment Viability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Strong user engagement in data-intensive applications.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Clear opportunities for targeted re-engagement and experience enhancements.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Low experience scores in some high-engagement clusters indicate areas for improvement.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Final Verdict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Invest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- The data suggests that with strategic improvements, the company can enhance user satisfaction and capitalize on existing engagement trends.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8" name="Picture 27" descr="Mobile device with apps">
            <a:extLst>
              <a:ext uri="{FF2B5EF4-FFF2-40B4-BE49-F238E27FC236}">
                <a16:creationId xmlns:a16="http://schemas.microsoft.com/office/drawing/2014/main" id="{786C39DC-10F2-E358-6B85-E7B1E69299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945" r="8372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000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4B3B-B8EB-96FC-79B1-DD385855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en-US" sz="4000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D61E0-35AD-B946-3DBB-C702739F62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768" r="7549" b="2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13" name="Rectangle 2">
            <a:extLst>
              <a:ext uri="{FF2B5EF4-FFF2-40B4-BE49-F238E27FC236}">
                <a16:creationId xmlns:a16="http://schemas.microsoft.com/office/drawing/2014/main" id="{544C5F8B-1127-235F-9AEE-AD28A8568F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604398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184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E77E8-8FB0-0FA8-6112-F1C17D4F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Project Overview</a:t>
            </a:r>
          </a:p>
        </p:txBody>
      </p:sp>
      <p:pic>
        <p:nvPicPr>
          <p:cNvPr id="15" name="Picture 14" descr="Digital financial graph">
            <a:extLst>
              <a:ext uri="{FF2B5EF4-FFF2-40B4-BE49-F238E27FC236}">
                <a16:creationId xmlns:a16="http://schemas.microsoft.com/office/drawing/2014/main" id="{F63842DD-531A-CBF5-E2D1-66FEC1B053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543" r="2325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64F1A1-A566-2754-1106-C94386C95D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97762" y="2706624"/>
            <a:ext cx="6251110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Analyze telecommunication data to understand user engagement, experience levels, device usage patterns, and application behavior.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Tasks Completed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preprocessing and feature engineering.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Calculation of engagement and experience scores.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Clustering analysis and top device/application usage insights.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Investment recommendation based on findings.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11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0307D-20D6-19D7-8593-77C7A436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99DA-5F78-0A8E-047A-F45692EF6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Data Characteristics</a:t>
            </a:r>
            <a:r>
              <a:rPr lang="en-US" sz="2000"/>
              <a:t>:</a:t>
            </a:r>
            <a:r>
              <a:rPr lang="en-US" sz="2000" b="1"/>
              <a:t>Total Data Usage (Bytes)</a:t>
            </a:r>
            <a:r>
              <a:rPr lang="en-US" sz="2000"/>
              <a:t>, </a:t>
            </a:r>
            <a:r>
              <a:rPr lang="en-US" sz="2000" b="1"/>
              <a:t>Download (Bytes)</a:t>
            </a:r>
            <a:r>
              <a:rPr lang="en-US" sz="2000"/>
              <a:t>, </a:t>
            </a:r>
            <a:r>
              <a:rPr lang="en-US" sz="2000" b="1"/>
              <a:t>Upload (Bytes)</a:t>
            </a:r>
            <a:r>
              <a:rPr lang="en-US" sz="20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Device Information</a:t>
            </a:r>
            <a:r>
              <a:rPr lang="en-US" sz="2000"/>
              <a:t>: Handset types and manufacturers.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Application Usage Ratios</a:t>
            </a:r>
            <a:r>
              <a:rPr lang="en-US" sz="2000"/>
              <a:t>: Social Media, Google, YouTube, Netflix, Gaming.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User Segmentation</a:t>
            </a:r>
            <a:r>
              <a:rPr lang="en-US" sz="2000"/>
              <a:t>: Clustered by engagement and experience levels.</a:t>
            </a:r>
          </a:p>
          <a:p>
            <a:endParaRPr lang="en-US" sz="2000"/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A747C40E-2262-E02E-0D6D-23DADC2B05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480" r="6925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934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2068" name="Rectangle 2067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9" name="Rectangle 2068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A2A775-5753-FEF3-A8DA-A07BA062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Top Handsets and Manufacturers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1151FC-CE6F-EB64-B29A-DD39920FBF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5484" y="2459116"/>
            <a:ext cx="3702579" cy="35248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Top 3 Handset Manufacturers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Apple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59,565 users.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Samsung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40,839 users.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Huawei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34,423 users.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Top 10 Handsets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Huawei B528S-23A: 19,752 users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Apple iPhone 6S (A1688): 9,419 users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Apple iPhone 6 (A1586): 9,023 users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[Additional handsets as listed above]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5" name="Picture 7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2A51C043-D977-B7F0-2E2C-5A288CA77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5304" y="1110747"/>
            <a:ext cx="5407002" cy="46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77D8-7E77-EC4B-9944-6DC110FB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Device Usage by Manufacturer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BDDBA4-C3D3-BAA7-BEDE-4ED328DC6D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1122742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Apple Handset Breakdown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(Top 5 Models):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iPhone 6S: 15.81% of Apple devices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iPhone 6: 15.15%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iPhone 7: 10.62%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Samsung Handset Breakdown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(Top 5 Models):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Galaxy S8: 11.07% of Samsung devices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Galaxy A5: 9.12%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Huawei Handset Breakdown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(Top 5 Models):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B528S-23A: 57.38% of Huawei devices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E5180: 6.04%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P20 Lite: 5.87%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69D78A4E-4B62-D051-6272-DBCEAE31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105" y="1558652"/>
            <a:ext cx="6130976" cy="404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80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9CC3F-9434-89EF-AB7C-9596C2E4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Total Data Usage by Application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BE6021-22C8-6577-8B1B-BBD925B8E6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0" y="2470244"/>
            <a:ext cx="5334197" cy="37698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Highest Data Usage Applications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Gaming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6.4550e+13 Bytes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Other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6.4405e+13 Bytes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YouTube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3.3965e+12 Bytes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Netflix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3.3943e+12 Bytes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Gaming and other content lead data consumption, indicating high engagement in streaming and interactive content.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bstract background">
            <a:extLst>
              <a:ext uri="{FF2B5EF4-FFF2-40B4-BE49-F238E27FC236}">
                <a16:creationId xmlns:a16="http://schemas.microsoft.com/office/drawing/2014/main" id="{C699A1DE-0D37-0B7C-FD4E-DA12ECF9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480" r="6925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799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A52C0-91EA-BF4E-58FE-794A5A1C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Application Usage by User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3B55-772D-57DD-CF67-12ACA1CCB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/>
              <a:t>High Data Consumers</a:t>
            </a:r>
            <a:r>
              <a:rPr lang="en-US" sz="19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/>
              <a:t>Gaming</a:t>
            </a:r>
            <a:r>
              <a:rPr lang="en-US" sz="1900"/>
              <a:t>: 3.1218e+13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/>
              <a:t>Netflix</a:t>
            </a:r>
            <a:r>
              <a:rPr lang="en-US" sz="1900"/>
              <a:t>: 1.3819e+12 Bytes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/>
              <a:t>Low Data Consumers</a:t>
            </a:r>
            <a:r>
              <a:rPr lang="en-US" sz="19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/>
              <a:t>Gaming</a:t>
            </a:r>
            <a:r>
              <a:rPr lang="en-US" sz="1900"/>
              <a:t>: 4.0235e+12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/>
              <a:t>Netflix</a:t>
            </a:r>
            <a:r>
              <a:rPr lang="en-US" sz="1900"/>
              <a:t>: 6.1280e+11 Bytes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/>
              <a:t>Medium Data Consumers</a:t>
            </a:r>
            <a:r>
              <a:rPr lang="en-US" sz="19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Balanced usage across applications, with substantial engagement in both gaming and streaming.</a:t>
            </a:r>
          </a:p>
          <a:p>
            <a:endParaRPr lang="en-US" sz="1900"/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FE86078C-F091-F169-8F9D-F649831722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17" r="40427" b="-446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0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B03CD-8CE9-838E-FCB4-3E11FCF0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User-Level Aggregates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0FFD8B-7CEA-AE64-89BF-1B5F27C91C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2" y="2743200"/>
            <a:ext cx="4646905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Top User Metrics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Total Session Duration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Mean 146,167 ms, Maximum 18,553,750 ms.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Total Download Data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Mean 6.33e+08 Bytes, Maximum 8.15e+09 Bytes.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Application Count per User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Mean 9.76, Max 126.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High variability in session duration and data usage, indicating diverse user engagement levels.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Graph">
            <a:extLst>
              <a:ext uri="{FF2B5EF4-FFF2-40B4-BE49-F238E27FC236}">
                <a16:creationId xmlns:a16="http://schemas.microsoft.com/office/drawing/2014/main" id="{38030706-5CD7-E7B4-BE28-E783968CB4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58" r="2782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9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025225-C7D9-1268-BD45-08719F1B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Engagement and Experience Scores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F3F1603-112F-93FD-8DF5-7CC0C8A4DC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Engagement Scores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Range: 0.07 - 0.09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Experience Scores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Range: 0.001 - 0.022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Interpretation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Higher scores indicate high-engagement users with potential satisfaction.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Variability suggests opportunities for improving user experience for lower-engagement users.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755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Telecommunication User Engagement and Device Analysis</vt:lpstr>
      <vt:lpstr>Project Overview</vt:lpstr>
      <vt:lpstr>Dataset Overview</vt:lpstr>
      <vt:lpstr>Top Handsets and Manufacturers</vt:lpstr>
      <vt:lpstr>Device Usage by Manufacturer</vt:lpstr>
      <vt:lpstr>Total Data Usage by Application</vt:lpstr>
      <vt:lpstr>Application Usage by User Segment</vt:lpstr>
      <vt:lpstr>User-Level Aggregates</vt:lpstr>
      <vt:lpstr>Engagement and Experience Scores</vt:lpstr>
      <vt:lpstr>Clustering and Segmentation</vt:lpstr>
      <vt:lpstr>Key Findings and Insights</vt:lpstr>
      <vt:lpstr>Investment 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e21051</dc:creator>
  <cp:lastModifiedBy>e21051</cp:lastModifiedBy>
  <cp:revision>1</cp:revision>
  <dcterms:created xsi:type="dcterms:W3CDTF">2024-11-10T16:18:58Z</dcterms:created>
  <dcterms:modified xsi:type="dcterms:W3CDTF">2024-11-10T17:22:39Z</dcterms:modified>
</cp:coreProperties>
</file>