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80" r:id="rId3"/>
    <p:sldId id="281" r:id="rId4"/>
    <p:sldId id="259" r:id="rId5"/>
    <p:sldId id="258" r:id="rId6"/>
    <p:sldId id="261" r:id="rId7"/>
    <p:sldId id="282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83" r:id="rId16"/>
    <p:sldId id="270" r:id="rId17"/>
    <p:sldId id="268" r:id="rId18"/>
    <p:sldId id="284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8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34EC-2EEA-4752-BB14-62864A0FF00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5850-C017-442B-A2E1-2DD0585F4E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20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34EC-2EEA-4752-BB14-62864A0FF00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5850-C017-442B-A2E1-2DD0585F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2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34EC-2EEA-4752-BB14-62864A0FF00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5850-C017-442B-A2E1-2DD0585F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34EC-2EEA-4752-BB14-62864A0FF00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5850-C017-442B-A2E1-2DD0585F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2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34EC-2EEA-4752-BB14-62864A0FF00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5850-C017-442B-A2E1-2DD0585F4E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94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34EC-2EEA-4752-BB14-62864A0FF00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5850-C017-442B-A2E1-2DD0585F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8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34EC-2EEA-4752-BB14-62864A0FF00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5850-C017-442B-A2E1-2DD0585F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34EC-2EEA-4752-BB14-62864A0FF00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5850-C017-442B-A2E1-2DD0585F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34EC-2EEA-4752-BB14-62864A0FF00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5850-C017-442B-A2E1-2DD0585F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2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E734EC-2EEA-4752-BB14-62864A0FF00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515850-C017-442B-A2E1-2DD0585F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2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34EC-2EEA-4752-BB14-62864A0FF00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5850-C017-442B-A2E1-2DD0585F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7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E734EC-2EEA-4752-BB14-62864A0FF00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515850-C017-442B-A2E1-2DD0585F4E6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63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26272" y="3489512"/>
            <a:ext cx="10113645" cy="822960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Chapter 1(Introduction)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96696" y="5983404"/>
            <a:ext cx="10113264" cy="594360"/>
          </a:xfrm>
          <a:prstGeom prst="rect">
            <a:avLst/>
          </a:prstGeom>
        </p:spPr>
        <p:txBody>
          <a:bodyPr vert="horz" lIns="91440" tIns="0" rIns="91440" bIns="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Instructor: Yusra Mansoor </a:t>
            </a:r>
          </a:p>
          <a:p>
            <a:r>
              <a:rPr lang="en-US" sz="2800" dirty="0" smtClean="0"/>
              <a:t>Email: yusra_mansoor@outlook.com</a:t>
            </a:r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 txBox="1">
            <a:spLocks/>
          </p:cNvSpPr>
          <p:nvPr/>
        </p:nvSpPr>
        <p:spPr>
          <a:xfrm>
            <a:off x="1097280" y="758952"/>
            <a:ext cx="10058400" cy="2791072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Parallel &amp; Distributed Computing</a:t>
            </a:r>
            <a:endParaRPr lang="en-US" sz="7200" dirty="0">
              <a:solidFill>
                <a:schemeClr val="accent1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9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Making Resources </a:t>
            </a:r>
            <a:r>
              <a:rPr lang="en-US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Available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Rockwell" panose="02060603020205020403" pitchFamily="18" charset="0"/>
              </a:rPr>
              <a:t> Network Sharing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 Remote </a:t>
            </a:r>
            <a:r>
              <a:rPr lang="en-US" sz="2800" dirty="0">
                <a:latin typeface="Rockwell" panose="02060603020205020403" pitchFamily="18" charset="0"/>
              </a:rPr>
              <a:t>Access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 Resources</a:t>
            </a:r>
            <a:r>
              <a:rPr lang="en-US" sz="2800" dirty="0">
                <a:latin typeface="Rockwell" panose="02060603020205020403" pitchFamily="18" charset="0"/>
              </a:rPr>
              <a:t>: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200" dirty="0">
                <a:latin typeface="Rockwell" panose="02060603020205020403" pitchFamily="18" charset="0"/>
              </a:rPr>
              <a:t>Printers, Computers, Storage Facilities, Data, Files, Web Pages, etc.</a:t>
            </a:r>
          </a:p>
          <a:p>
            <a:pPr marL="0" indent="0" algn="just">
              <a:buNone/>
            </a:pPr>
            <a:endParaRPr lang="en-US" sz="2800" dirty="0">
              <a:latin typeface="Rockwell" panose="02060603020205020403" pitchFamily="18" charset="0"/>
            </a:endParaRPr>
          </a:p>
          <a:p>
            <a:pPr algn="just"/>
            <a:endParaRPr lang="en-US" sz="2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96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Distributed Transparency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oogle Shape;14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7280" y="1845734"/>
            <a:ext cx="10058400" cy="28622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4;p19"/>
          <p:cNvSpPr txBox="1"/>
          <p:nvPr/>
        </p:nvSpPr>
        <p:spPr>
          <a:xfrm>
            <a:off x="1097280" y="4707997"/>
            <a:ext cx="991247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  <a:ea typeface="Tahoma"/>
                <a:cs typeface="Tahoma"/>
                <a:sym typeface="Tahoma"/>
              </a:rPr>
              <a:t>Different forms of transparency in a distributed system (ISO, 1995).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7" name="Google Shape;145;p19"/>
          <p:cNvSpPr txBox="1"/>
          <p:nvPr/>
        </p:nvSpPr>
        <p:spPr>
          <a:xfrm>
            <a:off x="1097280" y="5312834"/>
            <a:ext cx="991247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1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  <a:ea typeface="Arial"/>
                <a:cs typeface="Arial"/>
                <a:sym typeface="Arial"/>
              </a:rPr>
              <a:t>Note:</a:t>
            </a:r>
            <a:r>
              <a:rPr lang="en-US" sz="1800" b="0" i="1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  <a:ea typeface="Arial"/>
                <a:cs typeface="Arial"/>
                <a:sym typeface="Arial"/>
              </a:rPr>
              <a:t> Distribution transparency is a </a:t>
            </a:r>
            <a:r>
              <a:rPr lang="en-US" sz="1800" b="0" i="1" u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  <a:ea typeface="Arial"/>
                <a:cs typeface="Arial"/>
                <a:sym typeface="Arial"/>
              </a:rPr>
              <a:t>nice </a:t>
            </a:r>
            <a:r>
              <a:rPr lang="en-US" sz="1800" b="0" i="1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  <a:ea typeface="Arial"/>
                <a:cs typeface="Arial"/>
                <a:sym typeface="Arial"/>
              </a:rPr>
              <a:t>goal, but achieving it is a different story.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709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Degree of Transparency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Rockwell" panose="02060603020205020403" pitchFamily="18" charset="0"/>
              </a:rPr>
              <a:t> </a:t>
            </a:r>
            <a:r>
              <a:rPr lang="en-US" sz="3000" dirty="0">
                <a:latin typeface="Rockwell" panose="02060603020205020403" pitchFamily="18" charset="0"/>
              </a:rPr>
              <a:t>Aiming at full distributed transparency may be too much: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Rockwell" panose="02060603020205020403" pitchFamily="18" charset="0"/>
              </a:rPr>
              <a:t>Users may be located in different continents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Rockwell" panose="02060603020205020403" pitchFamily="18" charset="0"/>
              </a:rPr>
              <a:t>Completely hiding failures of networks and nodes is (theoretically and practically) impossible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Rockwell" panose="02060603020205020403" pitchFamily="18" charset="0"/>
              </a:rPr>
              <a:t>You cannot distinguish a slow computer from a failing one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Rockwell" panose="02060603020205020403" pitchFamily="18" charset="0"/>
              </a:rPr>
              <a:t>You can never be sure that a server actually performed an operation before a crash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Rockwell" panose="02060603020205020403" pitchFamily="18" charset="0"/>
              </a:rPr>
              <a:t>Full transparency will cost performance, exposing distribution of the system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Rockwell" panose="02060603020205020403" pitchFamily="18" charset="0"/>
              </a:rPr>
              <a:t>Keeping web caches exactly up-to-date with the master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Rockwell" panose="02060603020205020403" pitchFamily="18" charset="0"/>
              </a:rPr>
              <a:t>Immediately flushing write operations to disk for fault tolerance</a:t>
            </a:r>
          </a:p>
          <a:p>
            <a:pPr marL="0" indent="0" algn="just">
              <a:buNone/>
            </a:pPr>
            <a:endParaRPr lang="en-US" sz="2800" dirty="0">
              <a:latin typeface="Rockwell" panose="02060603020205020403" pitchFamily="18" charset="0"/>
            </a:endParaRPr>
          </a:p>
          <a:p>
            <a:pPr algn="just"/>
            <a:endParaRPr lang="en-US" sz="2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127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Openness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38498"/>
          </a:xfrm>
        </p:spPr>
        <p:txBody>
          <a:bodyPr>
            <a:normAutofit fontScale="77500" lnSpcReduction="20000"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 </a:t>
            </a:r>
            <a:r>
              <a:rPr lang="en-US" sz="3600" dirty="0">
                <a:latin typeface="Rockwell" panose="02060603020205020403" pitchFamily="18" charset="0"/>
                <a:ea typeface="Tahoma"/>
                <a:cs typeface="Tahoma"/>
                <a:sym typeface="Tahoma"/>
              </a:rPr>
              <a:t>Open distributed system:</a:t>
            </a:r>
            <a:endParaRPr lang="en-US" sz="3600" dirty="0">
              <a:latin typeface="Rockwell" panose="02060603020205020403" pitchFamily="18" charset="0"/>
            </a:endParaRPr>
          </a:p>
          <a:p>
            <a:pPr marL="468630" lvl="2" indent="-285750" algn="just">
              <a:spcBef>
                <a:spcPts val="1200"/>
              </a:spcBef>
              <a:spcAft>
                <a:spcPts val="2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latin typeface="Rockwell" panose="02060603020205020403" pitchFamily="18" charset="0"/>
                <a:ea typeface="Tahoma"/>
                <a:cs typeface="Tahoma"/>
                <a:sym typeface="Tahoma"/>
              </a:rPr>
              <a:t>Be able to interact with services from other open systems, irrespective of the underlying environment:</a:t>
            </a:r>
            <a:endParaRPr lang="en-US" sz="2600" dirty="0">
              <a:latin typeface="Rockwell" panose="02060603020205020403" pitchFamily="18" charset="0"/>
            </a:endParaRP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2300" dirty="0">
                <a:latin typeface="Rockwell" panose="02060603020205020403" pitchFamily="18" charset="0"/>
              </a:rPr>
              <a:t>Systems should conform to well-defined interfaces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2300" dirty="0">
                <a:latin typeface="Rockwell" panose="02060603020205020403" pitchFamily="18" charset="0"/>
              </a:rPr>
              <a:t>Systems should support portability of applications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2300" dirty="0">
                <a:latin typeface="Rockwell" panose="02060603020205020403" pitchFamily="18" charset="0"/>
              </a:rPr>
              <a:t>Systems should easily </a:t>
            </a:r>
            <a:r>
              <a:rPr lang="en-US" sz="2300" dirty="0" smtClean="0">
                <a:latin typeface="Rockwell" panose="02060603020205020403" pitchFamily="18" charset="0"/>
              </a:rPr>
              <a:t>interoperate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2300" dirty="0"/>
              <a:t>Systems should easily </a:t>
            </a:r>
            <a:r>
              <a:rPr lang="en-US" sz="2300" b="1" dirty="0"/>
              <a:t>extensible</a:t>
            </a:r>
          </a:p>
          <a:p>
            <a:pPr marL="0" indent="0" algn="just">
              <a:buNone/>
            </a:pPr>
            <a:endParaRPr lang="en-US" sz="2300" dirty="0" smtClean="0">
              <a:latin typeface="Rockwell" panose="02060603020205020403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>
                <a:latin typeface="Rockwell" panose="02060603020205020403" pitchFamily="18" charset="0"/>
              </a:rPr>
              <a:t>Achieving openness: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600" dirty="0">
                <a:latin typeface="Rockwell" panose="02060603020205020403" pitchFamily="18" charset="0"/>
              </a:rPr>
              <a:t>At least make the distributed system independent from heterogeneity of the underlying environment: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2300" dirty="0">
                <a:latin typeface="Rockwell" panose="02060603020205020403" pitchFamily="18" charset="0"/>
              </a:rPr>
              <a:t>Hardware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2300" dirty="0">
                <a:latin typeface="Rockwell" panose="02060603020205020403" pitchFamily="18" charset="0"/>
              </a:rPr>
              <a:t>Platforms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2300" dirty="0">
                <a:latin typeface="Rockwell" panose="02060603020205020403" pitchFamily="18" charset="0"/>
              </a:rPr>
              <a:t>languages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 smtClean="0">
              <a:latin typeface="Rockwell" panose="02060603020205020403" pitchFamily="18" charset="0"/>
            </a:endParaRPr>
          </a:p>
          <a:p>
            <a:pPr algn="just"/>
            <a:endParaRPr lang="en-US" sz="2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82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Scalability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144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 distributed system is scalable if it will remain effective when the number of resources and users is significantly increased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At least three aspects</a:t>
            </a:r>
          </a:p>
          <a:p>
            <a:pPr lvl="1"/>
            <a:r>
              <a:rPr lang="en-US" sz="2000" dirty="0"/>
              <a:t> Number of users and/or processes</a:t>
            </a:r>
            <a:r>
              <a:rPr lang="en-US" sz="2000" b="1" dirty="0"/>
              <a:t> (size scalability)</a:t>
            </a:r>
          </a:p>
          <a:p>
            <a:pPr lvl="1"/>
            <a:r>
              <a:rPr lang="en-US" sz="2000" dirty="0"/>
              <a:t> Maximum distance between nodes </a:t>
            </a:r>
            <a:r>
              <a:rPr lang="en-US" sz="2000" b="1" dirty="0"/>
              <a:t>(geographical scalability)</a:t>
            </a:r>
          </a:p>
          <a:p>
            <a:pPr lvl="1"/>
            <a:r>
              <a:rPr lang="en-US" sz="2000" dirty="0"/>
              <a:t> Number of administrative domains </a:t>
            </a:r>
            <a:r>
              <a:rPr lang="en-US" sz="2000" b="1" dirty="0"/>
              <a:t>(administrative scalability)</a:t>
            </a:r>
          </a:p>
          <a:p>
            <a:pPr lvl="1">
              <a:buNone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Most systems account only, to a certain extent, for size scalability by using powerful servers.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Today, the challenge lies in </a:t>
            </a:r>
            <a:r>
              <a:rPr lang="en-US" sz="2400" b="1" dirty="0"/>
              <a:t>geographical</a:t>
            </a:r>
            <a:r>
              <a:rPr lang="en-US" sz="2400" dirty="0"/>
              <a:t> and </a:t>
            </a:r>
            <a:r>
              <a:rPr lang="en-US" sz="2400" b="1" dirty="0"/>
              <a:t>administrative</a:t>
            </a:r>
            <a:r>
              <a:rPr lang="en-US" sz="2400" dirty="0"/>
              <a:t> scalability.</a:t>
            </a:r>
          </a:p>
        </p:txBody>
      </p:sp>
    </p:spTree>
    <p:extLst>
      <p:ext uri="{BB962C8B-B14F-4D97-AF65-F5344CB8AC3E}">
        <p14:creationId xmlns:p14="http://schemas.microsoft.com/office/powerpoint/2010/main" val="2943241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Scalability Techniques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14434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Distribution:</a:t>
            </a:r>
            <a:r>
              <a:rPr lang="en-US" altLang="ko-KR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Partition data and computations across multiple machines: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computations to clients (Java applets)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Decentralized naming services (DNS)</a:t>
            </a:r>
          </a:p>
          <a:p>
            <a:pPr>
              <a:spcBef>
                <a:spcPct val="50000"/>
              </a:spcBef>
            </a:pPr>
            <a:endParaRPr lang="en-US" altLang="ko-KR" dirty="0">
              <a:solidFill>
                <a:srgbClr val="FF66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ko-KR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Replication:</a:t>
            </a:r>
            <a:r>
              <a:rPr lang="en-US" altLang="ko-KR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copies of data available at different machines: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Replicated file servers (mainly for fault tolerance)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Replicated databases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Mirrored Web sites</a:t>
            </a:r>
          </a:p>
          <a:p>
            <a:pPr>
              <a:spcBef>
                <a:spcPct val="50000"/>
              </a:spcBef>
            </a:pPr>
            <a:endParaRPr lang="en-US" altLang="ko-KR" dirty="0">
              <a:solidFill>
                <a:srgbClr val="FF66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ko-KR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Caching:</a:t>
            </a:r>
            <a:r>
              <a:rPr lang="en-US" altLang="ko-KR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Allow client processes to access local copies: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caches (browser/Web proxy)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caching (at server and client)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60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Scalability Techniques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US" sz="2800" dirty="0" smtClean="0">
              <a:latin typeface="Rockwell" panose="02060603020205020403" pitchFamily="18" charset="0"/>
            </a:endParaRPr>
          </a:p>
          <a:p>
            <a:pPr algn="just"/>
            <a:endParaRPr lang="en-US" sz="2800" dirty="0">
              <a:latin typeface="Rockwell" panose="02060603020205020403" pitchFamily="18" charset="0"/>
            </a:endParaRPr>
          </a:p>
        </p:txBody>
      </p:sp>
      <p:pic>
        <p:nvPicPr>
          <p:cNvPr id="6" name="Google Shape;177;p24" descr="01-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8662" y="2014537"/>
            <a:ext cx="10427018" cy="4210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9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Scalability Problem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US" sz="2800" dirty="0" smtClean="0">
              <a:latin typeface="Rockwell" panose="02060603020205020403" pitchFamily="18" charset="0"/>
            </a:endParaRPr>
          </a:p>
          <a:p>
            <a:pPr algn="just"/>
            <a:endParaRPr lang="en-US" sz="2800" dirty="0">
              <a:latin typeface="Rockwell" panose="02060603020205020403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49679" y="1845734"/>
            <a:ext cx="10058401" cy="41757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Rockwell" panose="02060603020205020403" pitchFamily="18" charset="0"/>
              </a:rPr>
              <a:t>Having multiple copies (cached or replicated), leads to inconsistencies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600" dirty="0">
                <a:latin typeface="Rockwell" panose="02060603020205020403" pitchFamily="18" charset="0"/>
              </a:rPr>
              <a:t>modifying one copy makes that copy different from the rest.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Rockwell" panose="02060603020205020403" pitchFamily="18" charset="0"/>
              </a:rPr>
              <a:t>keeping copies consistent and in a general way requires global synchronization on each modification.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Rockwell" panose="02060603020205020403" pitchFamily="18" charset="0"/>
              </a:rPr>
              <a:t>Global synchronization makes large-scale solutions practically impossible.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600" dirty="0">
                <a:latin typeface="Rockwell" panose="02060603020205020403" pitchFamily="18" charset="0"/>
              </a:rPr>
              <a:t>If we can tolerate inconsistencies, we may reduce the need for global synchronization.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Pitfalls When Developing</a:t>
            </a:r>
            <a:br>
              <a:rPr lang="en-US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Distributed Systems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US" sz="2800" dirty="0" smtClean="0">
              <a:latin typeface="Rockwell" panose="02060603020205020403" pitchFamily="18" charset="0"/>
            </a:endParaRPr>
          </a:p>
          <a:p>
            <a:pPr algn="just"/>
            <a:endParaRPr lang="en-US" sz="2800" dirty="0">
              <a:latin typeface="Rockwell" panose="02060603020205020403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49679" y="1845734"/>
            <a:ext cx="10058401" cy="41757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False assumptions made by first time developer: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The network is reliable.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The network is secure.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The network is homogeneous.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The topology does not change.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Latency is zero.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Bandwidth is infinite.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Transport cost is zero.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There is one administrator.</a:t>
            </a:r>
          </a:p>
        </p:txBody>
      </p:sp>
    </p:spTree>
    <p:extLst>
      <p:ext uri="{BB962C8B-B14F-4D97-AF65-F5344CB8AC3E}">
        <p14:creationId xmlns:p14="http://schemas.microsoft.com/office/powerpoint/2010/main" val="14329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endParaRPr lang="en-US" sz="2800" dirty="0" smtClean="0">
              <a:latin typeface="Rockwell" panose="02060603020205020403" pitchFamily="18" charset="0"/>
            </a:endParaRPr>
          </a:p>
          <a:p>
            <a:pPr algn="just"/>
            <a:endParaRPr lang="en-US" sz="2800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1887644"/>
            <a:ext cx="8342557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8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03009"/>
            <a:ext cx="10058399" cy="3848086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The course introduces the main principles underlying distributed systems: processes, communication, naming, synchronization, consistency, fault tolerance, and security.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Students will be familiar with some of the main paradigms in distributed systems: object-based systems, file systems, web-based and coordination-based systems.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On the completion of the unit, students will understand the fundamentals of distributed computing and be able to design and develop distributed systems and applications.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8380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endParaRPr lang="en-US" sz="2800" dirty="0" smtClean="0">
              <a:latin typeface="Rockwell" panose="02060603020205020403" pitchFamily="18" charset="0"/>
            </a:endParaRPr>
          </a:p>
          <a:p>
            <a:pPr algn="just"/>
            <a:endParaRPr lang="en-US" sz="2800" dirty="0">
              <a:latin typeface="Rockwell" panose="020606030202050204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45734"/>
            <a:ext cx="9230062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09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endParaRPr lang="en-US" sz="2800" dirty="0" smtClean="0">
              <a:latin typeface="Rockwell" panose="02060603020205020403" pitchFamily="18" charset="0"/>
            </a:endParaRPr>
          </a:p>
          <a:p>
            <a:pPr algn="just"/>
            <a:endParaRPr lang="en-US" sz="2800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1845734"/>
            <a:ext cx="924350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Challenges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endParaRPr lang="en-US" sz="2800" dirty="0" smtClean="0">
              <a:latin typeface="Rockwell" panose="02060603020205020403" pitchFamily="18" charset="0"/>
            </a:endParaRPr>
          </a:p>
          <a:p>
            <a:pPr algn="just"/>
            <a:endParaRPr lang="en-US" sz="2800" dirty="0">
              <a:latin typeface="Rockwell" panose="020606030202050204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043643"/>
            <a:ext cx="8557709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16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Challenges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endParaRPr lang="en-US" sz="2800" dirty="0" smtClean="0">
              <a:latin typeface="Rockwell" panose="02060603020205020403" pitchFamily="18" charset="0"/>
            </a:endParaRPr>
          </a:p>
          <a:p>
            <a:pPr algn="just"/>
            <a:endParaRPr lang="en-US" sz="2800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038139"/>
            <a:ext cx="9189721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49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Challenges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endParaRPr lang="en-US" sz="2800" dirty="0" smtClean="0">
              <a:latin typeface="Rockwell" panose="02060603020205020403" pitchFamily="18" charset="0"/>
            </a:endParaRPr>
          </a:p>
          <a:p>
            <a:pPr algn="just"/>
            <a:endParaRPr lang="en-US" sz="2800" dirty="0">
              <a:latin typeface="Rockwell" panose="020606030202050204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097194"/>
            <a:ext cx="8907333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03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Challenges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endParaRPr lang="en-US" sz="2800" dirty="0" smtClean="0">
              <a:latin typeface="Rockwell" panose="02060603020205020403" pitchFamily="18" charset="0"/>
            </a:endParaRPr>
          </a:p>
          <a:p>
            <a:pPr algn="just"/>
            <a:endParaRPr lang="en-US" sz="2800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152439"/>
            <a:ext cx="921661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09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Challenges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endParaRPr lang="en-US" sz="2800" dirty="0" smtClean="0">
              <a:latin typeface="Rockwell" panose="02060603020205020403" pitchFamily="18" charset="0"/>
            </a:endParaRPr>
          </a:p>
          <a:p>
            <a:pPr algn="just"/>
            <a:endParaRPr lang="en-US" sz="2800" dirty="0">
              <a:latin typeface="Rockwell" panose="020606030202050204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081743"/>
            <a:ext cx="8409792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20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Challenges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endParaRPr lang="en-US" sz="2800" dirty="0" smtClean="0">
              <a:latin typeface="Rockwell" panose="02060603020205020403" pitchFamily="18" charset="0"/>
            </a:endParaRPr>
          </a:p>
          <a:p>
            <a:pPr algn="just"/>
            <a:endParaRPr lang="en-US" sz="2800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015068"/>
            <a:ext cx="855770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8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Challenges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endParaRPr lang="en-US" sz="2800" dirty="0" smtClean="0">
              <a:latin typeface="Rockwell" panose="02060603020205020403" pitchFamily="18" charset="0"/>
            </a:endParaRPr>
          </a:p>
          <a:p>
            <a:pPr algn="just"/>
            <a:endParaRPr lang="en-US" sz="2800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015068"/>
            <a:ext cx="855770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8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Distributed Systems?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03009"/>
            <a:ext cx="10058399" cy="38480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Many systems that we use on a daily basis are distributed</a:t>
            </a:r>
          </a:p>
          <a:p>
            <a:pPr lvl="1"/>
            <a:r>
              <a:rPr lang="en-US" sz="2400" dirty="0"/>
              <a:t>World wide web, Google </a:t>
            </a:r>
          </a:p>
          <a:p>
            <a:pPr lvl="1"/>
            <a:r>
              <a:rPr lang="en-US" sz="2400" dirty="0"/>
              <a:t>Amazon.com</a:t>
            </a:r>
          </a:p>
          <a:p>
            <a:pPr lvl="1"/>
            <a:r>
              <a:rPr lang="en-US" sz="2400" dirty="0"/>
              <a:t>Peer-to-peer file sharing systems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Useful to understand how such real-world systems work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Course covers basic principles for designing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375884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dk2"/>
                </a:solidFill>
                <a:latin typeface="Rockwell" panose="02060603020205020403" pitchFamily="18" charset="0"/>
                <a:ea typeface="Tahoma"/>
                <a:cs typeface="Tahoma"/>
                <a:sym typeface="Tahoma"/>
              </a:rPr>
              <a:t>Parallel Computing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903009"/>
            <a:ext cx="5328394" cy="324481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Rockwell" panose="02060603020205020403" pitchFamily="18" charset="0"/>
              </a:rPr>
              <a:t>A </a:t>
            </a:r>
            <a:r>
              <a:rPr lang="en-US" sz="2800" dirty="0" smtClean="0">
                <a:latin typeface="Rockwell" panose="02060603020205020403" pitchFamily="18" charset="0"/>
              </a:rPr>
              <a:t>system is said to be a parallel system in which multiple processor have direct access to shared memory which forms a common address space</a:t>
            </a:r>
            <a:endParaRPr lang="en-US" sz="2800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675" y="1859181"/>
            <a:ext cx="4730005" cy="328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2"/>
                </a:solidFill>
                <a:latin typeface="Rockwell" panose="02060603020205020403" pitchFamily="18" charset="0"/>
                <a:ea typeface="Tahoma"/>
                <a:cs typeface="Tahoma"/>
                <a:sym typeface="Tahoma"/>
              </a:rPr>
              <a:t>Parallel </a:t>
            </a:r>
            <a:r>
              <a:rPr lang="en-US" dirty="0" smtClean="0">
                <a:solidFill>
                  <a:schemeClr val="dk2"/>
                </a:solidFill>
                <a:latin typeface="Rockwell" panose="02060603020205020403" pitchFamily="18" charset="0"/>
                <a:ea typeface="Tahoma"/>
                <a:cs typeface="Tahoma"/>
                <a:sym typeface="Tahoma"/>
              </a:rPr>
              <a:t>Computing Advantages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Provide concurrency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Cost and time saving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Provides user-friendly programming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Taking advantage of non local resources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548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2"/>
                </a:solidFill>
                <a:latin typeface="Rockwell" panose="02060603020205020403" pitchFamily="18" charset="0"/>
                <a:ea typeface="Tahoma"/>
                <a:cs typeface="Tahoma"/>
                <a:sym typeface="Tahoma"/>
              </a:rPr>
              <a:t>Distributed System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Rockwell" panose="02060603020205020403" pitchFamily="18" charset="0"/>
              </a:rPr>
              <a:t>A distributed system is:</a:t>
            </a:r>
          </a:p>
          <a:p>
            <a:pPr lvl="2" algn="just"/>
            <a:r>
              <a:rPr lang="en-US" sz="2400" dirty="0">
                <a:latin typeface="Rockwell" panose="02060603020205020403" pitchFamily="18" charset="0"/>
              </a:rPr>
              <a:t>a system composed of several systems that require explicit communication among the components having a common goal set</a:t>
            </a:r>
          </a:p>
          <a:p>
            <a:pPr algn="just"/>
            <a:endParaRPr lang="en-US" dirty="0">
              <a:latin typeface="Rockwell" panose="02060603020205020403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Rockwell" panose="02060603020205020403" pitchFamily="18" charset="0"/>
              </a:rPr>
              <a:t>A distributed system is a piece of software that ensures:</a:t>
            </a:r>
          </a:p>
          <a:p>
            <a:pPr lvl="2" algn="just"/>
            <a:r>
              <a:rPr lang="en-US" sz="2400" dirty="0">
                <a:latin typeface="Rockwell" panose="02060603020205020403" pitchFamily="18" charset="0"/>
              </a:rPr>
              <a:t>a collection of independent computers that appears to its users as a single coherent system.</a:t>
            </a:r>
          </a:p>
          <a:p>
            <a:pPr algn="just"/>
            <a:endParaRPr lang="en-US" sz="2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90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requires:</a:t>
            </a:r>
          </a:p>
          <a:p>
            <a:pPr lvl="1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way for processes on different machines to exchange information (</a:t>
            </a:r>
            <a:r>
              <a:rPr lang="en-US" sz="2400" b="1" dirty="0">
                <a:solidFill>
                  <a:schemeClr val="accent4"/>
                </a:solidFill>
              </a:rPr>
              <a:t>Process and Communication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).</a:t>
            </a:r>
          </a:p>
          <a:p>
            <a:pPr lvl="1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sz="2400" dirty="0"/>
              <a:t>A way for process to access other entities (</a:t>
            </a:r>
            <a:r>
              <a:rPr lang="en-US" sz="2400" b="1" dirty="0">
                <a:solidFill>
                  <a:schemeClr val="accent4"/>
                </a:solidFill>
              </a:rPr>
              <a:t>Naming</a:t>
            </a:r>
            <a:r>
              <a:rPr lang="en-US" sz="2400" dirty="0"/>
              <a:t>).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way for processes to cooperate, synchronize with one another and agree on shared values (</a:t>
            </a:r>
            <a:r>
              <a:rPr lang="en-US" sz="2400" b="1" dirty="0">
                <a:solidFill>
                  <a:schemeClr val="accent4"/>
                </a:solidFill>
              </a:rPr>
              <a:t>Synchronization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).</a:t>
            </a:r>
          </a:p>
          <a:p>
            <a:pPr lvl="1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way to enhance reliability and improve performance (</a:t>
            </a:r>
            <a:r>
              <a:rPr lang="en-US" sz="2400" b="1" dirty="0">
                <a:solidFill>
                  <a:schemeClr val="accent4"/>
                </a:solidFill>
              </a:rPr>
              <a:t>Consistency and Replication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).</a:t>
            </a:r>
          </a:p>
          <a:p>
            <a:pPr lvl="1">
              <a:defRPr/>
            </a:pPr>
            <a:r>
              <a:rPr lang="en-US" sz="2400" dirty="0"/>
              <a:t>A way to recover from partial failures (</a:t>
            </a:r>
            <a:r>
              <a:rPr lang="en-US" sz="2400" b="1" dirty="0">
                <a:solidFill>
                  <a:schemeClr val="accent4"/>
                </a:solidFill>
              </a:rPr>
              <a:t>Fault Tolerance</a:t>
            </a:r>
            <a:r>
              <a:rPr lang="en-US" sz="2400" dirty="0"/>
              <a:t>).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auto">
              <a:spcAft>
                <a:spcPts val="0"/>
              </a:spcAft>
              <a:buClr>
                <a:schemeClr val="bg1">
                  <a:lumMod val="65000"/>
                </a:schemeClr>
              </a:buClr>
              <a:defRPr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auto">
              <a:spcAft>
                <a:spcPts val="0"/>
              </a:spcAft>
              <a:buClr>
                <a:schemeClr val="bg1">
                  <a:lumMod val="65000"/>
                </a:schemeClr>
              </a:buClr>
              <a:defRPr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5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2"/>
                </a:solidFill>
                <a:latin typeface="Rockwell" panose="02060603020205020403" pitchFamily="18" charset="0"/>
                <a:ea typeface="Tahoma"/>
                <a:cs typeface="Tahoma"/>
                <a:sym typeface="Tahoma"/>
              </a:rPr>
              <a:t>Distributed System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4" name="Google Shape;125;p16" descr="01-01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305612" y="1846263"/>
            <a:ext cx="9641102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67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dk2"/>
                </a:solidFill>
                <a:latin typeface="Rockwell" panose="02060603020205020403" pitchFamily="18" charset="0"/>
                <a:ea typeface="Tahoma"/>
                <a:cs typeface="Tahoma"/>
                <a:sym typeface="Tahoma"/>
              </a:rPr>
              <a:t>Goals of Distributed </a:t>
            </a:r>
            <a:r>
              <a:rPr lang="en-US" dirty="0">
                <a:solidFill>
                  <a:schemeClr val="dk2"/>
                </a:solidFill>
                <a:latin typeface="Rockwell" panose="02060603020205020403" pitchFamily="18" charset="0"/>
                <a:ea typeface="Tahoma"/>
                <a:cs typeface="Tahoma"/>
                <a:sym typeface="Tahoma"/>
              </a:rPr>
              <a:t>System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 Making </a:t>
            </a:r>
            <a:r>
              <a:rPr lang="en-US" sz="2800" dirty="0">
                <a:latin typeface="Rockwell" panose="02060603020205020403" pitchFamily="18" charset="0"/>
              </a:rPr>
              <a:t>resources </a:t>
            </a:r>
            <a:r>
              <a:rPr lang="en-US" sz="2800" dirty="0" smtClean="0">
                <a:latin typeface="Rockwell" panose="02060603020205020403" pitchFamily="18" charset="0"/>
              </a:rPr>
              <a:t>available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/>
              <a:t>Problems of sharing? 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security</a:t>
            </a:r>
          </a:p>
          <a:p>
            <a:pPr marL="201168" lvl="1" indent="0" algn="just">
              <a:buNone/>
            </a:pPr>
            <a:endParaRPr lang="en-US" sz="2600" dirty="0">
              <a:latin typeface="Rockwell" panose="02060603020205020403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 Distribution </a:t>
            </a:r>
            <a:r>
              <a:rPr lang="en-US" sz="2800" dirty="0" smtClean="0">
                <a:latin typeface="Rockwell" panose="02060603020205020403" pitchFamily="18" charset="0"/>
              </a:rPr>
              <a:t>transparency</a:t>
            </a:r>
          </a:p>
          <a:p>
            <a:pPr lvl="1"/>
            <a:r>
              <a:rPr lang="en-US" sz="2400" dirty="0"/>
              <a:t>To hide the fact that its processes and resources are physically distributed across multiple </a:t>
            </a:r>
            <a:r>
              <a:rPr lang="en-US" sz="2400" dirty="0" smtClean="0"/>
              <a:t>computers</a:t>
            </a:r>
            <a:endParaRPr lang="en-US" sz="2400" dirty="0">
              <a:latin typeface="Rockwell" panose="02060603020205020403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 </a:t>
            </a:r>
            <a:r>
              <a:rPr lang="en-US" sz="2800" dirty="0" smtClean="0">
                <a:latin typeface="Rockwell" panose="02060603020205020403" pitchFamily="18" charset="0"/>
              </a:rPr>
              <a:t>Openness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/>
              <a:t>To offer services according to standard rules that describe the syntax and semantics of those services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2600" dirty="0">
              <a:latin typeface="Rockwell" panose="02060603020205020403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 Scalability</a:t>
            </a:r>
            <a:endParaRPr lang="en-US" sz="2800" dirty="0">
              <a:latin typeface="Rockwell" panose="02060603020205020403" pitchFamily="18" charset="0"/>
            </a:endParaRPr>
          </a:p>
          <a:p>
            <a:pPr algn="just"/>
            <a:endParaRPr lang="en-US" sz="2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8847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308</TotalTime>
  <Words>861</Words>
  <Application>Microsoft Office PowerPoint</Application>
  <PresentationFormat>Widescreen</PresentationFormat>
  <Paragraphs>126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Rockwell</vt:lpstr>
      <vt:lpstr>Tahoma</vt:lpstr>
      <vt:lpstr>Wingdings</vt:lpstr>
      <vt:lpstr>Retrospect</vt:lpstr>
      <vt:lpstr>PowerPoint Presentation</vt:lpstr>
      <vt:lpstr>Course Description</vt:lpstr>
      <vt:lpstr>Why Distributed Systems?</vt:lpstr>
      <vt:lpstr>Parallel Computing</vt:lpstr>
      <vt:lpstr>Parallel Computing Advantages</vt:lpstr>
      <vt:lpstr>Distributed System</vt:lpstr>
      <vt:lpstr>Requirements</vt:lpstr>
      <vt:lpstr>Distributed System</vt:lpstr>
      <vt:lpstr>Goals of Distributed System</vt:lpstr>
      <vt:lpstr>Making Resources Available</vt:lpstr>
      <vt:lpstr>Distributed Transparency</vt:lpstr>
      <vt:lpstr>Degree of Transparency</vt:lpstr>
      <vt:lpstr>Openness</vt:lpstr>
      <vt:lpstr>Scalability</vt:lpstr>
      <vt:lpstr>Scalability Techniques</vt:lpstr>
      <vt:lpstr>Scalability Techniques</vt:lpstr>
      <vt:lpstr>Scalability Problem</vt:lpstr>
      <vt:lpstr>Pitfalls When Developing Distributed Systems</vt:lpstr>
      <vt:lpstr>Examples</vt:lpstr>
      <vt:lpstr>Examples</vt:lpstr>
      <vt:lpstr>Examples</vt:lpstr>
      <vt:lpstr>Challenges</vt:lpstr>
      <vt:lpstr>Challenges</vt:lpstr>
      <vt:lpstr>Challenges</vt:lpstr>
      <vt:lpstr>Challenges</vt:lpstr>
      <vt:lpstr>Challenges</vt:lpstr>
      <vt:lpstr>Challenges</vt:lpstr>
      <vt:lpstr>Challenges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20</cp:revision>
  <dcterms:created xsi:type="dcterms:W3CDTF">2021-01-13T11:04:09Z</dcterms:created>
  <dcterms:modified xsi:type="dcterms:W3CDTF">2021-06-05T03:43:15Z</dcterms:modified>
</cp:coreProperties>
</file>