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58" r:id="rId4"/>
    <p:sldId id="261" r:id="rId5"/>
    <p:sldId id="262" r:id="rId6"/>
    <p:sldId id="280" r:id="rId7"/>
    <p:sldId id="263" r:id="rId8"/>
    <p:sldId id="264" r:id="rId9"/>
    <p:sldId id="265" r:id="rId10"/>
    <p:sldId id="266" r:id="rId11"/>
    <p:sldId id="281" r:id="rId12"/>
    <p:sldId id="267" r:id="rId13"/>
    <p:sldId id="269" r:id="rId14"/>
    <p:sldId id="268" r:id="rId15"/>
    <p:sldId id="284" r:id="rId16"/>
    <p:sldId id="282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34EC-2EEA-4752-BB14-62864A0FF00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5850-C017-442B-A2E1-2DD0585F4E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20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34EC-2EEA-4752-BB14-62864A0FF00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5850-C017-442B-A2E1-2DD0585F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2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34EC-2EEA-4752-BB14-62864A0FF00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5850-C017-442B-A2E1-2DD0585F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34EC-2EEA-4752-BB14-62864A0FF00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5850-C017-442B-A2E1-2DD0585F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2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34EC-2EEA-4752-BB14-62864A0FF00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5850-C017-442B-A2E1-2DD0585F4E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94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34EC-2EEA-4752-BB14-62864A0FF00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5850-C017-442B-A2E1-2DD0585F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8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34EC-2EEA-4752-BB14-62864A0FF00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5850-C017-442B-A2E1-2DD0585F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34EC-2EEA-4752-BB14-62864A0FF00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5850-C017-442B-A2E1-2DD0585F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34EC-2EEA-4752-BB14-62864A0FF00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5850-C017-442B-A2E1-2DD0585F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2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E734EC-2EEA-4752-BB14-62864A0FF00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515850-C017-442B-A2E1-2DD0585F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2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34EC-2EEA-4752-BB14-62864A0FF00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5850-C017-442B-A2E1-2DD0585F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7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E734EC-2EEA-4752-BB14-62864A0FF00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515850-C017-442B-A2E1-2DD0585F4E6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63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26272" y="3489512"/>
            <a:ext cx="10113645" cy="822960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Chapter 1(Continue)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96696" y="5983404"/>
            <a:ext cx="10113264" cy="594360"/>
          </a:xfrm>
          <a:prstGeom prst="rect">
            <a:avLst/>
          </a:prstGeom>
        </p:spPr>
        <p:txBody>
          <a:bodyPr vert="horz" lIns="91440" tIns="0" rIns="91440" bIns="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Instructor: Yusra Mansoor </a:t>
            </a:r>
          </a:p>
          <a:p>
            <a:r>
              <a:rPr lang="en-US" sz="2800" dirty="0" smtClean="0"/>
              <a:t>Email: yusra_mansoor@outlook.com</a:t>
            </a:r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8268D3E5-C7A3-47DF-A374-46BF83A69904}"/>
              </a:ext>
            </a:extLst>
          </p:cNvPr>
          <p:cNvSpPr txBox="1">
            <a:spLocks/>
          </p:cNvSpPr>
          <p:nvPr/>
        </p:nvSpPr>
        <p:spPr>
          <a:xfrm>
            <a:off x="1097280" y="758952"/>
            <a:ext cx="10058400" cy="2791072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Parallel &amp; Distributed Computing</a:t>
            </a:r>
            <a:endParaRPr lang="en-US" sz="7200" dirty="0">
              <a:solidFill>
                <a:schemeClr val="accent1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9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Nested Transactions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dirty="0">
              <a:latin typeface="Rockwell" panose="02060603020205020403" pitchFamily="18" charset="0"/>
            </a:endParaRPr>
          </a:p>
          <a:p>
            <a:pPr algn="just"/>
            <a:endParaRPr lang="en-US" sz="2800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442" y="1845734"/>
            <a:ext cx="8127403" cy="435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2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Realizing Transactions 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dirty="0">
              <a:latin typeface="Rockwell" panose="02060603020205020403" pitchFamily="18" charset="0"/>
            </a:endParaRPr>
          </a:p>
          <a:p>
            <a:pPr algn="just"/>
            <a:endParaRPr lang="en-US" sz="2800" dirty="0">
              <a:latin typeface="Rockwell" panose="020606030202050204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218765"/>
            <a:ext cx="1005840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2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Enterprise Application Integration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Rockwell" panose="02060603020205020403" pitchFamily="18" charset="0"/>
              </a:rPr>
              <a:t> </a:t>
            </a:r>
            <a:r>
              <a:rPr lang="en-US" sz="2400" dirty="0">
                <a:latin typeface="Rockwell" panose="02060603020205020403" pitchFamily="18" charset="0"/>
              </a:rPr>
              <a:t>Goal: link applications in a single organization together to simplify or automate the business </a:t>
            </a:r>
            <a:r>
              <a:rPr lang="en-US" sz="2400" dirty="0" smtClean="0">
                <a:latin typeface="Rockwell" panose="02060603020205020403" pitchFamily="18" charset="0"/>
              </a:rPr>
              <a:t>process</a:t>
            </a:r>
          </a:p>
          <a:p>
            <a:pPr lvl="3" algn="just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Rockwell" panose="02060603020205020403" pitchFamily="18" charset="0"/>
              </a:rPr>
              <a:t>Example</a:t>
            </a:r>
            <a:r>
              <a:rPr lang="en-US" sz="2200" dirty="0">
                <a:latin typeface="Rockwell" panose="02060603020205020403" pitchFamily="18" charset="0"/>
              </a:rPr>
              <a:t>: publish/subscribe systems </a:t>
            </a:r>
            <a:endParaRPr lang="en-US" sz="2200" dirty="0" smtClean="0">
              <a:latin typeface="Rockwell" panose="02060603020205020403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Rockwell" panose="02060603020205020403" pitchFamily="18" charset="0"/>
              </a:rPr>
              <a:t> </a:t>
            </a:r>
            <a:r>
              <a:rPr lang="en-US" sz="2400" dirty="0" smtClean="0">
                <a:latin typeface="Rockwell" panose="02060603020205020403" pitchFamily="18" charset="0"/>
              </a:rPr>
              <a:t>Middleware </a:t>
            </a:r>
            <a:r>
              <a:rPr lang="en-US" sz="2400" dirty="0">
                <a:latin typeface="Rockwell" panose="02060603020205020403" pitchFamily="18" charset="0"/>
              </a:rPr>
              <a:t>as a communication facilitator (</a:t>
            </a:r>
            <a:r>
              <a:rPr lang="en-US" sz="2400" dirty="0" smtClean="0">
                <a:latin typeface="Rockwell" panose="02060603020205020403" pitchFamily="18" charset="0"/>
              </a:rPr>
              <a:t>RPC,RMI,MOM</a:t>
            </a:r>
            <a:r>
              <a:rPr lang="en-US" sz="2800" dirty="0">
                <a:latin typeface="Rockwell" panose="02060603020205020403" pitchFamily="18" charset="0"/>
              </a:rPr>
              <a:t>)</a:t>
            </a:r>
            <a:endParaRPr lang="en-US" sz="2800" dirty="0" smtClean="0">
              <a:latin typeface="Rockwell" panose="02060603020205020403" pitchFamily="18" charset="0"/>
            </a:endParaRPr>
          </a:p>
          <a:p>
            <a:pPr algn="just"/>
            <a:endParaRPr lang="en-US" sz="2800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35" y="3450013"/>
            <a:ext cx="8236324" cy="276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82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Distributed Pervasive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 fontScale="92500" lnSpcReduction="20000"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 </a:t>
            </a:r>
            <a:r>
              <a:rPr lang="en-US" sz="2800" dirty="0">
                <a:latin typeface="Rockwell" panose="02060603020205020403" pitchFamily="18" charset="0"/>
              </a:rPr>
              <a:t>Devices in a distributed pervasive system are often 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Rockwell" panose="02060603020205020403" pitchFamily="18" charset="0"/>
              </a:rPr>
              <a:t> </a:t>
            </a:r>
            <a:r>
              <a:rPr lang="en-US" sz="2200" dirty="0">
                <a:latin typeface="Rockwell" panose="02060603020205020403" pitchFamily="18" charset="0"/>
              </a:rPr>
              <a:t>Small, batter-powered, mobile, and limited wireless communication </a:t>
            </a:r>
            <a:endParaRPr lang="en-US" sz="2200" dirty="0" smtClean="0">
              <a:latin typeface="Rockwell" panose="02060603020205020403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Rockwell" panose="02060603020205020403" pitchFamily="18" charset="0"/>
              </a:rPr>
              <a:t> </a:t>
            </a:r>
            <a:r>
              <a:rPr lang="en-US" sz="2800" dirty="0" smtClean="0">
                <a:latin typeface="Rockwell" panose="02060603020205020403" pitchFamily="18" charset="0"/>
              </a:rPr>
              <a:t>Three </a:t>
            </a:r>
            <a:r>
              <a:rPr lang="en-US" sz="2800" dirty="0">
                <a:latin typeface="Rockwell" panose="02060603020205020403" pitchFamily="18" charset="0"/>
              </a:rPr>
              <a:t>characteristics 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600" dirty="0" smtClean="0">
                <a:latin typeface="Rockwell" panose="02060603020205020403" pitchFamily="18" charset="0"/>
              </a:rPr>
              <a:t> Embrace </a:t>
            </a:r>
            <a:r>
              <a:rPr lang="en-US" sz="2600" dirty="0">
                <a:latin typeface="Rockwell" panose="02060603020205020403" pitchFamily="18" charset="0"/>
              </a:rPr>
              <a:t>contextual changes </a:t>
            </a:r>
            <a:endParaRPr lang="en-US" sz="2600" dirty="0" smtClean="0">
              <a:latin typeface="Rockwell" panose="02060603020205020403" pitchFamily="18" charset="0"/>
            </a:endParaRP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Rockwell" panose="02060603020205020403" pitchFamily="18" charset="0"/>
              </a:rPr>
              <a:t> </a:t>
            </a:r>
            <a:r>
              <a:rPr lang="en-US" sz="2200" dirty="0">
                <a:latin typeface="Rockwell" panose="02060603020205020403" pitchFamily="18" charset="0"/>
              </a:rPr>
              <a:t>I was a phone and now I am a web access device 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Rockwell" panose="02060603020205020403" pitchFamily="18" charset="0"/>
              </a:rPr>
              <a:t>A </a:t>
            </a:r>
            <a:r>
              <a:rPr lang="en-US" sz="2200" dirty="0">
                <a:latin typeface="Rockwell" panose="02060603020205020403" pitchFamily="18" charset="0"/>
              </a:rPr>
              <a:t>device must be aware that its environment may change </a:t>
            </a:r>
            <a:endParaRPr lang="en-US" sz="2200" dirty="0" smtClean="0">
              <a:latin typeface="Rockwell" panose="02060603020205020403" pitchFamily="18" charset="0"/>
            </a:endParaRPr>
          </a:p>
          <a:p>
            <a:pPr marL="566928" lvl="3" indent="0" algn="just">
              <a:buNone/>
            </a:pPr>
            <a:endParaRPr lang="en-US" sz="2200" dirty="0" smtClean="0">
              <a:latin typeface="Rockwell" panose="02060603020205020403" pitchFamily="18" charset="0"/>
            </a:endParaRP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600" dirty="0">
                <a:latin typeface="Rockwell" panose="02060603020205020403" pitchFamily="18" charset="0"/>
              </a:rPr>
              <a:t> </a:t>
            </a:r>
            <a:r>
              <a:rPr lang="en-US" sz="2600" dirty="0" smtClean="0">
                <a:latin typeface="Rockwell" panose="02060603020205020403" pitchFamily="18" charset="0"/>
              </a:rPr>
              <a:t>Encourage </a:t>
            </a:r>
            <a:r>
              <a:rPr lang="en-US" sz="2600" dirty="0">
                <a:latin typeface="Rockwell" panose="02060603020205020403" pitchFamily="18" charset="0"/>
              </a:rPr>
              <a:t>ad hoc composition 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Rockwell" panose="02060603020205020403" pitchFamily="18" charset="0"/>
              </a:rPr>
              <a:t>Many </a:t>
            </a:r>
            <a:r>
              <a:rPr lang="en-US" sz="2200" dirty="0">
                <a:latin typeface="Rockwell" panose="02060603020205020403" pitchFamily="18" charset="0"/>
              </a:rPr>
              <a:t>devices will be used differently by different users </a:t>
            </a:r>
            <a:endParaRPr lang="en-US" sz="2200" dirty="0" smtClean="0">
              <a:latin typeface="Rockwell" panose="02060603020205020403" pitchFamily="18" charset="0"/>
            </a:endParaRPr>
          </a:p>
          <a:p>
            <a:pPr marL="566928" lvl="3" indent="0" algn="just">
              <a:buNone/>
            </a:pPr>
            <a:endParaRPr lang="en-US" sz="2200" dirty="0" smtClean="0">
              <a:latin typeface="Rockwell" panose="02060603020205020403" pitchFamily="18" charset="0"/>
            </a:endParaRP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600" dirty="0">
                <a:latin typeface="Rockwell" panose="02060603020205020403" pitchFamily="18" charset="0"/>
              </a:rPr>
              <a:t> </a:t>
            </a:r>
            <a:r>
              <a:rPr lang="en-US" sz="2600" dirty="0" smtClean="0">
                <a:latin typeface="Rockwell" panose="02060603020205020403" pitchFamily="18" charset="0"/>
              </a:rPr>
              <a:t>Recognize </a:t>
            </a:r>
            <a:r>
              <a:rPr lang="en-US" sz="2600" dirty="0">
                <a:latin typeface="Rockwell" panose="02060603020205020403" pitchFamily="18" charset="0"/>
              </a:rPr>
              <a:t>sharing as the default </a:t>
            </a:r>
            <a:endParaRPr lang="en-US" sz="2600" dirty="0" smtClean="0">
              <a:latin typeface="Rockwell" panose="02060603020205020403" pitchFamily="18" charset="0"/>
            </a:endParaRP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Rockwell" panose="02060603020205020403" pitchFamily="18" charset="0"/>
              </a:rPr>
              <a:t> </a:t>
            </a:r>
            <a:r>
              <a:rPr lang="en-US" sz="2200" dirty="0">
                <a:latin typeface="Rockwell" panose="02060603020205020403" pitchFamily="18" charset="0"/>
              </a:rPr>
              <a:t>Easy to read, store, manage, and share information</a:t>
            </a:r>
            <a:endParaRPr lang="en-US" sz="2200" dirty="0" smtClean="0">
              <a:latin typeface="Rockwell" panose="02060603020205020403" pitchFamily="18" charset="0"/>
            </a:endParaRPr>
          </a:p>
          <a:p>
            <a:pPr algn="just"/>
            <a:endParaRPr lang="en-US" sz="2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41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Electronic Healthcare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US" sz="2800" dirty="0" smtClean="0">
              <a:latin typeface="Rockwell" panose="02060603020205020403" pitchFamily="18" charset="0"/>
            </a:endParaRPr>
          </a:p>
          <a:p>
            <a:pPr algn="just"/>
            <a:endParaRPr lang="en-US" sz="2800" dirty="0">
              <a:latin typeface="Rockwell" panose="020606030202050204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1845735"/>
            <a:ext cx="10058401" cy="41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Wireless Sensor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 fontScale="92500"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 A </a:t>
            </a:r>
            <a:r>
              <a:rPr lang="en-US" sz="2800" dirty="0">
                <a:latin typeface="Rockwell" panose="02060603020205020403" pitchFamily="18" charset="0"/>
              </a:rPr>
              <a:t>network that consists of a large number of low-end sensor nodes </a:t>
            </a:r>
            <a:endParaRPr lang="en-US" sz="2800" dirty="0" smtClean="0">
              <a:latin typeface="Rockwell" panose="02060603020205020403" pitchFamily="18" charset="0"/>
            </a:endParaRP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Rockwell" panose="02060603020205020403" pitchFamily="18" charset="0"/>
              </a:rPr>
              <a:t> </a:t>
            </a:r>
            <a:r>
              <a:rPr lang="en-US" sz="2200" dirty="0">
                <a:latin typeface="Rockwell" panose="02060603020205020403" pitchFamily="18" charset="0"/>
              </a:rPr>
              <a:t>Each sensor can sense the physical environments </a:t>
            </a:r>
            <a:r>
              <a:rPr lang="en-US" sz="2200" dirty="0" smtClean="0">
                <a:latin typeface="Rockwell" panose="02060603020205020403" pitchFamily="18" charset="0"/>
              </a:rPr>
              <a:t>and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Rockwell" panose="02060603020205020403" pitchFamily="18" charset="0"/>
              </a:rPr>
              <a:t> talk </a:t>
            </a:r>
            <a:r>
              <a:rPr lang="en-US" sz="2200" dirty="0">
                <a:latin typeface="Rockwell" panose="02060603020205020403" pitchFamily="18" charset="0"/>
              </a:rPr>
              <a:t>to other sensor nodes via short-range radio communication </a:t>
            </a:r>
            <a:endParaRPr lang="en-US" sz="2200" dirty="0" smtClean="0">
              <a:latin typeface="Rockwell" panose="02060603020205020403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Rockwell" panose="02060603020205020403" pitchFamily="18" charset="0"/>
              </a:rPr>
              <a:t> </a:t>
            </a:r>
            <a:r>
              <a:rPr lang="en-US" sz="2800" dirty="0" smtClean="0">
                <a:latin typeface="Rockwell" panose="02060603020205020403" pitchFamily="18" charset="0"/>
              </a:rPr>
              <a:t>Ideal </a:t>
            </a:r>
            <a:r>
              <a:rPr lang="en-US" sz="2800" dirty="0">
                <a:latin typeface="Rockwell" panose="02060603020205020403" pitchFamily="18" charset="0"/>
              </a:rPr>
              <a:t>candidate for applications that interact with </a:t>
            </a:r>
            <a:r>
              <a:rPr lang="en-US" sz="2800" dirty="0" smtClean="0">
                <a:latin typeface="Rockwell" panose="02060603020205020403" pitchFamily="18" charset="0"/>
              </a:rPr>
              <a:t>environments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Rockwell" panose="02060603020205020403" pitchFamily="18" charset="0"/>
              </a:rPr>
              <a:t>Infrastructure </a:t>
            </a:r>
            <a:r>
              <a:rPr lang="en-US" sz="2200" dirty="0">
                <a:latin typeface="Rockwell" panose="02060603020205020403" pitchFamily="18" charset="0"/>
              </a:rPr>
              <a:t>monitoring, battlefield surveillance </a:t>
            </a:r>
            <a:endParaRPr lang="en-US" sz="2200" dirty="0" smtClean="0">
              <a:latin typeface="Rockwell" panose="02060603020205020403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Rockwell" panose="02060603020205020403" pitchFamily="18" charset="0"/>
              </a:rPr>
              <a:t> </a:t>
            </a:r>
            <a:r>
              <a:rPr lang="en-US" sz="2800" dirty="0" smtClean="0">
                <a:latin typeface="Rockwell" panose="02060603020205020403" pitchFamily="18" charset="0"/>
              </a:rPr>
              <a:t>Some </a:t>
            </a:r>
            <a:r>
              <a:rPr lang="en-US" sz="2800" dirty="0">
                <a:latin typeface="Rockwell" panose="02060603020205020403" pitchFamily="18" charset="0"/>
              </a:rPr>
              <a:t>design questions to answer </a:t>
            </a:r>
            <a:endParaRPr lang="en-US" sz="2800" dirty="0" smtClean="0">
              <a:latin typeface="Rockwell" panose="02060603020205020403" pitchFamily="18" charset="0"/>
            </a:endParaRP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Rockwell" panose="02060603020205020403" pitchFamily="18" charset="0"/>
              </a:rPr>
              <a:t>How </a:t>
            </a:r>
            <a:r>
              <a:rPr lang="en-US" sz="2200" dirty="0">
                <a:latin typeface="Rockwell" panose="02060603020205020403" pitchFamily="18" charset="0"/>
              </a:rPr>
              <a:t>to efficiently route data in the network</a:t>
            </a:r>
            <a:r>
              <a:rPr lang="en-US" sz="2200" dirty="0" smtClean="0">
                <a:latin typeface="Rockwell" panose="02060603020205020403" pitchFamily="18" charset="0"/>
              </a:rPr>
              <a:t>?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Rockwell" panose="02060603020205020403" pitchFamily="18" charset="0"/>
              </a:rPr>
              <a:t>How </a:t>
            </a:r>
            <a:r>
              <a:rPr lang="en-US" sz="2200" dirty="0">
                <a:latin typeface="Rockwell" panose="02060603020205020403" pitchFamily="18" charset="0"/>
              </a:rPr>
              <a:t>to aggregate the results to reduce the communication</a:t>
            </a:r>
            <a:r>
              <a:rPr lang="en-US" sz="2200" dirty="0" smtClean="0">
                <a:latin typeface="Rockwell" panose="02060603020205020403" pitchFamily="18" charset="0"/>
              </a:rPr>
              <a:t>?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Rockwell" panose="02060603020205020403" pitchFamily="18" charset="0"/>
              </a:rPr>
              <a:t>What </a:t>
            </a:r>
            <a:r>
              <a:rPr lang="en-US" sz="2200" dirty="0">
                <a:latin typeface="Rockwell" panose="02060603020205020403" pitchFamily="18" charset="0"/>
              </a:rPr>
              <a:t>to do when network link fails</a:t>
            </a:r>
          </a:p>
        </p:txBody>
      </p:sp>
    </p:spTree>
    <p:extLst>
      <p:ext uri="{BB962C8B-B14F-4D97-AF65-F5344CB8AC3E}">
        <p14:creationId xmlns:p14="http://schemas.microsoft.com/office/powerpoint/2010/main" val="2481500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Wireless Sensor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US" sz="2800" dirty="0" smtClean="0">
              <a:latin typeface="Rockwell" panose="02060603020205020403" pitchFamily="18" charset="0"/>
            </a:endParaRPr>
          </a:p>
          <a:p>
            <a:pPr algn="just"/>
            <a:endParaRPr lang="en-US" sz="2800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92" y="1845734"/>
            <a:ext cx="9912387" cy="429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Wireless Sensor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US" sz="2800" dirty="0" smtClean="0">
              <a:latin typeface="Rockwell" panose="02060603020205020403" pitchFamily="18" charset="0"/>
            </a:endParaRPr>
          </a:p>
          <a:p>
            <a:pPr algn="just"/>
            <a:endParaRPr lang="en-US" sz="2800" dirty="0">
              <a:latin typeface="Rockwell" panose="020606030202050204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964" y="1845734"/>
            <a:ext cx="9852716" cy="42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3156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dk2"/>
                </a:solidFill>
                <a:latin typeface="Rockwell" panose="02060603020205020403" pitchFamily="18" charset="0"/>
                <a:ea typeface="Tahoma"/>
                <a:cs typeface="Tahoma"/>
                <a:sym typeface="Tahoma"/>
              </a:rPr>
              <a:t>Types of Distributed Systems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03009"/>
            <a:ext cx="10058399" cy="4255744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Rockwell" panose="02060603020205020403" pitchFamily="18" charset="0"/>
              </a:rPr>
              <a:t> </a:t>
            </a:r>
            <a:r>
              <a:rPr lang="en-US" sz="2800" dirty="0" smtClean="0">
                <a:latin typeface="Rockwell" panose="02060603020205020403" pitchFamily="18" charset="0"/>
              </a:rPr>
              <a:t>Distributed </a:t>
            </a:r>
            <a:r>
              <a:rPr lang="en-US" sz="2800" dirty="0">
                <a:latin typeface="Rockwell" panose="02060603020205020403" pitchFamily="18" charset="0"/>
              </a:rPr>
              <a:t>computing systems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200" dirty="0">
                <a:latin typeface="Rockwell" panose="02060603020205020403" pitchFamily="18" charset="0"/>
              </a:rPr>
              <a:t> </a:t>
            </a:r>
            <a:r>
              <a:rPr lang="en-US" sz="2200" dirty="0" smtClean="0">
                <a:latin typeface="Rockwell" panose="02060603020205020403" pitchFamily="18" charset="0"/>
              </a:rPr>
              <a:t>Cluster </a:t>
            </a:r>
            <a:r>
              <a:rPr lang="en-US" sz="2200" dirty="0">
                <a:latin typeface="Rockwell" panose="02060603020205020403" pitchFamily="18" charset="0"/>
              </a:rPr>
              <a:t>computing systems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200" dirty="0">
                <a:latin typeface="Rockwell" panose="02060603020205020403" pitchFamily="18" charset="0"/>
              </a:rPr>
              <a:t> </a:t>
            </a:r>
            <a:r>
              <a:rPr lang="en-US" sz="2200" dirty="0" smtClean="0">
                <a:latin typeface="Rockwell" panose="02060603020205020403" pitchFamily="18" charset="0"/>
              </a:rPr>
              <a:t>Grid </a:t>
            </a:r>
            <a:r>
              <a:rPr lang="en-US" sz="2200" dirty="0">
                <a:latin typeface="Rockwell" panose="02060603020205020403" pitchFamily="18" charset="0"/>
              </a:rPr>
              <a:t>computing systems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200" dirty="0">
                <a:latin typeface="Rockwell" panose="02060603020205020403" pitchFamily="18" charset="0"/>
              </a:rPr>
              <a:t> </a:t>
            </a:r>
            <a:r>
              <a:rPr lang="en-US" sz="2200" dirty="0" smtClean="0">
                <a:latin typeface="Rockwell" panose="02060603020205020403" pitchFamily="18" charset="0"/>
              </a:rPr>
              <a:t>Cloud </a:t>
            </a:r>
            <a:r>
              <a:rPr lang="en-US" sz="2200" dirty="0">
                <a:latin typeface="Rockwell" panose="02060603020205020403" pitchFamily="18" charset="0"/>
              </a:rPr>
              <a:t>computing systems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Rockwell" panose="02060603020205020403" pitchFamily="18" charset="0"/>
              </a:rPr>
              <a:t> </a:t>
            </a:r>
            <a:r>
              <a:rPr lang="en-US" sz="2800" dirty="0" smtClean="0">
                <a:latin typeface="Rockwell" panose="02060603020205020403" pitchFamily="18" charset="0"/>
              </a:rPr>
              <a:t>Distributed </a:t>
            </a:r>
            <a:r>
              <a:rPr lang="en-US" sz="2800" dirty="0">
                <a:latin typeface="Rockwell" panose="02060603020205020403" pitchFamily="18" charset="0"/>
              </a:rPr>
              <a:t>Information systems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Rockwell" panose="02060603020205020403" pitchFamily="18" charset="0"/>
              </a:rPr>
              <a:t>Transaction </a:t>
            </a:r>
            <a:r>
              <a:rPr lang="en-US" sz="2200" dirty="0">
                <a:latin typeface="Rockwell" panose="02060603020205020403" pitchFamily="18" charset="0"/>
              </a:rPr>
              <a:t>processing systems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Rockwell" panose="02060603020205020403" pitchFamily="18" charset="0"/>
              </a:rPr>
              <a:t>Enterprise </a:t>
            </a:r>
            <a:r>
              <a:rPr lang="en-US" sz="2200" dirty="0">
                <a:latin typeface="Rockwell" panose="02060603020205020403" pitchFamily="18" charset="0"/>
              </a:rPr>
              <a:t>application integration (exchange info via RPC or RMI</a:t>
            </a:r>
            <a:r>
              <a:rPr lang="en-US" sz="2600" dirty="0">
                <a:latin typeface="Rockwell" panose="02060603020205020403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Rockwell" panose="02060603020205020403" pitchFamily="18" charset="0"/>
              </a:rPr>
              <a:t> </a:t>
            </a:r>
            <a:r>
              <a:rPr lang="en-US" sz="2800" dirty="0" smtClean="0">
                <a:latin typeface="Rockwell" panose="02060603020205020403" pitchFamily="18" charset="0"/>
              </a:rPr>
              <a:t>Distributed </a:t>
            </a:r>
            <a:r>
              <a:rPr lang="en-US" sz="2800" dirty="0">
                <a:latin typeface="Rockwell" panose="02060603020205020403" pitchFamily="18" charset="0"/>
              </a:rPr>
              <a:t>pervasive systems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Rockwell" panose="02060603020205020403" pitchFamily="18" charset="0"/>
              </a:rPr>
              <a:t> Smart-home </a:t>
            </a:r>
            <a:r>
              <a:rPr lang="en-US" sz="2200" dirty="0">
                <a:latin typeface="Rockwell" panose="02060603020205020403" pitchFamily="18" charset="0"/>
              </a:rPr>
              <a:t>systems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Rockwell" panose="02060603020205020403" pitchFamily="18" charset="0"/>
              </a:rPr>
              <a:t> Electronic </a:t>
            </a:r>
            <a:r>
              <a:rPr lang="en-US" sz="2200" dirty="0">
                <a:latin typeface="Rockwell" panose="02060603020205020403" pitchFamily="18" charset="0"/>
              </a:rPr>
              <a:t>Healthcare systems (Heart monitors, Body </a:t>
            </a:r>
            <a:r>
              <a:rPr lang="en-US" sz="2200" dirty="0" smtClean="0">
                <a:latin typeface="Rockwell" panose="02060603020205020403" pitchFamily="18" charset="0"/>
              </a:rPr>
              <a:t>Area Network</a:t>
            </a:r>
            <a:r>
              <a:rPr lang="en-US" sz="2200" dirty="0">
                <a:latin typeface="Rockwell" panose="02060603020205020403" pitchFamily="18" charset="0"/>
              </a:rPr>
              <a:t>)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Rockwell" panose="02060603020205020403" pitchFamily="18" charset="0"/>
              </a:rPr>
              <a:t> wireless </a:t>
            </a:r>
            <a:r>
              <a:rPr lang="en-US" sz="2200" dirty="0">
                <a:latin typeface="Rockwell" panose="02060603020205020403" pitchFamily="18" charset="0"/>
              </a:rPr>
              <a:t>sensor networks</a:t>
            </a:r>
          </a:p>
        </p:txBody>
      </p:sp>
    </p:spTree>
    <p:extLst>
      <p:ext uri="{BB962C8B-B14F-4D97-AF65-F5344CB8AC3E}">
        <p14:creationId xmlns:p14="http://schemas.microsoft.com/office/powerpoint/2010/main" val="8492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2"/>
                </a:solidFill>
                <a:latin typeface="Rockwell" panose="02060603020205020403" pitchFamily="18" charset="0"/>
                <a:ea typeface="Tahoma"/>
                <a:cs typeface="Tahoma"/>
                <a:sym typeface="Tahoma"/>
              </a:rPr>
              <a:t>Cluster Computing Systems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382434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Hooking up a collection of simple computers (</a:t>
            </a:r>
            <a:r>
              <a:rPr lang="en-US" sz="2400" dirty="0" smtClean="0"/>
              <a:t>mostly homogeneous</a:t>
            </a:r>
            <a:r>
              <a:rPr lang="en-US" sz="2400" dirty="0"/>
              <a:t>) via high-speed network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000" dirty="0" smtClean="0"/>
              <a:t>To </a:t>
            </a:r>
            <a:r>
              <a:rPr lang="en-US" sz="2000" dirty="0"/>
              <a:t>build a supercomputing platform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Example</a:t>
            </a:r>
            <a:r>
              <a:rPr lang="en-US" sz="2400" dirty="0"/>
              <a:t>: server cluster at Banks, Brokerages, etc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623" y="1845734"/>
            <a:ext cx="6341632" cy="410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8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2"/>
                </a:solidFill>
                <a:latin typeface="Rockwell" panose="02060603020205020403" pitchFamily="18" charset="0"/>
                <a:ea typeface="Tahoma"/>
                <a:cs typeface="Tahoma"/>
                <a:sym typeface="Tahoma"/>
              </a:rPr>
              <a:t>Grid Computing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 In </a:t>
            </a:r>
            <a:r>
              <a:rPr lang="en-US" sz="2800" dirty="0">
                <a:latin typeface="Rockwell" panose="02060603020205020403" pitchFamily="18" charset="0"/>
              </a:rPr>
              <a:t>contrast to cluster computing, grid computing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Rockwell" panose="02060603020205020403" pitchFamily="18" charset="0"/>
              </a:rPr>
              <a:t>Have </a:t>
            </a:r>
            <a:r>
              <a:rPr lang="en-US" sz="2200" dirty="0">
                <a:latin typeface="Rockwell" panose="02060603020205020403" pitchFamily="18" charset="0"/>
              </a:rPr>
              <a:t>a high degree of heterogeneity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Rockwell" panose="02060603020205020403" pitchFamily="18" charset="0"/>
              </a:rPr>
              <a:t> </a:t>
            </a:r>
            <a:r>
              <a:rPr lang="en-US" sz="2200" dirty="0">
                <a:latin typeface="Rockwell" panose="02060603020205020403" pitchFamily="18" charset="0"/>
              </a:rPr>
              <a:t>No assumption are made concerning hardware, OS, security, etc.</a:t>
            </a:r>
          </a:p>
          <a:p>
            <a:pPr marL="363538" indent="-363538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Users </a:t>
            </a:r>
            <a:r>
              <a:rPr lang="en-US" sz="2800" dirty="0">
                <a:latin typeface="Rockwell" panose="02060603020205020403" pitchFamily="18" charset="0"/>
              </a:rPr>
              <a:t>and resources from different organizations </a:t>
            </a:r>
            <a:r>
              <a:rPr lang="en-US" sz="2800" dirty="0" smtClean="0">
                <a:latin typeface="Rockwell" panose="02060603020205020403" pitchFamily="18" charset="0"/>
              </a:rPr>
              <a:t>are brought </a:t>
            </a:r>
            <a:r>
              <a:rPr lang="en-US" sz="2800" dirty="0">
                <a:latin typeface="Rockwell" panose="02060603020205020403" pitchFamily="18" charset="0"/>
              </a:rPr>
              <a:t>together to allow collaboration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600" dirty="0">
                <a:latin typeface="Rockwell" panose="02060603020205020403" pitchFamily="18" charset="0"/>
              </a:rPr>
              <a:t>Virtual Organization (VO): A </a:t>
            </a:r>
            <a:r>
              <a:rPr lang="en-US" sz="2600" dirty="0" err="1">
                <a:latin typeface="Rockwell" panose="02060603020205020403" pitchFamily="18" charset="0"/>
              </a:rPr>
              <a:t>Vos</a:t>
            </a:r>
            <a:r>
              <a:rPr lang="en-US" sz="2600" dirty="0">
                <a:latin typeface="Rockwell" panose="02060603020205020403" pitchFamily="18" charset="0"/>
              </a:rPr>
              <a:t> defines a group of users/applications that have access to a specified group of resources, which may be distributed across many different computers, owned by many different organizations.</a:t>
            </a:r>
          </a:p>
          <a:p>
            <a:pPr lvl="2" algn="just">
              <a:buFont typeface="Courier New" panose="02070309020205020404" pitchFamily="49" charset="0"/>
              <a:buChar char="o"/>
            </a:pPr>
            <a:endParaRPr lang="en-US" sz="2200" dirty="0" smtClean="0">
              <a:latin typeface="Rockwell" panose="02060603020205020403" pitchFamily="18" charset="0"/>
            </a:endParaRPr>
          </a:p>
          <a:p>
            <a:pPr marL="268288" indent="-268288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Members </a:t>
            </a:r>
            <a:r>
              <a:rPr lang="en-US" sz="2800" dirty="0">
                <a:latin typeface="Rockwell" panose="02060603020205020403" pitchFamily="18" charset="0"/>
              </a:rPr>
              <a:t>belong to the same VO has access to </a:t>
            </a:r>
            <a:r>
              <a:rPr lang="en-US" sz="2800" dirty="0" smtClean="0">
                <a:latin typeface="Rockwell" panose="02060603020205020403" pitchFamily="18" charset="0"/>
              </a:rPr>
              <a:t>the resources </a:t>
            </a:r>
            <a:r>
              <a:rPr lang="en-US" sz="2800" dirty="0">
                <a:latin typeface="Rockwell" panose="02060603020205020403" pitchFamily="18" charset="0"/>
              </a:rPr>
              <a:t>that are provided to that VO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Rockwell" panose="02060603020205020403" pitchFamily="18" charset="0"/>
              </a:rPr>
              <a:t> </a:t>
            </a:r>
            <a:r>
              <a:rPr lang="en-US" sz="2800" dirty="0" smtClean="0">
                <a:latin typeface="Rockwell" panose="02060603020205020403" pitchFamily="18" charset="0"/>
              </a:rPr>
              <a:t>Focus </a:t>
            </a:r>
            <a:r>
              <a:rPr lang="en-US" sz="2800" dirty="0">
                <a:latin typeface="Rockwell" panose="02060603020205020403" pitchFamily="18" charset="0"/>
              </a:rPr>
              <a:t>of the software design for grid computing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Rockwell" panose="02060603020205020403" pitchFamily="18" charset="0"/>
              </a:rPr>
              <a:t>Provide </a:t>
            </a:r>
            <a:r>
              <a:rPr lang="en-US" sz="2200" dirty="0">
                <a:latin typeface="Rockwell" panose="02060603020205020403" pitchFamily="18" charset="0"/>
              </a:rPr>
              <a:t>access to resources from different </a:t>
            </a:r>
            <a:r>
              <a:rPr lang="en-US" sz="2200" dirty="0" smtClean="0">
                <a:latin typeface="Rockwell" panose="02060603020205020403" pitchFamily="18" charset="0"/>
              </a:rPr>
              <a:t>administrative domain </a:t>
            </a:r>
            <a:r>
              <a:rPr lang="en-US" sz="2200" dirty="0">
                <a:latin typeface="Rockwell" panose="02060603020205020403" pitchFamily="18" charset="0"/>
              </a:rPr>
              <a:t>to only those users that belong to a specific VO</a:t>
            </a:r>
          </a:p>
        </p:txBody>
      </p:sp>
    </p:spTree>
    <p:extLst>
      <p:ext uri="{BB962C8B-B14F-4D97-AF65-F5344CB8AC3E}">
        <p14:creationId xmlns:p14="http://schemas.microsoft.com/office/powerpoint/2010/main" val="241590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2"/>
                </a:solidFill>
                <a:latin typeface="Rockwell" panose="02060603020205020403" pitchFamily="18" charset="0"/>
                <a:ea typeface="Tahoma"/>
                <a:cs typeface="Tahoma"/>
                <a:sym typeface="Tahoma"/>
              </a:rPr>
              <a:t>An Example </a:t>
            </a:r>
            <a:r>
              <a:rPr lang="en-US" dirty="0" smtClean="0">
                <a:solidFill>
                  <a:schemeClr val="dk2"/>
                </a:solidFill>
                <a:latin typeface="Rockwell" panose="02060603020205020403" pitchFamily="18" charset="0"/>
                <a:ea typeface="Tahoma"/>
                <a:cs typeface="Tahoma"/>
                <a:sym typeface="Tahoma"/>
              </a:rPr>
              <a:t>Architecture (1)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1750807"/>
            <a:ext cx="10260106" cy="435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7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2"/>
                </a:solidFill>
                <a:latin typeface="Rockwell" panose="02060603020205020403" pitchFamily="18" charset="0"/>
                <a:ea typeface="Tahoma"/>
                <a:cs typeface="Tahoma"/>
                <a:sym typeface="Tahoma"/>
              </a:rPr>
              <a:t>An Example </a:t>
            </a:r>
            <a:r>
              <a:rPr lang="en-US" dirty="0" smtClean="0">
                <a:solidFill>
                  <a:schemeClr val="dk2"/>
                </a:solidFill>
                <a:latin typeface="Rockwell" panose="02060603020205020403" pitchFamily="18" charset="0"/>
                <a:ea typeface="Tahoma"/>
                <a:cs typeface="Tahoma"/>
                <a:sym typeface="Tahoma"/>
              </a:rPr>
              <a:t>Architecture (2)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Rockwell" panose="02060603020205020403" pitchFamily="18" charset="0"/>
              </a:rPr>
              <a:t> Fabric </a:t>
            </a:r>
            <a:r>
              <a:rPr lang="en-US" sz="2400" dirty="0">
                <a:latin typeface="Rockwell" panose="02060603020205020403" pitchFamily="18" charset="0"/>
              </a:rPr>
              <a:t>layer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Rockwell" panose="02060603020205020403" pitchFamily="18" charset="0"/>
              </a:rPr>
              <a:t> </a:t>
            </a:r>
            <a:r>
              <a:rPr lang="en-US" sz="2000" dirty="0">
                <a:latin typeface="Rockwell" panose="02060603020205020403" pitchFamily="18" charset="0"/>
              </a:rPr>
              <a:t>Provide interface to local resources as a specific site within </a:t>
            </a:r>
            <a:r>
              <a:rPr lang="en-US" sz="2000" dirty="0" smtClean="0">
                <a:latin typeface="Rockwell" panose="02060603020205020403" pitchFamily="18" charset="0"/>
              </a:rPr>
              <a:t>a VO</a:t>
            </a:r>
            <a:endParaRPr lang="en-US" sz="2000" dirty="0">
              <a:latin typeface="Rockwell" panose="020606030202050204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Rockwell" panose="02060603020205020403" pitchFamily="18" charset="0"/>
              </a:rPr>
              <a:t> Resource </a:t>
            </a:r>
            <a:r>
              <a:rPr lang="en-US" sz="2400" dirty="0">
                <a:latin typeface="Rockwell" panose="02060603020205020403" pitchFamily="18" charset="0"/>
              </a:rPr>
              <a:t>layer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Rockwell" panose="02060603020205020403" pitchFamily="18" charset="0"/>
              </a:rPr>
              <a:t> Managing </a:t>
            </a:r>
            <a:r>
              <a:rPr lang="en-US" sz="2000" dirty="0">
                <a:latin typeface="Rockwell" panose="02060603020205020403" pitchFamily="18" charset="0"/>
              </a:rPr>
              <a:t>a single resource such as creating a process or </a:t>
            </a:r>
            <a:r>
              <a:rPr lang="en-US" sz="2000" dirty="0" smtClean="0">
                <a:latin typeface="Rockwell" panose="02060603020205020403" pitchFamily="18" charset="0"/>
              </a:rPr>
              <a:t>read data</a:t>
            </a:r>
            <a:endParaRPr lang="en-US" sz="2000" dirty="0">
              <a:latin typeface="Rockwell" panose="020606030202050204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Rockwell" panose="02060603020205020403" pitchFamily="18" charset="0"/>
              </a:rPr>
              <a:t> </a:t>
            </a:r>
            <a:r>
              <a:rPr lang="en-US" sz="2400" dirty="0" smtClean="0">
                <a:latin typeface="Rockwell" panose="02060603020205020403" pitchFamily="18" charset="0"/>
              </a:rPr>
              <a:t>Connectivity </a:t>
            </a:r>
            <a:r>
              <a:rPr lang="en-US" sz="2400" dirty="0">
                <a:latin typeface="Rockwell" panose="02060603020205020403" pitchFamily="18" charset="0"/>
              </a:rPr>
              <a:t>layer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Rockwell" panose="02060603020205020403" pitchFamily="18" charset="0"/>
              </a:rPr>
              <a:t> Transfer </a:t>
            </a:r>
            <a:r>
              <a:rPr lang="en-US" sz="2000" dirty="0">
                <a:latin typeface="Rockwell" panose="02060603020205020403" pitchFamily="18" charset="0"/>
              </a:rPr>
              <a:t>data between resources or access a resource from </a:t>
            </a:r>
            <a:r>
              <a:rPr lang="en-US" sz="2000" dirty="0" smtClean="0">
                <a:latin typeface="Rockwell" panose="02060603020205020403" pitchFamily="18" charset="0"/>
              </a:rPr>
              <a:t>a remote </a:t>
            </a:r>
            <a:r>
              <a:rPr lang="en-US" sz="2000" dirty="0">
                <a:latin typeface="Rockwell" panose="02060603020205020403" pitchFamily="18" charset="0"/>
              </a:rPr>
              <a:t>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Rockwell" panose="02060603020205020403" pitchFamily="18" charset="0"/>
              </a:rPr>
              <a:t> </a:t>
            </a:r>
            <a:r>
              <a:rPr lang="en-US" sz="2400" dirty="0">
                <a:latin typeface="Rockwell" panose="02060603020205020403" pitchFamily="18" charset="0"/>
              </a:rPr>
              <a:t>Collective layer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>
                <a:latin typeface="Rockwell" panose="02060603020205020403" pitchFamily="18" charset="0"/>
              </a:rPr>
              <a:t> </a:t>
            </a:r>
            <a:r>
              <a:rPr lang="en-US" sz="2000" dirty="0" smtClean="0">
                <a:latin typeface="Rockwell" panose="02060603020205020403" pitchFamily="18" charset="0"/>
              </a:rPr>
              <a:t>Provide </a:t>
            </a:r>
            <a:r>
              <a:rPr lang="en-US" sz="2000" dirty="0">
                <a:latin typeface="Rockwell" panose="02060603020205020403" pitchFamily="18" charset="0"/>
              </a:rPr>
              <a:t>access to multiple resources; typically consists </a:t>
            </a:r>
            <a:r>
              <a:rPr lang="en-US" sz="2000" dirty="0" smtClean="0">
                <a:latin typeface="Rockwell" panose="02060603020205020403" pitchFamily="18" charset="0"/>
              </a:rPr>
              <a:t>of services </a:t>
            </a:r>
            <a:r>
              <a:rPr lang="en-US" sz="2000" dirty="0">
                <a:latin typeface="Rockwell" panose="02060603020205020403" pitchFamily="18" charset="0"/>
              </a:rPr>
              <a:t>for resource discovery, allocation and scheduling</a:t>
            </a:r>
          </a:p>
        </p:txBody>
      </p:sp>
    </p:spTree>
    <p:extLst>
      <p:ext uri="{BB962C8B-B14F-4D97-AF65-F5344CB8AC3E}">
        <p14:creationId xmlns:p14="http://schemas.microsoft.com/office/powerpoint/2010/main" val="242599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2"/>
                </a:solidFill>
                <a:latin typeface="Rockwell" panose="02060603020205020403" pitchFamily="18" charset="0"/>
                <a:ea typeface="Tahoma"/>
                <a:cs typeface="Tahoma"/>
                <a:sym typeface="Tahoma"/>
              </a:rPr>
              <a:t>Cloud Computing Systems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 </a:t>
            </a:r>
            <a:r>
              <a:rPr lang="en-US" sz="2800" dirty="0">
                <a:latin typeface="Rockwell" panose="02060603020205020403" pitchFamily="18" charset="0"/>
              </a:rPr>
              <a:t>Computing resources (hardware and </a:t>
            </a:r>
            <a:r>
              <a:rPr lang="en-US" sz="2800" dirty="0" smtClean="0">
                <a:latin typeface="Rockwell" panose="02060603020205020403" pitchFamily="18" charset="0"/>
              </a:rPr>
              <a:t>software) that </a:t>
            </a:r>
            <a:r>
              <a:rPr lang="en-US" sz="2800" dirty="0">
                <a:latin typeface="Rockwell" panose="02060603020205020403" pitchFamily="18" charset="0"/>
              </a:rPr>
              <a:t>are delivered as a service over a network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 </a:t>
            </a:r>
            <a:r>
              <a:rPr lang="en-US" sz="2800" dirty="0">
                <a:latin typeface="Rockwell" panose="02060603020205020403" pitchFamily="18" charset="0"/>
              </a:rPr>
              <a:t>Cloud computing providers offer their </a:t>
            </a:r>
            <a:r>
              <a:rPr lang="en-US" sz="2800" dirty="0" smtClean="0">
                <a:latin typeface="Rockwell" panose="02060603020205020403" pitchFamily="18" charset="0"/>
              </a:rPr>
              <a:t>services according </a:t>
            </a:r>
            <a:r>
              <a:rPr lang="en-US" sz="2800" dirty="0">
                <a:latin typeface="Rockwell" panose="02060603020205020403" pitchFamily="18" charset="0"/>
              </a:rPr>
              <a:t>to three fundamental models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Rockwell" panose="02060603020205020403" pitchFamily="18" charset="0"/>
              </a:rPr>
              <a:t> </a:t>
            </a:r>
            <a:r>
              <a:rPr lang="en-US" sz="2600" dirty="0" smtClean="0">
                <a:latin typeface="Rockwell" panose="02060603020205020403" pitchFamily="18" charset="0"/>
              </a:rPr>
              <a:t>Infrastructure </a:t>
            </a:r>
            <a:r>
              <a:rPr lang="en-US" sz="2600" dirty="0">
                <a:latin typeface="Rockwell" panose="02060603020205020403" pitchFamily="18" charset="0"/>
              </a:rPr>
              <a:t>as a service (</a:t>
            </a:r>
            <a:r>
              <a:rPr lang="en-US" sz="2600" dirty="0" err="1">
                <a:latin typeface="Rockwell" panose="02060603020205020403" pitchFamily="18" charset="0"/>
              </a:rPr>
              <a:t>IaaS</a:t>
            </a:r>
            <a:r>
              <a:rPr lang="en-US" sz="2600" dirty="0">
                <a:latin typeface="Rockwell" panose="02060603020205020403" pitchFamily="18" charset="0"/>
              </a:rPr>
              <a:t>)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Rockwell" panose="02060603020205020403" pitchFamily="18" charset="0"/>
              </a:rPr>
              <a:t> </a:t>
            </a:r>
            <a:r>
              <a:rPr lang="en-US" sz="2200" dirty="0">
                <a:latin typeface="Rockwell" panose="02060603020205020403" pitchFamily="18" charset="0"/>
              </a:rPr>
              <a:t>Basic infrastructure, clients need to install OS </a:t>
            </a:r>
            <a:r>
              <a:rPr lang="en-US" sz="2200" dirty="0" smtClean="0">
                <a:latin typeface="Rockwell" panose="02060603020205020403" pitchFamily="18" charset="0"/>
              </a:rPr>
              <a:t>images</a:t>
            </a:r>
          </a:p>
          <a:p>
            <a:pPr marL="749808" lvl="4" indent="0" algn="just">
              <a:buNone/>
            </a:pPr>
            <a:endParaRPr lang="en-US" sz="2200" dirty="0">
              <a:latin typeface="Rockwell" panose="02060603020205020403" pitchFamily="18" charset="0"/>
            </a:endParaRP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600" dirty="0" smtClean="0">
                <a:latin typeface="Rockwell" panose="02060603020205020403" pitchFamily="18" charset="0"/>
              </a:rPr>
              <a:t> </a:t>
            </a:r>
            <a:r>
              <a:rPr lang="en-US" sz="2600" dirty="0">
                <a:latin typeface="Rockwell" panose="02060603020205020403" pitchFamily="18" charset="0"/>
              </a:rPr>
              <a:t>platform as a service (</a:t>
            </a:r>
            <a:r>
              <a:rPr lang="en-US" sz="2600" dirty="0" err="1">
                <a:latin typeface="Rockwell" panose="02060603020205020403" pitchFamily="18" charset="0"/>
              </a:rPr>
              <a:t>PaaS</a:t>
            </a:r>
            <a:r>
              <a:rPr lang="en-US" sz="2600" dirty="0">
                <a:latin typeface="Rockwell" panose="02060603020205020403" pitchFamily="18" charset="0"/>
              </a:rPr>
              <a:t>)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Rockwell" panose="02060603020205020403" pitchFamily="18" charset="0"/>
              </a:rPr>
              <a:t> </a:t>
            </a:r>
            <a:r>
              <a:rPr lang="en-US" sz="2200" dirty="0">
                <a:latin typeface="Rockwell" panose="02060603020205020403" pitchFamily="18" charset="0"/>
              </a:rPr>
              <a:t>Comes with OS, database, web </a:t>
            </a:r>
            <a:r>
              <a:rPr lang="en-US" sz="2200" dirty="0" smtClean="0">
                <a:latin typeface="Rockwell" panose="02060603020205020403" pitchFamily="18" charset="0"/>
              </a:rPr>
              <a:t>servers</a:t>
            </a:r>
          </a:p>
          <a:p>
            <a:pPr marL="749808" lvl="4" indent="0" algn="just">
              <a:buNone/>
            </a:pPr>
            <a:endParaRPr lang="en-US" sz="2200" dirty="0">
              <a:latin typeface="Rockwell" panose="02060603020205020403" pitchFamily="18" charset="0"/>
            </a:endParaRP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600" dirty="0">
                <a:latin typeface="Rockwell" panose="02060603020205020403" pitchFamily="18" charset="0"/>
              </a:rPr>
              <a:t> </a:t>
            </a:r>
            <a:r>
              <a:rPr lang="en-US" sz="2600" dirty="0" smtClean="0">
                <a:latin typeface="Rockwell" panose="02060603020205020403" pitchFamily="18" charset="0"/>
              </a:rPr>
              <a:t>software </a:t>
            </a:r>
            <a:r>
              <a:rPr lang="en-US" sz="2600" dirty="0">
                <a:latin typeface="Rockwell" panose="02060603020205020403" pitchFamily="18" charset="0"/>
              </a:rPr>
              <a:t>as a service (</a:t>
            </a:r>
            <a:r>
              <a:rPr lang="en-US" sz="2600" dirty="0" err="1">
                <a:latin typeface="Rockwell" panose="02060603020205020403" pitchFamily="18" charset="0"/>
              </a:rPr>
              <a:t>SaaS</a:t>
            </a:r>
            <a:r>
              <a:rPr lang="en-US" sz="2600" dirty="0">
                <a:latin typeface="Rockwell" panose="02060603020205020403" pitchFamily="18" charset="0"/>
              </a:rPr>
              <a:t>)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Rockwell" panose="02060603020205020403" pitchFamily="18" charset="0"/>
              </a:rPr>
              <a:t>Comes </a:t>
            </a:r>
            <a:r>
              <a:rPr lang="en-US" sz="2200" dirty="0">
                <a:latin typeface="Rockwell" panose="02060603020205020403" pitchFamily="18" charset="0"/>
              </a:rPr>
              <a:t>with the software that the clients need</a:t>
            </a:r>
          </a:p>
        </p:txBody>
      </p:sp>
    </p:spTree>
    <p:extLst>
      <p:ext uri="{BB962C8B-B14F-4D97-AF65-F5344CB8AC3E}">
        <p14:creationId xmlns:p14="http://schemas.microsoft.com/office/powerpoint/2010/main" val="89288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Distributed Information Systems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Rockwell" panose="02060603020205020403" pitchFamily="18" charset="0"/>
              </a:rPr>
              <a:t> Deal with the interoperability </a:t>
            </a:r>
            <a:r>
              <a:rPr lang="en-US" sz="2800" dirty="0" smtClean="0">
                <a:latin typeface="Rockwell" panose="02060603020205020403" pitchFamily="18" charset="0"/>
              </a:rPr>
              <a:t>between networked </a:t>
            </a:r>
            <a:r>
              <a:rPr lang="en-US" sz="2800" dirty="0">
                <a:latin typeface="Rockwell" panose="02060603020205020403" pitchFamily="18" charset="0"/>
              </a:rPr>
              <a:t>applications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Rockwell" panose="02060603020205020403" pitchFamily="18" charset="0"/>
              </a:rPr>
              <a:t> </a:t>
            </a:r>
            <a:r>
              <a:rPr lang="en-US" sz="2800" dirty="0" smtClean="0">
                <a:latin typeface="Rockwell" panose="02060603020205020403" pitchFamily="18" charset="0"/>
              </a:rPr>
              <a:t>Two </a:t>
            </a:r>
            <a:r>
              <a:rPr lang="en-US" sz="2800" dirty="0">
                <a:latin typeface="Rockwell" panose="02060603020205020403" pitchFamily="18" charset="0"/>
              </a:rPr>
              <a:t>forms of distributed info. systems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Rockwell" panose="02060603020205020403" pitchFamily="18" charset="0"/>
              </a:rPr>
              <a:t> Transaction </a:t>
            </a:r>
            <a:r>
              <a:rPr lang="en-US" sz="2200" dirty="0">
                <a:latin typeface="Rockwell" panose="02060603020205020403" pitchFamily="18" charset="0"/>
              </a:rPr>
              <a:t>Processing System (TPS)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Rockwell" panose="02060603020205020403" pitchFamily="18" charset="0"/>
              </a:rPr>
              <a:t> </a:t>
            </a:r>
            <a:r>
              <a:rPr lang="en-US" sz="2200" dirty="0">
                <a:latin typeface="Rockwell" panose="02060603020205020403" pitchFamily="18" charset="0"/>
              </a:rPr>
              <a:t>Distributed transaction: all or nothing </a:t>
            </a:r>
            <a:r>
              <a:rPr lang="en-US" sz="2200" dirty="0" smtClean="0">
                <a:latin typeface="Rockwell" panose="02060603020205020403" pitchFamily="18" charset="0"/>
              </a:rPr>
              <a:t>happened</a:t>
            </a:r>
          </a:p>
          <a:p>
            <a:pPr marL="566928" lvl="3" indent="0" algn="just">
              <a:buNone/>
            </a:pPr>
            <a:endParaRPr lang="en-US" sz="2200" dirty="0">
              <a:latin typeface="Rockwell" panose="02060603020205020403" pitchFamily="18" charset="0"/>
            </a:endParaRP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Rockwell" panose="02060603020205020403" pitchFamily="18" charset="0"/>
              </a:rPr>
              <a:t> Enterprise </a:t>
            </a:r>
            <a:r>
              <a:rPr lang="en-US" sz="2200" dirty="0">
                <a:latin typeface="Rockwell" panose="02060603020205020403" pitchFamily="18" charset="0"/>
              </a:rPr>
              <a:t>Application Integration (EAI)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Rockwell" panose="02060603020205020403" pitchFamily="18" charset="0"/>
              </a:rPr>
              <a:t>Separate </a:t>
            </a:r>
            <a:r>
              <a:rPr lang="en-US" sz="2200" dirty="0">
                <a:latin typeface="Rockwell" panose="02060603020205020403" pitchFamily="18" charset="0"/>
              </a:rPr>
              <a:t>process components from databases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Rockwell" panose="02060603020205020403" pitchFamily="18" charset="0"/>
              </a:rPr>
              <a:t>Let </a:t>
            </a:r>
            <a:r>
              <a:rPr lang="en-US" sz="2200" dirty="0">
                <a:latin typeface="Rockwell" panose="02060603020205020403" pitchFamily="18" charset="0"/>
              </a:rPr>
              <a:t>applications communicate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231696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Transaction Processing Systems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Rockwell" panose="02060603020205020403" pitchFamily="18" charset="0"/>
              </a:rPr>
              <a:t> Properties </a:t>
            </a:r>
            <a:r>
              <a:rPr lang="en-US" dirty="0">
                <a:latin typeface="Rockwell" panose="02060603020205020403" pitchFamily="18" charset="0"/>
              </a:rPr>
              <a:t>of transactions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dirty="0" smtClean="0">
                <a:latin typeface="Rockwell" panose="02060603020205020403" pitchFamily="18" charset="0"/>
              </a:rPr>
              <a:t>Atomic</a:t>
            </a:r>
            <a:r>
              <a:rPr lang="en-US" sz="1800" dirty="0">
                <a:latin typeface="Rockwell" panose="02060603020205020403" pitchFamily="18" charset="0"/>
              </a:rPr>
              <a:t>: to the outside world, each transaction happens indivisibly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Rockwell" panose="02060603020205020403" pitchFamily="18" charset="0"/>
              </a:rPr>
              <a:t> </a:t>
            </a:r>
            <a:r>
              <a:rPr lang="en-US" sz="1800" dirty="0">
                <a:latin typeface="Rockwell" panose="02060603020205020403" pitchFamily="18" charset="0"/>
              </a:rPr>
              <a:t>Consistent: the transaction does not violate the system invariants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Rockwell" panose="02060603020205020403" pitchFamily="18" charset="0"/>
              </a:rPr>
              <a:t>  </a:t>
            </a:r>
            <a:r>
              <a:rPr lang="en-US" sz="1800" dirty="0">
                <a:latin typeface="Rockwell" panose="02060603020205020403" pitchFamily="18" charset="0"/>
              </a:rPr>
              <a:t>Isolated: concurrent transactions do not interfere with each other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Rockwell" panose="02060603020205020403" pitchFamily="18" charset="0"/>
              </a:rPr>
              <a:t>  </a:t>
            </a:r>
            <a:r>
              <a:rPr lang="en-US" sz="1800" dirty="0">
                <a:latin typeface="Rockwell" panose="02060603020205020403" pitchFamily="18" charset="0"/>
              </a:rPr>
              <a:t>Durable: once a transaction commits, the changes are permanent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smtClean="0">
                <a:latin typeface="Rockwell" panose="02060603020205020403" pitchFamily="18" charset="0"/>
              </a:rPr>
              <a:t>Primitives </a:t>
            </a:r>
            <a:r>
              <a:rPr lang="en-US" dirty="0">
                <a:latin typeface="Rockwell" panose="02060603020205020403" pitchFamily="18" charset="0"/>
              </a:rPr>
              <a:t>for transactions</a:t>
            </a:r>
            <a:r>
              <a:rPr lang="en-US" dirty="0" smtClean="0">
                <a:latin typeface="Rockwell" panose="02060603020205020403" pitchFamily="18" charset="0"/>
              </a:rPr>
              <a:t>:</a:t>
            </a:r>
            <a:endParaRPr lang="en-US" dirty="0">
              <a:latin typeface="Rockwell" panose="020606030202050204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615" y="3857414"/>
            <a:ext cx="75342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090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676</TotalTime>
  <Words>720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Calibri Light</vt:lpstr>
      <vt:lpstr>Courier New</vt:lpstr>
      <vt:lpstr>Rockwell</vt:lpstr>
      <vt:lpstr>Tahoma</vt:lpstr>
      <vt:lpstr>Wingdings</vt:lpstr>
      <vt:lpstr>Retrospect</vt:lpstr>
      <vt:lpstr>PowerPoint Presentation</vt:lpstr>
      <vt:lpstr>Types of Distributed Systems</vt:lpstr>
      <vt:lpstr>Cluster Computing Systems</vt:lpstr>
      <vt:lpstr>Grid Computing Systems</vt:lpstr>
      <vt:lpstr>An Example Architecture (1)</vt:lpstr>
      <vt:lpstr>An Example Architecture (2)</vt:lpstr>
      <vt:lpstr>Cloud Computing Systems</vt:lpstr>
      <vt:lpstr>Distributed Information Systems</vt:lpstr>
      <vt:lpstr>Transaction Processing Systems</vt:lpstr>
      <vt:lpstr>Nested Transactions</vt:lpstr>
      <vt:lpstr>Realizing Transactions </vt:lpstr>
      <vt:lpstr>Enterprise Application Integration</vt:lpstr>
      <vt:lpstr>Distributed Pervasive Systems</vt:lpstr>
      <vt:lpstr>Electronic Healthcare Systems</vt:lpstr>
      <vt:lpstr>Wireless Sensor Networks</vt:lpstr>
      <vt:lpstr>Wireless Sensor Networks</vt:lpstr>
      <vt:lpstr>Wireless Sensor Networks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33</cp:revision>
  <dcterms:created xsi:type="dcterms:W3CDTF">2021-01-13T11:04:09Z</dcterms:created>
  <dcterms:modified xsi:type="dcterms:W3CDTF">2021-06-05T03:41:24Z</dcterms:modified>
</cp:coreProperties>
</file>