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05" r:id="rId2"/>
    <p:sldId id="256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94660"/>
  </p:normalViewPr>
  <p:slideViewPr>
    <p:cSldViewPr>
      <p:cViewPr varScale="1">
        <p:scale>
          <a:sx n="84" d="100"/>
          <a:sy n="84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EB6ADCD8-82A9-4D12-9C35-54ADBD08BB9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9450C4C-3C67-4351-8DB6-C705FC217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DCED4E22-CBE1-4433-87AC-A1C7D7D0FD88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8500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254140A8-D567-4E48-AF1F-1CDDB7CF6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7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9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7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8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4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05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1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4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5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7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6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3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4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4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5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61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5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6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11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2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2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58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3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67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6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4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72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8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0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71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13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86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3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54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15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6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81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48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2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140A8-D567-4E48-AF1F-1CDDB7CF6A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4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481D-C3A7-487C-9A96-C44054934A92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347A-C477-4C7B-92CF-3B089A5C0E9C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C1D-80D7-4445-A248-C74893210823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A63-052E-4ED0-9560-9A41722A744E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40DF-0AF9-487E-86CC-16168D1155F9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51B9-D2F9-4D7F-96F8-9F94C544EE1A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410D-59B2-40B7-BD43-A90B58A5DA12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F6A-EE1A-4C98-99BA-A74C6901343E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040-2C75-48D5-ABA2-8838CC4C666E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FC7F-F10C-4820-A2E7-848880292FF9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076F-74D0-4BC3-AC18-09521E1E9E59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25AE-E774-4B5F-B69C-C2CD14FA9DFC}" type="datetime1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C22D-35D9-43C1-B48C-CF6874E4C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229600" cy="46096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91440" algn="ctr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Machine Learning</a:t>
            </a:r>
            <a:endParaRPr lang="en-US" sz="4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91440" algn="ctr">
              <a:spcBef>
                <a:spcPts val="0"/>
              </a:spcBef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Lecture – 3</a:t>
            </a:r>
          </a:p>
          <a:p>
            <a:pPr indent="-91440" algn="ctr">
              <a:spcBef>
                <a:spcPts val="0"/>
              </a:spcBef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Logistic Regression</a:t>
            </a:r>
          </a:p>
          <a:p>
            <a:pPr indent="-91440" algn="ctr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-91440" algn="ctr">
              <a:spcBef>
                <a:spcPts val="0"/>
              </a:spcBef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Muhammad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Affan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Alim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indent="-91440" algn="ctr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6371"/>
            <a:ext cx="12192000" cy="511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5355"/>
            <a:ext cx="12192000" cy="1060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define g(z)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is a real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g(z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1/(1 + e</a:t>
            </a:r>
            <a:r>
              <a:rPr lang="en-US" sz="32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-z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function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the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lvl="1" algn="l"/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combine these equations we can write out the hypothesis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:\Teaching Subject\Machine Learning\Andrew Ng\Machine_learning_complete\Machine_learning_complete\06_Logistic_Regression_files\Image 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71" y="2133600"/>
            <a:ext cx="384932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sigmoid function look like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Crosses 0.5 at the origin, then flattens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Asymptotes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at 0 and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this we need to fit θ to our data</a:t>
            </a:r>
          </a:p>
          <a:p>
            <a:pPr marL="0" lvl="1" algn="l"/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Teaching Subject\Machine Learning\Andrew Ng\Machine_learning_complete\Machine_learning_complete\06_Logistic_Regression_files\Image 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5441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1162686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b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solidFill>
                  <a:srgbClr val="008000"/>
                </a:solidFill>
                <a:latin typeface="Arial" panose="020B0604020202020204" pitchFamily="34" charset="0"/>
                <a:cs typeface="Arial" pitchFamily="34" charset="0"/>
              </a:rPr>
              <a:t>Interpreting the hypothesis output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11353800" cy="48826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hypothesis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 outputs a number, we treat that value as the estimated probability that y=1 on input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is a feature vector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1 (as always) and x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umourSize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 a patient they have a 70% chance of a tumor being malignant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12954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24400" y="2922809"/>
                <a:ext cx="3581400" cy="810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         </m:t>
                                </m:r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𝑇𝑢𝑚𝑜𝑟𝑆𝑖𝑧𝑒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22809"/>
                <a:ext cx="3581400" cy="8109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049000" cy="123888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b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solidFill>
                  <a:srgbClr val="008000"/>
                </a:solidFill>
                <a:latin typeface="Arial" panose="020B0604020202020204" pitchFamily="34" charset="0"/>
                <a:cs typeface="Arial" pitchFamily="34" charset="0"/>
              </a:rPr>
              <a:t>Interpreting the hypothesis output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11353800" cy="46540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write this using the following notation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= P(y=1|x ; 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θ)</a:t>
            </a:r>
          </a:p>
          <a:p>
            <a:pPr lvl="2" algn="l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this mean?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that y=1, given x, parameterized by 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</a:p>
          <a:p>
            <a:pPr lvl="2"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12954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108648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b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solidFill>
                  <a:srgbClr val="008000"/>
                </a:solidFill>
                <a:latin typeface="Arial" panose="020B0604020202020204" pitchFamily="34" charset="0"/>
                <a:cs typeface="Arial" pitchFamily="34" charset="0"/>
              </a:rPr>
              <a:t>Interpreting the hypothesis output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11353800" cy="45016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binary classification task we know y = 0 or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the following must be true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P(y=1|x ; θ) + P(y=0|x ; θ) = 1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P(y=0|x ; θ) = 1 - P(y=1|x ; θ)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14478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a better sense of what the hypothesis function is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understand of what the hypothesis function looks like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of using the sigmoid function is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l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probability of y being 1 is greater than 0.5 then we can predict y = 1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we predict y =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exactly that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is greater than 0.5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g(z) is greater than or equal to 0.5 when z is greater than or equal to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E:\Teaching Subject\Machine Learning\Andrew Ng\Machine_learning_complete\Machine_learning_complete\06_Logistic_Regression_files\Image [3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40377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z is positive, g(z) is greater than 0.5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 (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8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when 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8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 ≥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0 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≥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0.5</a:t>
            </a:r>
          </a:p>
          <a:p>
            <a:pPr lvl="1" algn="l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we've shown is that the hypothesis predicts y = 1 when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 ≥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corollary of that when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 ≤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then the hypothesis predicts y = 0 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use this to better understand how the hypothesis makes its predictions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- Classification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classification, the output ‘y’ is discrete value.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logistic regression, to develop an algorithm to determine what class a new input should fall into</a:t>
            </a:r>
          </a:p>
          <a:p>
            <a:pPr lvl="1" algn="l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Like some classification problems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 -&gt; spam / not spam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transaction -&gt; fraudulent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Tumor -&gt; malignant / benign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 - example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l-G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l-G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 = g(</a:t>
            </a:r>
            <a:r>
              <a:rPr lang="el-G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l-G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l-G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θ</a:t>
            </a:r>
            <a:r>
              <a:rPr lang="el-G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l-G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l-G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 algn="l"/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Teaching Subject\Machine Learning\Andrew Ng\Machine_learning_complete\Machine_learning_complete\06_Logistic_Regression_files\Image [4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572000" cy="346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Suppose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-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 θ</a:t>
            </a:r>
            <a:r>
              <a:rPr lang="en-US" sz="32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and θ</a:t>
            </a:r>
            <a:r>
              <a:rPr lang="en-US" sz="32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lvl="1"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our parameter vector is a column vector with the above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row vector = [-3,1,1]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this mean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z here becomes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predict "y = 1" if</a:t>
            </a:r>
          </a:p>
          <a:p>
            <a:pPr lvl="2" algn="l"/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+ 1x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+ 1x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≥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2" algn="l"/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 + 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≥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re-write this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x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≥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then we predict y = 1</a:t>
            </a: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plot</a:t>
            </a:r>
          </a:p>
          <a:p>
            <a:pPr lvl="1" algn="l"/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</a:t>
            </a:r>
            <a:r>
              <a:rPr lang="en-US" sz="32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3 we graphically plot our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E:\Teaching Subject\Machine Learning\Andrew Ng\Machine_learning_complete\Machine_learning_complete\06_Logistic_Regression_files\Image [5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3310890" cy="292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we have these two regions on the graph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false,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Magenta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and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decision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  <a:p>
            <a:pPr lvl="1" algn="l"/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straight line is the set of points where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= 0.5 exactly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 is a property of the hypothesis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we can create the boundary with the hypothesis and parameters without any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 algn="l"/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use the data to determine the parameter values</a:t>
            </a:r>
          </a:p>
          <a:p>
            <a:pPr lvl="2"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y = 1 if</a:t>
            </a:r>
          </a:p>
          <a:p>
            <a:pPr lvl="3"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 x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&gt; 0</a:t>
            </a:r>
          </a:p>
          <a:p>
            <a:pPr lvl="3"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&gt; x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Boundary-non-linear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logistic regression to fit a complex non-linear data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polynomial regress add higher order terms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say we have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= g(θ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θ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 θ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θ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Boundary-non-linear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the transpose of the θ vector times the input vector 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was [-1,0,0,1,1] then we say;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that "y = 1" </a:t>
            </a:r>
            <a:r>
              <a:rPr lang="en-US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+ 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&gt;= 0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2"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&gt;=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Boundary-non-linear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plot x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x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us a circle with a radius of 1 around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E:\Teaching Subject\Machine Learning\Andrew Ng\Machine_learning_complete\Machine_learning_complete\06_Logistic_Regression_files\Image [6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419600" cy="33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Boundary-non-linear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build more complex decision boundaries by fitting complex parameters to this (relatively) simple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complex decision boundaries?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higher order polynomial terms, we can get even more complex decision boundaries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- Classification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problem we discuss here consist only two classification classes ‘y’ is either 0 or 1.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= negative class (absence of something)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= positive class (presence of something)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later look at multiclass classification problem, although this is just an extension of binary classification 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0" y="22860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{0,1}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9140" y="3975795"/>
            <a:ext cx="233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{0,1,2,3,4}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Decision Boundary-non-linear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E:\Teaching Subject\Machine Learning\Andrew Ng\Machine_learning_complete\Machine_learning_complete\06_Logistic_Regression_files\Image [7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3528"/>
            <a:ext cx="406221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 θ 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 optimization object for the cost function we use the fit the parameters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 of </a:t>
            </a:r>
            <a:r>
              <a:rPr lang="en-US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training examples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example has is n+1 length column vector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 {(x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(x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)…(x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 examples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76400"/>
            <a:ext cx="4800600" cy="1657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733800"/>
            <a:ext cx="3886200" cy="12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examples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is a feature vector which is n+1 dimensional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∈ {0,1}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based on parameters (θ)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training set how to we chose/fit θ?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 regression uses the following function to determine θ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:\Teaching Subject\Machine Learning\Andrew Ng\Machine_learning_complete\Machine_learning_complete\06_Logistic_Regression_files\Image [9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537721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writing the squared error term, we can write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define "cost()" as;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cost(</a:t>
            </a:r>
            <a:r>
              <a:rPr lang="en-US" sz="32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y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1/2(</a:t>
            </a:r>
            <a:r>
              <a:rPr lang="en-US" sz="32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</a:t>
            </a:r>
            <a:r>
              <a:rPr lang="en-US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evaluates to the cost for an individual example using the same measure as used in linear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lvl="2" algn="l"/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redefine J(θ)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marL="457200" lvl="2" indent="-4572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/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appropriately, is the sum of all the individual costs over the training data (i.e. the same as linear regression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further simplify it we can get rid of the superscripts</a:t>
            </a:r>
          </a:p>
          <a:p>
            <a:pPr lvl="1"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pPr marL="457200" lvl="2" indent="-4572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Teaching Subject\Machine Learning\Andrew Ng\Machine_learning_complete\Machine_learning_complete\06_Logistic_Regression_files\Image [10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6" y="1600200"/>
            <a:ext cx="538723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Teaching Subject\Machine Learning\Andrew Ng\Machine_learning_complete\Machine_learning_complete\06_Logistic_Regression_files\Image [1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29200"/>
            <a:ext cx="5029200" cy="109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this actually mean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cost you want the learning algorithm to pay if the outcome is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 and the actual outcome is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this function for logistic regression this is a 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non-convex function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parameter optimization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work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mean by non convex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some function - J(θ) - for determining the parameters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hypothesis function has a non-linearity (sigmoid function of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complicated non-linear 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take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 and plug it into the Cost() function, and them plug the Cost() function into J(θ) and plot J(θ) we find many local optimum -&gt; 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convex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a problem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local minima mean gradient descent may not find the global optimum - may get stuck in a global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- Classification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to develop the classification algorithm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Tumor size vs malignancy (0 or 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could use linear regression 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Then threshold the classifier output (i.e. anything over some value is yes, else no)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our example below linear regression with threshold seems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like a convex function so if you run gradient descent you converge to a global minimum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38400"/>
            <a:ext cx="4476750" cy="333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456813"/>
            <a:ext cx="458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convex logistic regression cost function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around this we need a different, convex Cost() function which means we can apply gradient descent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E:\Teaching Subject\Machine Learning\Andrew Ng\Machine_learning_complete\Machine_learning_complete\06_Logistic_Regression_files\Image [1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8574699" cy="126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our logistic regression cost function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 penalty the algorithm pays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y =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evaluates as -log(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:\Teaching Subject\Machine Learning\Andrew Ng\Machine_learning_complete\Machine_learning_complete\06_Logistic_Regression_files\Image [13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399"/>
            <a:ext cx="4419600" cy="35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we're right, cost function is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slowly increases cost function as we become "more"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axis is what we predict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axis is the cost associated with that prediction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functions has some interesting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1 and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 =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hypothesis predicts exactly 1 and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exactly correct then that corresponds to 0 (exactly, not nearly 0)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 goes to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goes to infinity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captures the intuition that if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 = 0 (predict </a:t>
            </a:r>
            <a:r>
              <a:rPr lang="en-US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(y=1|x; θ) = 0) but y = 1 this will penalize the learning algorithm with a massive 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if y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cost is evaluated as -log(1-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 x ))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get inverse of the other 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it goes to plus infinity as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 goes to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our particular cost functions J(θ) is going to be convex and avoid local minimum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Teaching Subject\Machine Learning\Andrew Ng\Machine_learning_complete\Machine_learning_complete\06_Logistic_Regression_files\Image [14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1074421"/>
            <a:ext cx="3200400" cy="29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simpler way to write the cost function and apply gradient descent to the logistic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end should be able to implement a fully functional logistic regression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lvl="1" algn="l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cost function is as follows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– Classification (Example)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14400"/>
            <a:ext cx="7760970" cy="3430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2000" y="4575595"/>
                <a:ext cx="5715000" cy="1749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    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             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)=(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    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                                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5595"/>
                <a:ext cx="5715000" cy="1749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7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 </a:t>
            </a:r>
            <a:r>
              <a:rPr lang="en-US" dirty="0"/>
              <a:t>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E:\Teaching Subject\Machine Learning\Andrew Ng\Machine_learning_complete\Machine_learning_complete\06_Logistic_Regression_files\Image [15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9" y="1101091"/>
            <a:ext cx="921798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cost for a single example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binary classification problems y is always 0 or 1</a:t>
            </a:r>
          </a:p>
          <a:p>
            <a:pPr lvl="1" algn="l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this, we can have a simpler way to write the cost function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writing cost function on two lines/two cases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compress them into one equation - more efficient 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write cost function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cost(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(x),y) = -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ylog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 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) - (1-y)log( 1- 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)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 is a more compact of the two cases above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that there are only two possible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our equation simplifies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-log(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- (0)log(1 -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4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-log(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2286000" lvl="4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what we had before when y =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equation simplifies to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-(0)log(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- (1)log(1 -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-log(1-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what we had before when y =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in summary, our cost function for the θ parameters can be defined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E:\Teaching Subject\Machine Learning\Andrew Ng\Machine_learning_complete\Machine_learning_complete\06_Logistic_Regression_files\Image [16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89490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chose this function when other cost functions exist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 can be derived from statistics using the principle of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 likelihood estimation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this does mean there's an underlying Gaussian assumption relating to the distribution of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lvl="1"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has the nice property that it's convex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parameters 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 θ which minimize J(θ)</a:t>
            </a:r>
          </a:p>
          <a:p>
            <a:pPr algn="l"/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we have a set of parameters to use in our model for future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</a:p>
          <a:p>
            <a:pPr algn="l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if we're given some new example with set of features x, we can take the θ which we generated, and output our prediction using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we're given some new example with set of features x, we can take the θ which we generated, and output our prediction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result 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p(y=1 | x ; θ)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y = 1, given x, parameterized by 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E:\Teaching Subject\Machine Learning\Andrew Ng\Machine_learning_complete\Machine_learning_complete\06_Logistic_Regression_files\Image [17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4191000" cy="10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minimize the logistic regression cost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we need to figure out how to minimize J(θ)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gradient descent as before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Repeatedly update each parameter using a learning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– Classification (Example)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2305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threshold classifier output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l-GR" i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= 0.5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l-GR" i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≥ 0.5, predict “y = 1”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l-GR" i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&lt; 0.5, predict “y = 0”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93403"/>
            <a:ext cx="6629400" cy="34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had 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features, you would have an n+1 column vector for 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equation is the same as the linear regression rule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only difference is that our definition for the hypothesis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E:\Teaching Subject\Machine Learning\Andrew Ng\Machine_learning_complete\Machine_learning_complete\06_Logistic_Regression_files\Image [18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7281"/>
            <a:ext cx="713410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spoke about how to monitor gradient descent to check it's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do the same thing here for logistic regression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11140440" cy="685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Gradient Descent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11140440" cy="51874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logistic regression with gradient descent, we have to update all the θ values (θ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use a for loop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would be a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 for gradient descent for logistic regression also applies here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92202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– Classification (Example)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Problem of linear regression for classification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can see above diagram this does a reasonable job of satisfying the data points into one of two classes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 what if we had single yes(1) with a very small tumor (or single no(0) with a very large rumor)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would lead to classifying all the existing yeses and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Logistic Regression – Classification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Another issues linear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know y is 0 or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Hypothesis can give values larger than 1 or less than 0</a:t>
            </a:r>
          </a:p>
          <a:p>
            <a:pPr marL="0" lvl="1" algn="l"/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Logistic regression generates a value where is always either 0 or 1 such that 0 ≤ h</a:t>
            </a:r>
            <a:r>
              <a:rPr lang="el-GR" sz="3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(x) ≤ 1</a:t>
            </a:r>
            <a:endParaRPr lang="en-US" sz="3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Logistic regression is a classification algorithm, don’t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887200" cy="838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Hypothesis Representation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599"/>
            <a:ext cx="11353800" cy="52636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function is used to represent our hypothesis in 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want our classifier to output values between 0 and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linear regression we did 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= 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hypothesis representation we do 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defTabSz="457200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= g((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200" i="1" baseline="30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x))</a:t>
            </a:r>
          </a:p>
          <a:p>
            <a:pPr algn="l"/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C22D-35D9-43C1-B48C-CF6874E4C9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561"/>
            <a:ext cx="12192000" cy="5116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838200"/>
            <a:ext cx="11064240" cy="0"/>
          </a:xfrm>
          <a:prstGeom prst="line">
            <a:avLst/>
          </a:prstGeom>
          <a:ln w="19050">
            <a:solidFill>
              <a:srgbClr val="95B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40004</TotalTime>
  <Words>1321</Words>
  <Application>Microsoft Office PowerPoint</Application>
  <PresentationFormat>Widescreen</PresentationFormat>
  <Paragraphs>510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Office Theme</vt:lpstr>
      <vt:lpstr>PowerPoint Presentation</vt:lpstr>
      <vt:lpstr>Logistic Regression - Classification</vt:lpstr>
      <vt:lpstr>Logistic Regression - Classification</vt:lpstr>
      <vt:lpstr>Logistic Regression - Classification</vt:lpstr>
      <vt:lpstr>Logistic Regression – Classification (Example)</vt:lpstr>
      <vt:lpstr>Logistic Regression – Classification (Example)</vt:lpstr>
      <vt:lpstr>Logistic Regression – Classification (Example)</vt:lpstr>
      <vt:lpstr>Logistic Regression – Classification</vt:lpstr>
      <vt:lpstr>Hypothesis Representation</vt:lpstr>
      <vt:lpstr>Hypothesis Representation</vt:lpstr>
      <vt:lpstr>Hypothesis Representation</vt:lpstr>
      <vt:lpstr>Hypothesis Representation</vt:lpstr>
      <vt:lpstr>Hypothesis Representation Interpreting the hypothesis output</vt:lpstr>
      <vt:lpstr>Hypothesis Representation Interpreting the hypothesis output</vt:lpstr>
      <vt:lpstr>Hypothesis Representation Interpreting the hypothesis output</vt:lpstr>
      <vt:lpstr>Decision Boundary</vt:lpstr>
      <vt:lpstr>Decision Boundary</vt:lpstr>
      <vt:lpstr>Decision Boundary</vt:lpstr>
      <vt:lpstr>Decision Boundary</vt:lpstr>
      <vt:lpstr>Decision Boundary - example</vt:lpstr>
      <vt:lpstr>Decision Boundary</vt:lpstr>
      <vt:lpstr>Decision Boundary</vt:lpstr>
      <vt:lpstr>Decision Boundary</vt:lpstr>
      <vt:lpstr>Decision Boundary</vt:lpstr>
      <vt:lpstr>Decision Boundary</vt:lpstr>
      <vt:lpstr>Decision Boundary-non-linear</vt:lpstr>
      <vt:lpstr>Decision Boundary-non-linear</vt:lpstr>
      <vt:lpstr>Decision Boundary-non-linear</vt:lpstr>
      <vt:lpstr>Decision Boundary-non-linear</vt:lpstr>
      <vt:lpstr>Decision Boundary-non-linear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affanalim</dc:creator>
  <cp:lastModifiedBy>affanalim</cp:lastModifiedBy>
  <cp:revision>844</cp:revision>
  <cp:lastPrinted>2018-09-28T10:06:05Z</cp:lastPrinted>
  <dcterms:created xsi:type="dcterms:W3CDTF">2011-11-18T23:17:36Z</dcterms:created>
  <dcterms:modified xsi:type="dcterms:W3CDTF">2018-10-05T10:00:36Z</dcterms:modified>
</cp:coreProperties>
</file>