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0" r:id="rId18"/>
    <p:sldId id="271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9E6F5-80E3-4096-A910-129E13CC0E95}" v="28" dt="2024-06-16T07:33:26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A4569-1010-A949-9795-68ED7ED65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6467E-D8D2-7C54-97B3-41911560D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1ED1B-8543-76DA-8612-C44E7C3C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44848-6F60-4A99-AEFE-90AFC2692ADE}" type="datetimeFigureOut">
              <a:rPr lang="en-PK" smtClean="0"/>
              <a:t>22/06/2024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2DF68-DE8F-6C47-46D6-0C08065FB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16148-5740-B2B5-65C3-57DDB955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AFB5-FF4B-44D4-99CA-54C3B4B448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9555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DFFDE-F7B8-9A6A-102A-9DF6FED5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78C06-B809-7774-1D46-E7BB60777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243DC-CE67-B991-E643-162491981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44848-6F60-4A99-AEFE-90AFC2692ADE}" type="datetimeFigureOut">
              <a:rPr lang="en-PK" smtClean="0"/>
              <a:t>22/06/2024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92C11-2892-5FBA-BC2B-99C770C9B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B606C-34A2-5793-0D20-1C0DB261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AFB5-FF4B-44D4-99CA-54C3B4B448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1125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C34E02-405B-EF25-BDEC-EB74E53BB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E33A7-11B7-53FE-9BFD-38F3E299A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70D5F-E64E-2989-22EB-BBE4E7FD3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44848-6F60-4A99-AEFE-90AFC2692ADE}" type="datetimeFigureOut">
              <a:rPr lang="en-PK" smtClean="0"/>
              <a:t>22/06/2024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06929-839E-225B-5BED-1962005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11FAA-5DA8-9364-16CF-FB76B996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AFB5-FF4B-44D4-99CA-54C3B4B448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1702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86E54-F0C7-E834-0265-C5B7D759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90597-D89D-96AC-CE9C-FAAEB5DCB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76DF2-7961-30F0-0BEA-8A2530E50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44848-6F60-4A99-AEFE-90AFC2692ADE}" type="datetimeFigureOut">
              <a:rPr lang="en-PK" smtClean="0"/>
              <a:t>22/06/2024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2DC6C-AF38-1962-A151-A735E4F11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4E033-75C4-1B75-4B0E-64CF2440F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AFB5-FF4B-44D4-99CA-54C3B4B448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2174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B3CD-65AD-1735-FA08-80EE0EEFB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87057-4788-E1C2-A745-646F3D8EB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B60A6-01C9-030B-6B7F-607C87DBB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44848-6F60-4A99-AEFE-90AFC2692ADE}" type="datetimeFigureOut">
              <a:rPr lang="en-PK" smtClean="0"/>
              <a:t>22/06/2024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4A11B-1F7D-BDB7-AAF8-19D36ECE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BE17D-A1A6-25CF-96C5-50406295D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AFB5-FF4B-44D4-99CA-54C3B4B448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4275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2641-3074-174C-20F9-A2386E499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17D4E-829C-A2EF-B4FE-FB7E78E06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6A04C-9EF9-2007-564C-11C530064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E951D-F1B2-AF06-84ED-435F6452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44848-6F60-4A99-AEFE-90AFC2692ADE}" type="datetimeFigureOut">
              <a:rPr lang="en-PK" smtClean="0"/>
              <a:t>22/06/2024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D53C8-3257-0519-7926-72A5880F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25AB0-41DB-485B-674D-426D2BA4D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AFB5-FF4B-44D4-99CA-54C3B4B448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5174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407A9-2969-CDBC-0A8A-5D57C4F3E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ECAF0-DE63-CDE2-4DF1-D2E104039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052BE-C0F0-8629-A605-5ADE08C0E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B5F18-1629-B91C-5E79-6B4B053C8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46E004-7695-92A5-7515-67D6EFB43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13372D-E0CB-1EF5-F0A5-54D788B3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44848-6F60-4A99-AEFE-90AFC2692ADE}" type="datetimeFigureOut">
              <a:rPr lang="en-PK" smtClean="0"/>
              <a:t>22/06/2024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884BAA-8AD8-D29D-849D-54121E1C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3D717-AD92-CFE6-949E-53157CD1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AFB5-FF4B-44D4-99CA-54C3B4B448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0483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1FB03-9847-FD43-F40C-072C2F186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24223-FF07-3974-CAA2-14EB6B81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44848-6F60-4A99-AEFE-90AFC2692ADE}" type="datetimeFigureOut">
              <a:rPr lang="en-PK" smtClean="0"/>
              <a:t>22/06/2024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4595F5-2FB5-D4BB-4C29-8C6129F41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13E6E-1133-BD85-FF8C-F588CF59A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AFB5-FF4B-44D4-99CA-54C3B4B448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50381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30D460-9425-4926-0722-EF4C4B214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44848-6F60-4A99-AEFE-90AFC2692ADE}" type="datetimeFigureOut">
              <a:rPr lang="en-PK" smtClean="0"/>
              <a:t>22/06/2024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19394-D56F-F928-371F-53DF41DC1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45272-2A7C-FC4B-A358-C1F62C76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AFB5-FF4B-44D4-99CA-54C3B4B448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2729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7BBB-BF35-7A8B-07A7-3F0982C8A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C7B79-023E-8B7B-AA47-CE212339E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2ECA0-8DDD-2621-FC10-8087C2198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CD692-555B-15A2-CFD0-84373C21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44848-6F60-4A99-AEFE-90AFC2692ADE}" type="datetimeFigureOut">
              <a:rPr lang="en-PK" smtClean="0"/>
              <a:t>22/06/2024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7C2EF-B8D6-EE92-0D3E-B2537A9DC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2A6E8-1F92-00AD-5E0E-EAEC4D2D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AFB5-FF4B-44D4-99CA-54C3B4B448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6776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68FD-0919-24D3-CFF7-4926B2711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F5FC79-054F-424D-5A31-078CBE673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C0378-E25F-2027-8F7C-34CBA343E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869D6-1B60-A4BE-2D8A-AA0F39AE7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44848-6F60-4A99-AEFE-90AFC2692ADE}" type="datetimeFigureOut">
              <a:rPr lang="en-PK" smtClean="0"/>
              <a:t>22/06/2024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7A0E5-8ED2-A241-B25F-FAAD25165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50179-C4F2-A1D8-F67E-BA076909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AFB5-FF4B-44D4-99CA-54C3B4B448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3269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22A04-C36F-34C9-9981-432E3DAF7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0987-0840-4D2C-E6FD-D714ACDFE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1D7B8-99D2-AFEF-948D-BFB34AD2D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944848-6F60-4A99-AEFE-90AFC2692ADE}" type="datetimeFigureOut">
              <a:rPr lang="en-PK" smtClean="0"/>
              <a:t>22/06/2024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42ABA-C5A6-3BAD-5F80-2F607D9F9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87AA1-1F21-7E93-2316-07FFD5CB4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6CAFB5-FF4B-44D4-99CA-54C3B4B448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0923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6304B-CD13-1DF0-5CB7-07C101859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Mobile Operating Systems Overview</a:t>
            </a:r>
            <a:endParaRPr lang="en-PK" sz="5400" dirty="0"/>
          </a:p>
        </p:txBody>
      </p:sp>
      <p:pic>
        <p:nvPicPr>
          <p:cNvPr id="4" name="Picture 3" descr="Mobile device with apps">
            <a:extLst>
              <a:ext uri="{FF2B5EF4-FFF2-40B4-BE49-F238E27FC236}">
                <a16:creationId xmlns:a16="http://schemas.microsoft.com/office/drawing/2014/main" id="{1B9FAE2E-9700-1E0D-C456-527C0A3900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85" r="11115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0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etal tic-tac-toe game pieces">
            <a:extLst>
              <a:ext uri="{FF2B5EF4-FFF2-40B4-BE49-F238E27FC236}">
                <a16:creationId xmlns:a16="http://schemas.microsoft.com/office/drawing/2014/main" id="{E5EF48E5-2E9A-1747-A7A1-6874E68D88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7BE37-1921-3638-2D09-282C39B7E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Pros and Cons of Cross-Platform Frameworks</a:t>
            </a:r>
            <a:endParaRPr lang="en-PK" sz="48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9275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1688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D5EAE-AA84-8978-A882-49205370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Flutter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215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0323D-5294-027D-6B44-38C16F3EA414}"/>
              </a:ext>
            </a:extLst>
          </p:cNvPr>
          <p:cNvSpPr>
            <a:spLocks/>
          </p:cNvSpPr>
          <p:nvPr/>
        </p:nvSpPr>
        <p:spPr>
          <a:xfrm>
            <a:off x="1543562" y="2261336"/>
            <a:ext cx="4470210" cy="714077"/>
          </a:xfrm>
          <a:prstGeom prst="rect">
            <a:avLst/>
          </a:prstGeom>
        </p:spPr>
        <p:txBody>
          <a:bodyPr/>
          <a:lstStyle/>
          <a:p>
            <a:pPr defTabSz="786384">
              <a:spcAft>
                <a:spcPts val="600"/>
              </a:spcAft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Pros</a:t>
            </a:r>
            <a:endParaRPr lang="en-PK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6B8007-37B6-E49D-B2DA-0475DF36769F}"/>
              </a:ext>
            </a:extLst>
          </p:cNvPr>
          <p:cNvSpPr>
            <a:spLocks/>
          </p:cNvSpPr>
          <p:nvPr/>
        </p:nvSpPr>
        <p:spPr>
          <a:xfrm>
            <a:off x="6165118" y="2261336"/>
            <a:ext cx="4492224" cy="714077"/>
          </a:xfrm>
          <a:prstGeom prst="rect">
            <a:avLst/>
          </a:prstGeom>
        </p:spPr>
        <p:txBody>
          <a:bodyPr/>
          <a:lstStyle/>
          <a:p>
            <a:pPr defTabSz="786384">
              <a:spcAft>
                <a:spcPts val="600"/>
              </a:spcAft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</a:t>
            </a:r>
            <a:endParaRPr lang="en-PK" sz="3200" b="1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F1AD7BF-5FBF-B396-5249-A25F811CB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552" y="2774975"/>
            <a:ext cx="3791423" cy="13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786384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PK" altLang="en-PK" sz="16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defTabSz="786384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PK" altLang="en-PK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Single codebase for multiple platforms.</a:t>
            </a:r>
          </a:p>
          <a:p>
            <a:pPr defTabSz="786384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PK" altLang="en-PK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Rich UI components.</a:t>
            </a:r>
          </a:p>
          <a:p>
            <a:pPr defTabSz="786384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PK" altLang="en-PK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High performance. </a:t>
            </a:r>
            <a:endParaRPr kumimoji="0" lang="en-PK" altLang="en-P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12A0470-7DD0-91EC-9FCF-3AFFF550F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5" y="2676116"/>
            <a:ext cx="4841390" cy="976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786384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PK" altLang="en-PK" sz="1548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defTabSz="786384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PK" altLang="en-PK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Larger app size.</a:t>
            </a:r>
          </a:p>
          <a:p>
            <a:pPr defTabSz="786384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PK" altLang="en-PK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Limited libraries compared to native development. </a:t>
            </a:r>
            <a:endParaRPr kumimoji="0" lang="en-PK" altLang="en-P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727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1688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D1587-1EDF-6E12-5C0C-465DF901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React Native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215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B4C78-A5F6-947C-1E43-59AFAD46A532}"/>
              </a:ext>
            </a:extLst>
          </p:cNvPr>
          <p:cNvSpPr>
            <a:spLocks/>
          </p:cNvSpPr>
          <p:nvPr/>
        </p:nvSpPr>
        <p:spPr>
          <a:xfrm>
            <a:off x="1543562" y="2261336"/>
            <a:ext cx="4470210" cy="714077"/>
          </a:xfrm>
          <a:prstGeom prst="rect">
            <a:avLst/>
          </a:prstGeom>
        </p:spPr>
        <p:txBody>
          <a:bodyPr/>
          <a:lstStyle/>
          <a:p>
            <a:pPr defTabSz="786384">
              <a:spcAft>
                <a:spcPts val="600"/>
              </a:spcAft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Pros</a:t>
            </a:r>
            <a:endParaRPr lang="en-PK" sz="32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9EB60-BE1D-E253-2086-E16DF0A8D885}"/>
              </a:ext>
            </a:extLst>
          </p:cNvPr>
          <p:cNvSpPr>
            <a:spLocks/>
          </p:cNvSpPr>
          <p:nvPr/>
        </p:nvSpPr>
        <p:spPr>
          <a:xfrm>
            <a:off x="6165118" y="2261336"/>
            <a:ext cx="4492224" cy="714077"/>
          </a:xfrm>
          <a:prstGeom prst="rect">
            <a:avLst/>
          </a:prstGeom>
        </p:spPr>
        <p:txBody>
          <a:bodyPr/>
          <a:lstStyle/>
          <a:p>
            <a:pPr defTabSz="786384">
              <a:spcAft>
                <a:spcPts val="600"/>
              </a:spcAft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</a:t>
            </a:r>
            <a:endParaRPr lang="en-PK" sz="3200" b="1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95E98F3-F67E-43A3-951A-0A81AB47F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118" y="2668101"/>
            <a:ext cx="4783682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786384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PK" altLang="en-PK" sz="16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defTabSz="786384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PK" altLang="en-PK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Performance lag for complex applications.</a:t>
            </a:r>
          </a:p>
          <a:p>
            <a:pPr defTabSz="786384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PK" altLang="en-PK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Requires native modules for some functionalities. </a:t>
            </a:r>
            <a:endParaRPr kumimoji="0" lang="en-PK" altLang="en-P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3374DB1-9D82-1E0E-8A96-55894EEB8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552" y="2687606"/>
            <a:ext cx="3942105" cy="13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786384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PK" altLang="en-PK" sz="16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defTabSz="786384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PK" altLang="en-PK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Reuse code across platforms.</a:t>
            </a:r>
          </a:p>
          <a:p>
            <a:pPr defTabSz="786384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PK" altLang="en-PK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Strong community support.</a:t>
            </a:r>
          </a:p>
          <a:p>
            <a:pPr defTabSz="786384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PK" altLang="en-PK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Easy to learn for JavaScript developers. </a:t>
            </a:r>
            <a:endParaRPr kumimoji="0" lang="en-PK" altLang="en-P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751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1688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B2A6B3-C46A-1598-6BC3-D9E3432B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Advantages and Disadvantages of Flutter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215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FF98F-CFDB-2C38-54E5-686CD9527E17}"/>
              </a:ext>
            </a:extLst>
          </p:cNvPr>
          <p:cNvSpPr>
            <a:spLocks/>
          </p:cNvSpPr>
          <p:nvPr/>
        </p:nvSpPr>
        <p:spPr>
          <a:xfrm>
            <a:off x="1543562" y="2261336"/>
            <a:ext cx="4470210" cy="714077"/>
          </a:xfrm>
          <a:prstGeom prst="rect">
            <a:avLst/>
          </a:prstGeom>
        </p:spPr>
        <p:txBody>
          <a:bodyPr/>
          <a:lstStyle/>
          <a:p>
            <a:pPr defTabSz="786384">
              <a:spcAft>
                <a:spcPts val="600"/>
              </a:spcAft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Advantages</a:t>
            </a:r>
            <a:endParaRPr lang="en-PK" sz="32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6F7C4B-F55A-93A6-4938-6A34C5369BDD}"/>
              </a:ext>
            </a:extLst>
          </p:cNvPr>
          <p:cNvSpPr>
            <a:spLocks/>
          </p:cNvSpPr>
          <p:nvPr/>
        </p:nvSpPr>
        <p:spPr>
          <a:xfrm>
            <a:off x="6165118" y="2261336"/>
            <a:ext cx="4492224" cy="714077"/>
          </a:xfrm>
          <a:prstGeom prst="rect">
            <a:avLst/>
          </a:prstGeom>
        </p:spPr>
        <p:txBody>
          <a:bodyPr/>
          <a:lstStyle/>
          <a:p>
            <a:pPr defTabSz="786384">
              <a:spcAft>
                <a:spcPts val="600"/>
              </a:spcAft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Disadvantages</a:t>
            </a:r>
            <a:endParaRPr lang="en-PK" sz="32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055716-4A04-07DF-7277-7A6D566C3AFE}"/>
              </a:ext>
            </a:extLst>
          </p:cNvPr>
          <p:cNvSpPr>
            <a:spLocks/>
          </p:cNvSpPr>
          <p:nvPr/>
        </p:nvSpPr>
        <p:spPr>
          <a:xfrm>
            <a:off x="5946803" y="2618374"/>
            <a:ext cx="4492224" cy="3193401"/>
          </a:xfrm>
          <a:prstGeom prst="rect">
            <a:avLst/>
          </a:prstGeom>
        </p:spPr>
        <p:txBody>
          <a:bodyPr/>
          <a:lstStyle/>
          <a:p>
            <a:pPr defTabSz="786384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38937" lvl="1" indent="-245745" defTabSz="7863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Larger app size.</a:t>
            </a:r>
          </a:p>
          <a:p>
            <a:pPr marL="638937" lvl="1" indent="-245745" defTabSz="7863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Still evolving with some limitations in libraries.</a:t>
            </a:r>
          </a:p>
          <a:p>
            <a:pPr marL="638937" lvl="1" indent="-245745" defTabSz="7863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Requires learning Dart language.</a:t>
            </a:r>
          </a:p>
          <a:p>
            <a:pPr>
              <a:spcAft>
                <a:spcPts val="600"/>
              </a:spcAft>
            </a:pPr>
            <a:endParaRPr lang="en-PK" sz="20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7850AC1-98C4-9C5B-B06E-2F3D5DF5B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973" y="2613392"/>
            <a:ext cx="4087979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786384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PK" altLang="en-PK" sz="16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defTabSz="786384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PK" altLang="en-PK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Fast development with Hot Reload.</a:t>
            </a:r>
          </a:p>
          <a:p>
            <a:pPr defTabSz="786384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PK" altLang="en-PK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Beautiful, custom UIs with built-in widgets.</a:t>
            </a:r>
          </a:p>
          <a:p>
            <a:pPr defTabSz="786384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PK" altLang="en-PK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High performance close to native.</a:t>
            </a:r>
          </a:p>
          <a:p>
            <a:pPr defTabSz="786384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PK" altLang="en-PK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Single codebase for multiple platforms. </a:t>
            </a:r>
            <a:endParaRPr kumimoji="0" lang="en-PK" altLang="en-P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880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1688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8913-F81E-8FAF-CC8F-58385ADFA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Native vs. Hybrid Mobile Apps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215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CEAF6-560F-1346-F3BD-90E767DCB7A7}"/>
              </a:ext>
            </a:extLst>
          </p:cNvPr>
          <p:cNvSpPr>
            <a:spLocks/>
          </p:cNvSpPr>
          <p:nvPr/>
        </p:nvSpPr>
        <p:spPr>
          <a:xfrm>
            <a:off x="1348520" y="2261336"/>
            <a:ext cx="4470209" cy="714077"/>
          </a:xfrm>
          <a:prstGeom prst="rect">
            <a:avLst/>
          </a:prstGeom>
        </p:spPr>
        <p:txBody>
          <a:bodyPr/>
          <a:lstStyle/>
          <a:p>
            <a:pPr defTabSz="786384">
              <a:spcAft>
                <a:spcPts val="600"/>
              </a:spcAft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Native Apps</a:t>
            </a:r>
            <a:endParaRPr lang="en-PK" sz="32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0C6B9-B6EA-8EB1-B92A-3AFD9CFA3CD8}"/>
              </a:ext>
            </a:extLst>
          </p:cNvPr>
          <p:cNvSpPr>
            <a:spLocks/>
          </p:cNvSpPr>
          <p:nvPr/>
        </p:nvSpPr>
        <p:spPr>
          <a:xfrm>
            <a:off x="1554278" y="2691428"/>
            <a:ext cx="4470209" cy="3193401"/>
          </a:xfrm>
          <a:prstGeom prst="rect">
            <a:avLst/>
          </a:prstGeom>
        </p:spPr>
        <p:txBody>
          <a:bodyPr/>
          <a:lstStyle/>
          <a:p>
            <a:pPr defTabSz="7863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Advantages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393192" lvl="1" defTabSz="786384"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Optimal performance.</a:t>
            </a:r>
          </a:p>
          <a:p>
            <a:pPr marL="393192" lvl="1" defTabSz="786384"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 access to device features.</a:t>
            </a:r>
          </a:p>
          <a:p>
            <a:pPr marL="393192" lvl="1" defTabSz="786384"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Better user experience.</a:t>
            </a:r>
          </a:p>
          <a:p>
            <a:pPr defTabSz="7863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Disadvantages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393192" lvl="1" defTabSz="786384"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Higher development cost.</a:t>
            </a:r>
          </a:p>
          <a:p>
            <a:pPr marL="393192" lvl="1" defTabSz="786384"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Separate codebases for each platform.</a:t>
            </a:r>
          </a:p>
          <a:p>
            <a:pPr>
              <a:spcAft>
                <a:spcPts val="600"/>
              </a:spcAft>
            </a:pPr>
            <a:endParaRPr lang="en-PK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AA64E-C80A-4317-CEF2-62F216F903FC}"/>
              </a:ext>
            </a:extLst>
          </p:cNvPr>
          <p:cNvSpPr>
            <a:spLocks/>
          </p:cNvSpPr>
          <p:nvPr/>
        </p:nvSpPr>
        <p:spPr>
          <a:xfrm>
            <a:off x="5970075" y="2261336"/>
            <a:ext cx="4492224" cy="714077"/>
          </a:xfrm>
          <a:prstGeom prst="rect">
            <a:avLst/>
          </a:prstGeom>
        </p:spPr>
        <p:txBody>
          <a:bodyPr/>
          <a:lstStyle/>
          <a:p>
            <a:pPr defTabSz="786384">
              <a:spcAft>
                <a:spcPts val="600"/>
              </a:spcAft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Hybrid Apps</a:t>
            </a:r>
            <a:endParaRPr lang="en-PK" sz="3200" b="1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297C997-8FF4-12E2-1884-8F5C57E04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0246" y="2691428"/>
            <a:ext cx="5073184" cy="2816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786384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PK" altLang="en-PK" sz="16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Advantages</a:t>
            </a:r>
            <a:r>
              <a:rPr lang="en-PK" altLang="en-PK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:</a:t>
            </a:r>
          </a:p>
          <a:p>
            <a:pPr marL="393192" lvl="1" defTabSz="786384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PK" altLang="en-PK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Single codebase for multiple platforms.</a:t>
            </a:r>
          </a:p>
          <a:p>
            <a:pPr marL="393192" lvl="1" defTabSz="786384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PK" altLang="en-PK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Lower development cost.</a:t>
            </a:r>
          </a:p>
          <a:p>
            <a:pPr marL="393192" lvl="1" defTabSz="786384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PK" altLang="en-PK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Faster development time.</a:t>
            </a:r>
          </a:p>
          <a:p>
            <a:pPr defTabSz="786384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PK" altLang="en-PK" sz="16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Disadvantages</a:t>
            </a:r>
            <a:r>
              <a:rPr lang="en-PK" altLang="en-PK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:</a:t>
            </a:r>
          </a:p>
          <a:p>
            <a:pPr marL="393192" lvl="1" defTabSz="786384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PK" altLang="en-PK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Performance can be inferior to native apps.</a:t>
            </a:r>
          </a:p>
          <a:p>
            <a:pPr marL="393192" lvl="1" defTabSz="786384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PK" altLang="en-PK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Limited access to device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PK" altLang="en-P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422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54DB02-3D5B-E628-C7D6-9B9B1F616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Applications that are built using Flutter</a:t>
            </a:r>
            <a:endParaRPr lang="en-US" sz="40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B5E5A-8625-2C84-1829-3346F4E367E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en-US" dirty="0"/>
              <a:t>Google Ads</a:t>
            </a:r>
          </a:p>
          <a:p>
            <a:pPr lvl="1"/>
            <a:r>
              <a:rPr lang="en-US" dirty="0"/>
              <a:t>Alibaba</a:t>
            </a:r>
          </a:p>
          <a:p>
            <a:pPr lvl="1"/>
            <a:r>
              <a:rPr lang="en-US"/>
              <a:t>ebay</a:t>
            </a:r>
            <a:endParaRPr lang="en-US" dirty="0"/>
          </a:p>
          <a:p>
            <a:pPr lvl="1"/>
            <a:r>
              <a:rPr lang="en-US" dirty="0"/>
              <a:t>Google Earth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57255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1688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280D02-83A9-155C-E23A-ED75EB3D6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 Cases for Using Flutter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215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2DDB0-172A-FC21-8DB5-B18A54609D2E}"/>
              </a:ext>
            </a:extLst>
          </p:cNvPr>
          <p:cNvSpPr>
            <a:spLocks/>
          </p:cNvSpPr>
          <p:nvPr/>
        </p:nvSpPr>
        <p:spPr>
          <a:xfrm>
            <a:off x="571997" y="2316978"/>
            <a:ext cx="4470210" cy="714077"/>
          </a:xfrm>
          <a:prstGeom prst="rect">
            <a:avLst/>
          </a:prstGeom>
        </p:spPr>
        <p:txBody>
          <a:bodyPr/>
          <a:lstStyle/>
          <a:p>
            <a:pPr defTabSz="786384">
              <a:spcAft>
                <a:spcPts val="600"/>
              </a:spcAft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Good Use Cases</a:t>
            </a:r>
            <a:endParaRPr lang="en-PK" sz="32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9B874A-4DEB-69DA-9C25-5B89D4C430A9}"/>
              </a:ext>
            </a:extLst>
          </p:cNvPr>
          <p:cNvSpPr>
            <a:spLocks/>
          </p:cNvSpPr>
          <p:nvPr/>
        </p:nvSpPr>
        <p:spPr>
          <a:xfrm>
            <a:off x="6165118" y="2261336"/>
            <a:ext cx="4492224" cy="714077"/>
          </a:xfrm>
          <a:prstGeom prst="rect">
            <a:avLst/>
          </a:prstGeom>
        </p:spPr>
        <p:txBody>
          <a:bodyPr/>
          <a:lstStyle/>
          <a:p>
            <a:pPr defTabSz="786384">
              <a:spcAft>
                <a:spcPts val="600"/>
              </a:spcAft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Ideal Use Cases</a:t>
            </a:r>
            <a:endParaRPr lang="en-PK" sz="3200" b="1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46DAADA-C564-C267-0952-5C0CE7808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334" y="2560161"/>
            <a:ext cx="5309467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786384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PK" altLang="en-PK" sz="16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defTabSz="786384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PK" altLang="en-PK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Startups needing fast development and quick iterations.</a:t>
            </a:r>
          </a:p>
          <a:p>
            <a:pPr defTabSz="786384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PK" altLang="en-PK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Apps requiring beautiful and custom UI.</a:t>
            </a:r>
          </a:p>
          <a:p>
            <a:pPr defTabSz="786384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PK" altLang="en-PK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Apps targeting multiple platforms.</a:t>
            </a:r>
          </a:p>
          <a:p>
            <a:pPr defTabSz="786384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PK" altLang="en-PK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Prototypes and MVPs. </a:t>
            </a:r>
            <a:endParaRPr kumimoji="0" lang="en-PK" altLang="en-P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064286D-1F76-9DE1-BBEE-8F0418361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752" y="2552946"/>
            <a:ext cx="4975914" cy="13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786384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PK" altLang="en-PK" sz="16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defTabSz="786384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PK" altLang="en-PK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Apps requiring heavy native integrations.</a:t>
            </a:r>
          </a:p>
          <a:p>
            <a:pPr defTabSz="786384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PK" altLang="en-PK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Very large applications where app size is a concern.</a:t>
            </a:r>
          </a:p>
          <a:p>
            <a:pPr defTabSz="786384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PK" altLang="en-PK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Performance-critical apps like high-end games. </a:t>
            </a:r>
            <a:endParaRPr kumimoji="0" lang="en-PK" altLang="en-P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55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1688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2FBBE-0597-6909-72D0-4C742F2AB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are Kivy and Ionic?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215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F4752-F874-5677-DDB6-DC17B4A2369C}"/>
              </a:ext>
            </a:extLst>
          </p:cNvPr>
          <p:cNvSpPr>
            <a:spLocks/>
          </p:cNvSpPr>
          <p:nvPr/>
        </p:nvSpPr>
        <p:spPr>
          <a:xfrm>
            <a:off x="1543562" y="2261336"/>
            <a:ext cx="4470210" cy="714077"/>
          </a:xfrm>
          <a:prstGeom prst="rect">
            <a:avLst/>
          </a:prstGeom>
        </p:spPr>
        <p:txBody>
          <a:bodyPr/>
          <a:lstStyle/>
          <a:p>
            <a:pPr defTabSz="786384">
              <a:spcAft>
                <a:spcPts val="600"/>
              </a:spcAft>
            </a:pP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Kivy</a:t>
            </a: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BF320-EEA0-82DB-9B8A-4CD8B28BC7E7}"/>
              </a:ext>
            </a:extLst>
          </p:cNvPr>
          <p:cNvSpPr>
            <a:spLocks/>
          </p:cNvSpPr>
          <p:nvPr/>
        </p:nvSpPr>
        <p:spPr>
          <a:xfrm>
            <a:off x="1779868" y="2893219"/>
            <a:ext cx="4470210" cy="3193401"/>
          </a:xfrm>
          <a:prstGeom prst="rect">
            <a:avLst/>
          </a:prstGeom>
        </p:spPr>
        <p:txBody>
          <a:bodyPr/>
          <a:lstStyle/>
          <a:p>
            <a:pPr defTabSz="7863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 framework for developing multitouch applications.</a:t>
            </a:r>
          </a:p>
          <a:p>
            <a:pPr defTabSz="7863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Pros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Easy to learn for Python developers, flexible.</a:t>
            </a:r>
          </a:p>
          <a:p>
            <a:pPr defTabSz="7863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Limited performance and community.</a:t>
            </a:r>
          </a:p>
          <a:p>
            <a:pPr>
              <a:spcAft>
                <a:spcPts val="600"/>
              </a:spcAft>
            </a:pP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02618-3359-502A-14AD-51CC8371AC15}"/>
              </a:ext>
            </a:extLst>
          </p:cNvPr>
          <p:cNvSpPr>
            <a:spLocks/>
          </p:cNvSpPr>
          <p:nvPr/>
        </p:nvSpPr>
        <p:spPr>
          <a:xfrm>
            <a:off x="6165118" y="2261336"/>
            <a:ext cx="4492224" cy="714077"/>
          </a:xfrm>
          <a:prstGeom prst="rect">
            <a:avLst/>
          </a:prstGeom>
        </p:spPr>
        <p:txBody>
          <a:bodyPr/>
          <a:lstStyle/>
          <a:p>
            <a:pPr defTabSz="786384">
              <a:spcAft>
                <a:spcPts val="600"/>
              </a:spcAft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Ionic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82551D-BE27-1E9B-33B2-A95FEF6B1892}"/>
              </a:ext>
            </a:extLst>
          </p:cNvPr>
          <p:cNvSpPr>
            <a:spLocks/>
          </p:cNvSpPr>
          <p:nvPr/>
        </p:nvSpPr>
        <p:spPr>
          <a:xfrm>
            <a:off x="6401424" y="2893220"/>
            <a:ext cx="4492224" cy="3193401"/>
          </a:xfrm>
          <a:prstGeom prst="rect">
            <a:avLst/>
          </a:prstGeom>
        </p:spPr>
        <p:txBody>
          <a:bodyPr/>
          <a:lstStyle/>
          <a:p>
            <a:pPr defTabSz="7863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Framework for building hybrid mobile apps using HTML, CSS, and JavaScript.</a:t>
            </a:r>
          </a:p>
          <a:p>
            <a:pPr defTabSz="7863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Pros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Leverages web technologies, easy to learn.</a:t>
            </a:r>
          </a:p>
          <a:p>
            <a:pPr defTabSz="7863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Performance not as good as native or Flutter.</a:t>
            </a:r>
          </a:p>
          <a:p>
            <a:pPr>
              <a:spcAft>
                <a:spcPts val="600"/>
              </a:spcAft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731844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FBFDF-081A-A9E9-053B-786FA41DE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Why We Don't Use Them?</a:t>
            </a:r>
            <a:endParaRPr lang="en-PK" sz="400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8219B20-F99E-5964-2D4B-5D563A021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64454" y="2628309"/>
            <a:ext cx="9880893" cy="3959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Kivy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Limited performance and not as mature for mobile development.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Ionic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Performance issues and limited access to native features. </a:t>
            </a:r>
          </a:p>
        </p:txBody>
      </p:sp>
    </p:spTree>
    <p:extLst>
      <p:ext uri="{BB962C8B-B14F-4D97-AF65-F5344CB8AC3E}">
        <p14:creationId xmlns:p14="http://schemas.microsoft.com/office/powerpoint/2010/main" val="34985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59711-A0CF-27FB-36B2-EFD0583AB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Android Overview</a:t>
            </a:r>
            <a:endParaRPr lang="en-PK" sz="4000">
              <a:solidFill>
                <a:srgbClr val="FFFFFF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87CE0A4-6284-A09D-8D81-75BD26C562B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4380855" y="1412489"/>
            <a:ext cx="3427283" cy="43638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Key Features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Open-source and customizable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Wide range of devices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Integration with Google services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Advantages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Large user base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Flexibility in customization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Wide variety of apps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PK" altLang="en-PK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>
            <a:extLst>
              <a:ext uri="{FF2B5EF4-FFF2-40B4-BE49-F238E27FC236}">
                <a16:creationId xmlns:a16="http://schemas.microsoft.com/office/drawing/2014/main" id="{A12241C4-DD15-7A3A-1CEB-15D4437B167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451604" y="1412489"/>
            <a:ext cx="3197701" cy="43638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Development Languages/Frameworks</a:t>
            </a:r>
            <a:r>
              <a:rPr kumimoji="0" lang="en-PK" altLang="en-PK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PK" altLang="en-PK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Java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PK" altLang="en-PK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Kotlin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PK" altLang="en-PK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Flutter (cross-platform)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PK" altLang="en-PK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React Native (cross-platform)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Market Share</a:t>
            </a:r>
            <a:r>
              <a:rPr kumimoji="0" lang="en-PK" altLang="en-PK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PK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Android has a 70.69% market share worldwide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PK" sz="1900" dirty="0">
                <a:latin typeface="Arial" panose="020B0604020202020204" pitchFamily="34" charset="0"/>
              </a:rPr>
              <a:t>Reference: </a:t>
            </a:r>
            <a:r>
              <a:rPr lang="en-US" altLang="en-PK" sz="1900" dirty="0" err="1">
                <a:latin typeface="Arial" panose="020B0604020202020204" pitchFamily="34" charset="0"/>
              </a:rPr>
              <a:t>BackLinkO</a:t>
            </a:r>
            <a:endParaRPr kumimoji="0" lang="en-PK" altLang="en-PK" sz="1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PK" altLang="en-PK" sz="1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905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6756B-6518-6F53-5B2F-020EB2B12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iOS Overview</a:t>
            </a:r>
            <a:endParaRPr lang="en-PK" sz="4000">
              <a:solidFill>
                <a:srgbClr val="FFFFFF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4AF43EF-5D34-0329-4758-76D4ED08D36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4380855" y="1412489"/>
            <a:ext cx="3427283" cy="43638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Key Features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Smooth and consistent user experience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High security and privacy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Regular updates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Seamless integration with Apple devices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Advantages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High revenue potential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Targeting high-end users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Access to advanced hardware features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PK" altLang="en-PK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>
            <a:extLst>
              <a:ext uri="{FF2B5EF4-FFF2-40B4-BE49-F238E27FC236}">
                <a16:creationId xmlns:a16="http://schemas.microsoft.com/office/drawing/2014/main" id="{B63E6C05-A8EF-650F-3702-C43BD5BDC3B5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500157" y="1412488"/>
            <a:ext cx="3197701" cy="43638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Development Languages/Frameworks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Swift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Objective-C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Flutter (cross-platform)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React Native (cross-platform)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Market Share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PK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iPhone (iOS) has a 28.58% market share.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PK" sz="2000" dirty="0">
                <a:latin typeface="Arial" panose="020B0604020202020204" pitchFamily="34" charset="0"/>
              </a:rPr>
              <a:t>Reference: </a:t>
            </a:r>
            <a:r>
              <a:rPr lang="en-US" altLang="en-PK" sz="2000" dirty="0" err="1">
                <a:latin typeface="Arial" panose="020B0604020202020204" pitchFamily="34" charset="0"/>
              </a:rPr>
              <a:t>BackLinkO</a:t>
            </a:r>
            <a:endParaRPr kumimoji="0" lang="en-PK" altLang="en-PK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14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1688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F504ED-EEC7-AB9F-E3B4-05121951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Other Operating Systems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215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7DC25-CBF0-B3B2-E492-7C31947861AE}"/>
              </a:ext>
            </a:extLst>
          </p:cNvPr>
          <p:cNvSpPr>
            <a:spLocks/>
          </p:cNvSpPr>
          <p:nvPr/>
        </p:nvSpPr>
        <p:spPr>
          <a:xfrm>
            <a:off x="1483898" y="2261337"/>
            <a:ext cx="4540872" cy="2812928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95528">
              <a:spcAft>
                <a:spcPts val="600"/>
              </a:spcAft>
            </a:pP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KaiOS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9552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66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Features</a:t>
            </a:r>
            <a:r>
              <a:rPr lang="en-US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Focus on feature phones</a:t>
            </a:r>
          </a:p>
          <a:p>
            <a:pPr defTabSz="79552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66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Advantages</a:t>
            </a:r>
            <a:r>
              <a:rPr lang="en-US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Brings smart features to affordable phones</a:t>
            </a:r>
          </a:p>
          <a:p>
            <a:pPr defTabSz="79552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66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Development Languages</a:t>
            </a:r>
            <a:r>
              <a:rPr lang="en-US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HTML, CSS, JavaScript</a:t>
            </a:r>
          </a:p>
          <a:p>
            <a:pPr>
              <a:spcAft>
                <a:spcPts val="600"/>
              </a:spcAft>
            </a:pPr>
            <a:endParaRPr lang="en-P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C4A0A-2EA9-E9A2-376A-A783F54A078F}"/>
              </a:ext>
            </a:extLst>
          </p:cNvPr>
          <p:cNvSpPr>
            <a:spLocks/>
          </p:cNvSpPr>
          <p:nvPr/>
        </p:nvSpPr>
        <p:spPr>
          <a:xfrm>
            <a:off x="6167230" y="2261337"/>
            <a:ext cx="4540872" cy="2966607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95528">
              <a:spcAft>
                <a:spcPts val="600"/>
              </a:spcAft>
            </a:pP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HarmonyOS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9552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66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Features</a:t>
            </a:r>
            <a:r>
              <a:rPr lang="en-US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Integration across device types</a:t>
            </a:r>
          </a:p>
          <a:p>
            <a:pPr defTabSz="79552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66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Advantages</a:t>
            </a:r>
            <a:r>
              <a:rPr lang="en-US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Seamless experience in Huawei ecosystem</a:t>
            </a:r>
          </a:p>
          <a:p>
            <a:pPr defTabSz="79552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66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Development Languages</a:t>
            </a:r>
            <a:r>
              <a:rPr lang="en-US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Java, JavaScript, C/C++</a:t>
            </a:r>
          </a:p>
          <a:p>
            <a:pPr>
              <a:spcAft>
                <a:spcPts val="600"/>
              </a:spcAft>
            </a:pPr>
            <a:endParaRPr lang="en-PK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20254AC-388A-2501-A7E7-39E65953644B}"/>
              </a:ext>
            </a:extLst>
          </p:cNvPr>
          <p:cNvSpPr txBox="1">
            <a:spLocks/>
          </p:cNvSpPr>
          <p:nvPr/>
        </p:nvSpPr>
        <p:spPr>
          <a:xfrm>
            <a:off x="4128763" y="4388153"/>
            <a:ext cx="4540872" cy="781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8882" indent="-198882" defTabSz="795528">
              <a:spcBef>
                <a:spcPts val="870"/>
              </a:spcBef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Market share of these OS is 0.73%</a:t>
            </a:r>
          </a:p>
          <a:p>
            <a:pPr marL="198882" indent="-198882" defTabSz="795528">
              <a:spcBef>
                <a:spcPts val="870"/>
              </a:spcBef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Reference: </a:t>
            </a:r>
            <a:r>
              <a:rPr lang="en-US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BackLinkO</a:t>
            </a:r>
            <a:endParaRPr lang="en-PK" sz="1500" dirty="0"/>
          </a:p>
        </p:txBody>
      </p:sp>
    </p:spTree>
    <p:extLst>
      <p:ext uri="{BB962C8B-B14F-4D97-AF65-F5344CB8AC3E}">
        <p14:creationId xmlns:p14="http://schemas.microsoft.com/office/powerpoint/2010/main" val="1637397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erson watching empty phone">
            <a:extLst>
              <a:ext uri="{FF2B5EF4-FFF2-40B4-BE49-F238E27FC236}">
                <a16:creationId xmlns:a16="http://schemas.microsoft.com/office/drawing/2014/main" id="{31D521DB-AAED-A1D7-9665-D4D6288799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2F06A-CFFF-C2CF-B0D3-C89ECE7DE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/>
              <a:t>Compare and Contrast Mobile App Development Languages</a:t>
            </a:r>
            <a:endParaRPr lang="en-PK" sz="4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295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22650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EE4C5A-603F-3A65-B163-8F0CC8FB4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Java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65038"/>
            <a:ext cx="12191990" cy="46390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FB8F1-38C6-F9B3-A45A-F1847D9054EE}"/>
              </a:ext>
            </a:extLst>
          </p:cNvPr>
          <p:cNvSpPr>
            <a:spLocks/>
          </p:cNvSpPr>
          <p:nvPr/>
        </p:nvSpPr>
        <p:spPr>
          <a:xfrm>
            <a:off x="1924180" y="2632872"/>
            <a:ext cx="4097466" cy="654535"/>
          </a:xfrm>
          <a:prstGeom prst="rect">
            <a:avLst/>
          </a:prstGeom>
        </p:spPr>
        <p:txBody>
          <a:bodyPr/>
          <a:lstStyle/>
          <a:p>
            <a:pPr defTabSz="722376">
              <a:spcAft>
                <a:spcPts val="600"/>
              </a:spcAft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Pros</a:t>
            </a:r>
            <a:endParaRPr lang="en-PK" sz="32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0D59C-CD67-FFC0-DCDB-905168664968}"/>
              </a:ext>
            </a:extLst>
          </p:cNvPr>
          <p:cNvSpPr>
            <a:spLocks/>
          </p:cNvSpPr>
          <p:nvPr/>
        </p:nvSpPr>
        <p:spPr>
          <a:xfrm>
            <a:off x="6160372" y="2632872"/>
            <a:ext cx="4117645" cy="654535"/>
          </a:xfrm>
          <a:prstGeom prst="rect">
            <a:avLst/>
          </a:prstGeom>
        </p:spPr>
        <p:txBody>
          <a:bodyPr/>
          <a:lstStyle/>
          <a:p>
            <a:pPr defTabSz="722376">
              <a:spcAft>
                <a:spcPts val="600"/>
              </a:spcAft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</a:t>
            </a:r>
            <a:endParaRPr lang="en-PK" sz="3200" b="1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45C8542-7D61-27E6-8C95-1C8C373C9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983" y="3001216"/>
            <a:ext cx="3972562" cy="13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722376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PK" altLang="en-PK" sz="16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defTabSz="722376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PK" altLang="en-PK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Mature language with extensive libraries.</a:t>
            </a:r>
          </a:p>
          <a:p>
            <a:pPr defTabSz="722376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PK" altLang="en-PK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Strong community support.</a:t>
            </a:r>
          </a:p>
          <a:p>
            <a:pPr defTabSz="722376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PK" altLang="en-PK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Platform independence with JVM. </a:t>
            </a:r>
            <a:endParaRPr kumimoji="0" lang="en-PK" altLang="en-P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8A8C792-EA58-31EC-F595-FDD1C82E3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2840" y="3129569"/>
            <a:ext cx="3951723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722376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PK" altLang="en-PK" sz="16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defTabSz="722376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PK" altLang="en-PK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Verbose syntax.</a:t>
            </a:r>
          </a:p>
          <a:p>
            <a:pPr defTabSz="722376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PK" altLang="en-PK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Slower compared to modern languages. </a:t>
            </a:r>
            <a:endParaRPr kumimoji="0" lang="en-PK" altLang="en-P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375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1688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8EA27-DDF4-9344-2323-0A642F04B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Swift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215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3E6CE-87EE-C097-A9D6-7D4BC269AE89}"/>
              </a:ext>
            </a:extLst>
          </p:cNvPr>
          <p:cNvSpPr>
            <a:spLocks/>
          </p:cNvSpPr>
          <p:nvPr/>
        </p:nvSpPr>
        <p:spPr>
          <a:xfrm>
            <a:off x="1543562" y="2261336"/>
            <a:ext cx="4470210" cy="714077"/>
          </a:xfrm>
          <a:prstGeom prst="rect">
            <a:avLst/>
          </a:prstGeom>
        </p:spPr>
        <p:txBody>
          <a:bodyPr/>
          <a:lstStyle/>
          <a:p>
            <a:pPr defTabSz="786384">
              <a:spcAft>
                <a:spcPts val="600"/>
              </a:spcAft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Pros</a:t>
            </a:r>
            <a:endParaRPr lang="en-PK" sz="32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E3B0A3-418C-05C9-DF5F-347F5A517F7B}"/>
              </a:ext>
            </a:extLst>
          </p:cNvPr>
          <p:cNvSpPr>
            <a:spLocks/>
          </p:cNvSpPr>
          <p:nvPr/>
        </p:nvSpPr>
        <p:spPr>
          <a:xfrm>
            <a:off x="6165118" y="2261336"/>
            <a:ext cx="4492224" cy="714077"/>
          </a:xfrm>
          <a:prstGeom prst="rect">
            <a:avLst/>
          </a:prstGeom>
        </p:spPr>
        <p:txBody>
          <a:bodyPr/>
          <a:lstStyle/>
          <a:p>
            <a:pPr defTabSz="786384">
              <a:spcAft>
                <a:spcPts val="600"/>
              </a:spcAft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</a:t>
            </a:r>
            <a:endParaRPr lang="en-PK" sz="3200" b="1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C8BF7FD-D4EA-96E6-576C-F14B9BA5C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747" y="2676116"/>
            <a:ext cx="3166251" cy="1300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786384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PK" altLang="en-PK" sz="1548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defTabSz="786384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PK" altLang="en-PK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Modern and fast language.</a:t>
            </a:r>
          </a:p>
          <a:p>
            <a:pPr defTabSz="786384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PK" altLang="en-PK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Optimized for iOS development.</a:t>
            </a:r>
          </a:p>
          <a:p>
            <a:pPr defTabSz="786384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PK" altLang="en-PK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Easy to read and maintain. </a:t>
            </a:r>
            <a:endParaRPr kumimoji="0" lang="en-PK" altLang="en-P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464B097-CB64-E29B-9EED-202F9C8C4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7745" y="2676116"/>
            <a:ext cx="5663602" cy="976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786384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PK" altLang="en-PK" sz="1548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defTabSz="786384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PK" altLang="en-PK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Limited to Apple ecosystem.</a:t>
            </a:r>
          </a:p>
          <a:p>
            <a:pPr defTabSz="786384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PK" altLang="en-PK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Newer, with fewer resources compared to older languages. </a:t>
            </a:r>
            <a:endParaRPr kumimoji="0" lang="en-PK" altLang="en-P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407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22650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32B2C5-2092-DC51-C2A2-61BB9E58D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Kotlin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65038"/>
            <a:ext cx="12191990" cy="46390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0ACA2-426C-76BA-9777-DE93358E6ACA}"/>
              </a:ext>
            </a:extLst>
          </p:cNvPr>
          <p:cNvSpPr>
            <a:spLocks/>
          </p:cNvSpPr>
          <p:nvPr/>
        </p:nvSpPr>
        <p:spPr>
          <a:xfrm>
            <a:off x="1924180" y="2632872"/>
            <a:ext cx="4097466" cy="654535"/>
          </a:xfrm>
          <a:prstGeom prst="rect">
            <a:avLst/>
          </a:prstGeom>
        </p:spPr>
        <p:txBody>
          <a:bodyPr/>
          <a:lstStyle/>
          <a:p>
            <a:pPr defTabSz="722376">
              <a:spcAft>
                <a:spcPts val="600"/>
              </a:spcAft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Pros</a:t>
            </a:r>
            <a:endParaRPr lang="en-PK" sz="32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A46DD-2BAE-7088-E792-99824FF4EDC6}"/>
              </a:ext>
            </a:extLst>
          </p:cNvPr>
          <p:cNvSpPr>
            <a:spLocks/>
          </p:cNvSpPr>
          <p:nvPr/>
        </p:nvSpPr>
        <p:spPr>
          <a:xfrm>
            <a:off x="6160372" y="2632872"/>
            <a:ext cx="4117645" cy="654535"/>
          </a:xfrm>
          <a:prstGeom prst="rect">
            <a:avLst/>
          </a:prstGeom>
        </p:spPr>
        <p:txBody>
          <a:bodyPr/>
          <a:lstStyle/>
          <a:p>
            <a:pPr defTabSz="722376">
              <a:spcAft>
                <a:spcPts val="600"/>
              </a:spcAft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</a:t>
            </a:r>
            <a:endParaRPr lang="en-PK" sz="3200" b="1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2C6EE70-3032-FF91-CAE4-54624714D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170" y="3281685"/>
            <a:ext cx="4335802" cy="1369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722376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PK" altLang="en-PK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Concise and expressive syntax.</a:t>
            </a:r>
          </a:p>
          <a:p>
            <a:pPr defTabSz="722376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PK" altLang="en-PK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Interoperable with Java.</a:t>
            </a:r>
          </a:p>
          <a:p>
            <a:pPr defTabSz="722376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PK" altLang="en-PK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Officially supported for Android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PK" altLang="en-P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DEBD680-5C4A-1D1F-9EEA-077986ABC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5" y="3287407"/>
            <a:ext cx="4499309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61188" lvl="1" defTabSz="722376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PK" altLang="en-PK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lower compilation times compared to Java.</a:t>
            </a:r>
          </a:p>
          <a:p>
            <a:pPr marL="361188" lvl="1" defTabSz="722376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PK" altLang="en-PK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Smaller community compared to Java.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PK" altLang="en-P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853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1688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E973C4-A300-FB37-5F2B-5BE753077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JavaScript</a:t>
            </a:r>
            <a:endParaRPr lang="en-US" sz="40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215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7BEDA-B0B7-B667-C327-C2BFA617F8F5}"/>
              </a:ext>
            </a:extLst>
          </p:cNvPr>
          <p:cNvSpPr>
            <a:spLocks/>
          </p:cNvSpPr>
          <p:nvPr/>
        </p:nvSpPr>
        <p:spPr>
          <a:xfrm>
            <a:off x="1543562" y="2261336"/>
            <a:ext cx="4470210" cy="714077"/>
          </a:xfrm>
          <a:prstGeom prst="rect">
            <a:avLst/>
          </a:prstGeom>
        </p:spPr>
        <p:txBody>
          <a:bodyPr/>
          <a:lstStyle/>
          <a:p>
            <a:pPr defTabSz="786384">
              <a:spcAft>
                <a:spcPts val="600"/>
              </a:spcAft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Pros</a:t>
            </a:r>
            <a:endParaRPr lang="en-PK" sz="32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1B54B-554F-C2AF-470D-8D227FE36629}"/>
              </a:ext>
            </a:extLst>
          </p:cNvPr>
          <p:cNvSpPr>
            <a:spLocks/>
          </p:cNvSpPr>
          <p:nvPr/>
        </p:nvSpPr>
        <p:spPr>
          <a:xfrm>
            <a:off x="6165118" y="2261336"/>
            <a:ext cx="4492224" cy="714077"/>
          </a:xfrm>
          <a:prstGeom prst="rect">
            <a:avLst/>
          </a:prstGeom>
        </p:spPr>
        <p:txBody>
          <a:bodyPr/>
          <a:lstStyle/>
          <a:p>
            <a:pPr defTabSz="786384">
              <a:spcAft>
                <a:spcPts val="600"/>
              </a:spcAft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</a:t>
            </a:r>
            <a:endParaRPr lang="en-PK" sz="3200" b="1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4DC34CE-99C7-EB3C-4A18-AE36EB2FB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918" y="2778982"/>
            <a:ext cx="4371197" cy="1300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786384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PK" altLang="en-PK" sz="1548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defTabSz="786384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PK" altLang="en-PK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Versatile and widely used.</a:t>
            </a:r>
          </a:p>
          <a:p>
            <a:pPr defTabSz="786384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PK" altLang="en-PK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Works for both web and mobile development.</a:t>
            </a:r>
          </a:p>
          <a:p>
            <a:pPr defTabSz="786384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PK" altLang="en-PK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Rich ecosystem of libraries and frameworks. </a:t>
            </a:r>
            <a:endParaRPr kumimoji="0" lang="en-PK" altLang="en-P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D96B7C0-826C-4D27-7A7E-0DD214D2B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230" y="2785127"/>
            <a:ext cx="4204997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786384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PK" altLang="en-PK" sz="16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defTabSz="786384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PK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</a:t>
            </a:r>
            <a:r>
              <a:rPr lang="en-PK" altLang="en-PK" sz="16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erformance</a:t>
            </a:r>
            <a:r>
              <a:rPr lang="en-PK" altLang="en-PK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can be an issue.</a:t>
            </a:r>
          </a:p>
          <a:p>
            <a:pPr defTabSz="786384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PK" altLang="en-PK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Less secure compared to other languages. </a:t>
            </a:r>
            <a:endParaRPr kumimoji="0" lang="en-PK" altLang="en-P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996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CDBA553644404BA9BD4B71B201BE87" ma:contentTypeVersion="16" ma:contentTypeDescription="Create a new document." ma:contentTypeScope="" ma:versionID="8f9e6c1106f030c3f282431e1486d7c7">
  <xsd:schema xmlns:xsd="http://www.w3.org/2001/XMLSchema" xmlns:xs="http://www.w3.org/2001/XMLSchema" xmlns:p="http://schemas.microsoft.com/office/2006/metadata/properties" xmlns:ns3="4c000e7d-31fb-4eea-8a4a-f3e02ee673cb" xmlns:ns4="df635aa7-ff5c-4ac0-883f-b9a53d2defec" targetNamespace="http://schemas.microsoft.com/office/2006/metadata/properties" ma:root="true" ma:fieldsID="67e32f97ddf1913c66a7d990e0205c09" ns3:_="" ns4:_="">
    <xsd:import namespace="4c000e7d-31fb-4eea-8a4a-f3e02ee673cb"/>
    <xsd:import namespace="df635aa7-ff5c-4ac0-883f-b9a53d2defe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000e7d-31fb-4eea-8a4a-f3e02ee673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635aa7-ff5c-4ac0-883f-b9a53d2defec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c000e7d-31fb-4eea-8a4a-f3e02ee673cb" xsi:nil="true"/>
  </documentManagement>
</p:properties>
</file>

<file path=customXml/itemProps1.xml><?xml version="1.0" encoding="utf-8"?>
<ds:datastoreItem xmlns:ds="http://schemas.openxmlformats.org/officeDocument/2006/customXml" ds:itemID="{08C30042-911C-46A8-955C-621A0F408E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000e7d-31fb-4eea-8a4a-f3e02ee673cb"/>
    <ds:schemaRef ds:uri="df635aa7-ff5c-4ac0-883f-b9a53d2def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D6FF7D-6969-42DA-8BC1-01AD52F551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A135A4-E850-4FD5-9883-799F2688C33E}">
  <ds:schemaRefs>
    <ds:schemaRef ds:uri="http://purl.org/dc/terms/"/>
    <ds:schemaRef ds:uri="http://schemas.openxmlformats.org/package/2006/metadata/core-properties"/>
    <ds:schemaRef ds:uri="http://purl.org/dc/dcmitype/"/>
    <ds:schemaRef ds:uri="4c000e7d-31fb-4eea-8a4a-f3e02ee673cb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df635aa7-ff5c-4ac0-883f-b9a53d2defec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681</Words>
  <Application>Microsoft Office PowerPoint</Application>
  <PresentationFormat>Widescreen</PresentationFormat>
  <Paragraphs>165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Office Theme</vt:lpstr>
      <vt:lpstr>Mobile Operating Systems Overview</vt:lpstr>
      <vt:lpstr>Android Overview</vt:lpstr>
      <vt:lpstr>iOS Overview</vt:lpstr>
      <vt:lpstr>Other Operating Systems</vt:lpstr>
      <vt:lpstr>Compare and Contrast Mobile App Development Languages</vt:lpstr>
      <vt:lpstr>Java</vt:lpstr>
      <vt:lpstr>Swift</vt:lpstr>
      <vt:lpstr>Kotlin</vt:lpstr>
      <vt:lpstr>JavaScript</vt:lpstr>
      <vt:lpstr>Pros and Cons of Cross-Platform Frameworks</vt:lpstr>
      <vt:lpstr>Flutter</vt:lpstr>
      <vt:lpstr>React Native</vt:lpstr>
      <vt:lpstr>Advantages and Disadvantages of Flutter</vt:lpstr>
      <vt:lpstr>Native vs. Hybrid Mobile Apps</vt:lpstr>
      <vt:lpstr>Applications that are built using Flutter</vt:lpstr>
      <vt:lpstr>Use Cases for Using Flutter</vt:lpstr>
      <vt:lpstr>What are Kivy and Ionic?</vt:lpstr>
      <vt:lpstr>Why We Don't Use Them?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21CS004</dc:creator>
  <cp:lastModifiedBy>21CS004</cp:lastModifiedBy>
  <cp:revision>3</cp:revision>
  <dcterms:created xsi:type="dcterms:W3CDTF">2024-06-13T16:10:02Z</dcterms:created>
  <dcterms:modified xsi:type="dcterms:W3CDTF">2024-06-22T10:53:29Z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0x010100ACCDBA553644404BA9BD4B71B201BE87</vt:lpwstr>
  </property>
</Properties>
</file>