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381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4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in a dartboard">
            <a:extLst>
              <a:ext uri="{FF2B5EF4-FFF2-40B4-BE49-F238E27FC236}">
                <a16:creationId xmlns:a16="http://schemas.microsoft.com/office/drawing/2014/main" id="{C5C201EC-92AD-E014-D5CC-0701E8D8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1000" r="-1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86450" cy="3204429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rgbClr val="FFFFFF"/>
                </a:solidFill>
              </a:rPr>
              <a:t>Dart Object Oriented &amp; 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792531"/>
            <a:ext cx="4000500" cy="1089423"/>
          </a:xfrm>
        </p:spPr>
        <p:txBody>
          <a:bodyPr anchor="b">
            <a:normAutofit/>
          </a:bodyPr>
          <a:lstStyle/>
          <a:p>
            <a:pPr algn="l"/>
            <a:r>
              <a:rPr lang="en-US" sz="1600">
                <a:solidFill>
                  <a:srgbClr val="FFFFFF"/>
                </a:solidFill>
              </a:rPr>
              <a:t>Introduction to OOP in Dart</a:t>
            </a:r>
          </a:p>
          <a:p>
            <a:pPr algn="l"/>
            <a:r>
              <a:rPr lang="en-US" sz="1600">
                <a:solidFill>
                  <a:srgbClr val="FFFFFF"/>
                </a:solidFill>
              </a:rPr>
              <a:t>Week 01 – Task 03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62327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 dirty="0"/>
              <a:t>Null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29" y="2153961"/>
            <a:ext cx="7613629" cy="400407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Definition</a:t>
            </a:r>
            <a:r>
              <a:rPr lang="en-US" sz="2000" dirty="0"/>
              <a:t>: A feature to prevent null reference errors.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Benefits</a:t>
            </a:r>
            <a:r>
              <a:rPr lang="en-US" sz="2000" dirty="0"/>
              <a:t>: Helps in avoiding runtime null pointer exceptions.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Syntax and Usage: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1. Non-nullable types by default: `String name;`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2. Nullable types with `?`: `String? name;`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3. Null-aware operators: `?.`, `??`, `??=`, `!`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String? name;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print(</a:t>
            </a:r>
            <a:r>
              <a:rPr lang="en-US" sz="1600" dirty="0" err="1"/>
              <a:t>name?.length</a:t>
            </a:r>
            <a:r>
              <a:rPr lang="en-US" sz="1600" dirty="0"/>
              <a:t>);  // Safe call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name = name ?? 'Default';  // Null-aware assignment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Introduction to OOP in Dart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b="1" dirty="0"/>
              <a:t>Definition</a:t>
            </a:r>
            <a:r>
              <a:rPr lang="en-US" sz="2100" dirty="0"/>
              <a:t>: Object-Oriented Programming (OOP) is a programming paradigm based on the concept of 'objects'.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b="1" dirty="0"/>
              <a:t>Key Concepts</a:t>
            </a:r>
            <a:r>
              <a:rPr lang="en-US" sz="2100" dirty="0"/>
              <a:t>: Objects, Classes, Inheritance, Polymorphism, Abstraction, Encapsulation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b="1" dirty="0"/>
              <a:t>Benefits</a:t>
            </a:r>
            <a:r>
              <a:rPr lang="en-US" sz="2100" dirty="0"/>
              <a:t>: Reusability, Scalability, Efficiency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4800"/>
              <a:t>Classes and Objects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758" y="1648870"/>
            <a:ext cx="4619417" cy="4354888"/>
          </a:xfrm>
        </p:spPr>
        <p:txBody>
          <a:bodyPr anchor="ctr">
            <a:normAutofit lnSpcReduction="10000"/>
          </a:bodyPr>
          <a:lstStyle/>
          <a:p>
            <a:r>
              <a:rPr lang="en-US" sz="2100" b="1" dirty="0"/>
              <a:t>Class</a:t>
            </a:r>
            <a:r>
              <a:rPr lang="en-US" sz="2100" dirty="0"/>
              <a:t>: Blueprint for creating objects.</a:t>
            </a:r>
          </a:p>
          <a:p>
            <a:r>
              <a:rPr lang="en-US" sz="2100" b="1" dirty="0"/>
              <a:t>Example</a:t>
            </a:r>
            <a:r>
              <a:rPr lang="en-US" sz="2100" dirty="0"/>
              <a:t>: </a:t>
            </a:r>
          </a:p>
          <a:p>
            <a:pPr marL="0" indent="0">
              <a:buNone/>
            </a:pPr>
            <a:r>
              <a:rPr lang="en-US" sz="2100" dirty="0"/>
              <a:t>	class Person { </a:t>
            </a:r>
          </a:p>
          <a:p>
            <a:pPr marL="0" indent="0">
              <a:buNone/>
            </a:pPr>
            <a:r>
              <a:rPr lang="en-US" sz="2100" dirty="0"/>
              <a:t>		String name;</a:t>
            </a:r>
          </a:p>
          <a:p>
            <a:pPr marL="0" indent="0">
              <a:buNone/>
            </a:pPr>
            <a:r>
              <a:rPr lang="en-US" sz="2100" dirty="0"/>
              <a:t>		 int age;</a:t>
            </a:r>
          </a:p>
          <a:p>
            <a:pPr marL="0" indent="0">
              <a:buNone/>
            </a:pPr>
            <a:r>
              <a:rPr lang="en-US" sz="2100" dirty="0"/>
              <a:t>	 }</a:t>
            </a:r>
          </a:p>
          <a:p>
            <a:endParaRPr lang="en-US" sz="2100" dirty="0"/>
          </a:p>
          <a:p>
            <a:r>
              <a:rPr lang="en-US" sz="2100" b="1" dirty="0"/>
              <a:t>Object</a:t>
            </a:r>
            <a:r>
              <a:rPr lang="en-US" sz="2100" dirty="0"/>
              <a:t>: Instance of a class.</a:t>
            </a:r>
          </a:p>
          <a:p>
            <a:r>
              <a:rPr lang="en-US" sz="2100" dirty="0"/>
              <a:t>Example: </a:t>
            </a:r>
          </a:p>
          <a:p>
            <a:pPr marL="0" indent="0">
              <a:buNone/>
            </a:pPr>
            <a:r>
              <a:rPr lang="en-US" sz="2100" dirty="0"/>
              <a:t>	var person = Person();</a:t>
            </a:r>
          </a:p>
          <a:p>
            <a:pPr marL="0" indent="0">
              <a:buNone/>
            </a:pPr>
            <a:r>
              <a:rPr lang="en-US" sz="2100" dirty="0"/>
              <a:t>	Person.name = “Hammad”;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err="1"/>
              <a:t>Person.age</a:t>
            </a:r>
            <a:r>
              <a:rPr lang="en-US" sz="2100" dirty="0"/>
              <a:t> = 20;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650754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Different Types of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382253"/>
            <a:ext cx="6998633" cy="3622698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Default Constructor</a:t>
            </a:r>
            <a:r>
              <a:rPr lang="en-US" sz="2000" dirty="0"/>
              <a:t>: Automatically provided if no other constructor is defined.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Person() { }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Parameterized Constructor</a:t>
            </a:r>
            <a:r>
              <a:rPr lang="en-US" sz="2000" dirty="0"/>
              <a:t>: Allows you to pass parameters to initialize an object.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Person(this.name, </a:t>
            </a:r>
            <a:r>
              <a:rPr lang="en-US" sz="2000" dirty="0" err="1"/>
              <a:t>this.age</a:t>
            </a:r>
            <a:r>
              <a:rPr lang="en-US" sz="2000" dirty="0"/>
              <a:t>);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Named Constructor: </a:t>
            </a:r>
            <a:r>
              <a:rPr lang="en-US" sz="2000" dirty="0"/>
              <a:t>Useful for providing multiple constructors.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Person.fromJson</a:t>
            </a:r>
            <a:r>
              <a:rPr lang="en-US" sz="2000" dirty="0"/>
              <a:t>(Map&lt;String, dynamic&gt; </a:t>
            </a:r>
            <a:r>
              <a:rPr lang="en-US" sz="2000" dirty="0" err="1"/>
              <a:t>json</a:t>
            </a:r>
            <a:r>
              <a:rPr lang="en-US" sz="2000" dirty="0"/>
              <a:t>) { ... }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Factory Constructor</a:t>
            </a:r>
            <a:r>
              <a:rPr lang="en-US" sz="2000" dirty="0"/>
              <a:t>: Used for control over instance creation.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factory </a:t>
            </a:r>
            <a:r>
              <a:rPr lang="en-US" sz="2000" dirty="0" err="1"/>
              <a:t>Person.fromType</a:t>
            </a:r>
            <a:r>
              <a:rPr lang="en-US" sz="2000" dirty="0"/>
              <a:t>(String type) { ...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29" y="688131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395242"/>
            <a:ext cx="7443695" cy="37746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/>
              <a:t>Definition: </a:t>
            </a:r>
            <a:r>
              <a:rPr lang="en-US" sz="1800" dirty="0"/>
              <a:t>Mechanism to create a new class using properties and methods of an existing class.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b="1" dirty="0"/>
              <a:t>Syntax</a:t>
            </a:r>
            <a:r>
              <a:rPr lang="en-US" sz="1800" dirty="0"/>
              <a:t>: class Student extends Person { }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class Person {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  String name;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class Student extends Person {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  String </a:t>
            </a:r>
            <a:r>
              <a:rPr lang="en-US" sz="1800" dirty="0" err="1"/>
              <a:t>studentId</a:t>
            </a:r>
            <a:r>
              <a:rPr lang="en-US" sz="1800" dirty="0"/>
              <a:t>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678550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 dirty="0" err="1"/>
              <a:t>Mixins</a:t>
            </a:r>
            <a:endParaRPr lang="en-US" sz="6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352315"/>
            <a:ext cx="7613628" cy="382713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Definition</a:t>
            </a:r>
            <a:r>
              <a:rPr lang="en-US" sz="2000" dirty="0"/>
              <a:t>: A way of reusing a class's code in multiple class hierarchies.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Syntax</a:t>
            </a:r>
            <a:r>
              <a:rPr lang="en-US" sz="2000" dirty="0"/>
              <a:t>: class Musician extends Person with Performer { }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mixin</a:t>
            </a:r>
            <a:r>
              <a:rPr lang="en-US" sz="2000" dirty="0"/>
              <a:t> Performer {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 void perform() {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   print('Performing...');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 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582256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346691"/>
            <a:ext cx="7532707" cy="3738520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Definition</a:t>
            </a:r>
            <a:r>
              <a:rPr lang="en-US" sz="2000" dirty="0"/>
              <a:t>: Ability to take many forms.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class Animal {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 void </a:t>
            </a:r>
            <a:r>
              <a:rPr lang="en-US" sz="2000" dirty="0" err="1"/>
              <a:t>makeSound</a:t>
            </a:r>
            <a:r>
              <a:rPr lang="en-US" sz="2000" dirty="0"/>
              <a:t>() { print('Animal sound'); 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class Dog extends Animal {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 @override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 void </a:t>
            </a:r>
            <a:r>
              <a:rPr lang="en-US" sz="2000" dirty="0" err="1"/>
              <a:t>makeSound</a:t>
            </a:r>
            <a:r>
              <a:rPr lang="en-US" sz="2000" dirty="0"/>
              <a:t>() { print('Bark'); 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Animal </a:t>
            </a:r>
            <a:r>
              <a:rPr lang="en-US" sz="2000" dirty="0" err="1"/>
              <a:t>animal</a:t>
            </a:r>
            <a:r>
              <a:rPr lang="en-US" sz="2000" dirty="0"/>
              <a:t> = Dog();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animal.makeSound</a:t>
            </a:r>
            <a:r>
              <a:rPr lang="en-US" sz="2000" dirty="0"/>
              <a:t>();  // Output: Bark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639190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257679"/>
            <a:ext cx="7696190" cy="397347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Definition</a:t>
            </a:r>
            <a:r>
              <a:rPr lang="en-US" sz="2000" dirty="0"/>
              <a:t>: Cannot be instantiated, used to define common behavior.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Syntax</a:t>
            </a:r>
            <a:r>
              <a:rPr lang="en-US" sz="2000" dirty="0"/>
              <a:t>: abstract class Animal { void </a:t>
            </a:r>
            <a:r>
              <a:rPr lang="en-US" sz="2000" dirty="0" err="1"/>
              <a:t>makeSound</a:t>
            </a:r>
            <a:r>
              <a:rPr lang="en-US" sz="2000" dirty="0"/>
              <a:t>(); }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abstract class Animal {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 void </a:t>
            </a:r>
            <a:r>
              <a:rPr lang="en-US" sz="2000" dirty="0" err="1"/>
              <a:t>makeSound</a:t>
            </a:r>
            <a:r>
              <a:rPr lang="en-US" sz="2000" dirty="0"/>
              <a:t>();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class Dog extends Animal {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 void </a:t>
            </a:r>
            <a:r>
              <a:rPr lang="en-US" sz="2000" dirty="0" err="1"/>
              <a:t>makeSound</a:t>
            </a:r>
            <a:r>
              <a:rPr lang="en-US" sz="2000" dirty="0"/>
              <a:t>() { print('Bark'); 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29" y="611310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136297"/>
            <a:ext cx="7476063" cy="402174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Definition</a:t>
            </a:r>
            <a:r>
              <a:rPr lang="en-US" sz="2000" dirty="0"/>
              <a:t>: A way to define a contract for classes.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Syntax</a:t>
            </a:r>
            <a:r>
              <a:rPr lang="en-US" sz="2000" dirty="0"/>
              <a:t>: Any class can be used as an interface by implementing its methods.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class Printable {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 void </a:t>
            </a:r>
            <a:r>
              <a:rPr lang="en-US" sz="2000" dirty="0" err="1"/>
              <a:t>printData</a:t>
            </a:r>
            <a:r>
              <a:rPr lang="en-US" sz="2000" dirty="0"/>
              <a:t>();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class Document implements Printable {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 void </a:t>
            </a:r>
            <a:r>
              <a:rPr lang="en-US" sz="2000" dirty="0" err="1"/>
              <a:t>printData</a:t>
            </a:r>
            <a:r>
              <a:rPr lang="en-US" sz="2000" dirty="0"/>
              <a:t>() { print('Printing document'); 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541</Words>
  <Application>Microsoft Office PowerPoint</Application>
  <PresentationFormat>On-screen Show 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Dart Object Oriented &amp; Advanced Features</vt:lpstr>
      <vt:lpstr>Introduction to OOP in Dart</vt:lpstr>
      <vt:lpstr>Classes and Objects</vt:lpstr>
      <vt:lpstr>Different Types of Constructors</vt:lpstr>
      <vt:lpstr>Inheritance</vt:lpstr>
      <vt:lpstr>Mixins</vt:lpstr>
      <vt:lpstr>Polymorphism</vt:lpstr>
      <vt:lpstr>Abstract Classes</vt:lpstr>
      <vt:lpstr>Interfaces</vt:lpstr>
      <vt:lpstr>Null Safety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21CS004</cp:lastModifiedBy>
  <cp:revision>6</cp:revision>
  <dcterms:created xsi:type="dcterms:W3CDTF">2013-01-27T09:14:16Z</dcterms:created>
  <dcterms:modified xsi:type="dcterms:W3CDTF">2024-06-20T20:33:01Z</dcterms:modified>
  <cp:category/>
</cp:coreProperties>
</file>