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66" r:id="rId2"/>
    <p:sldId id="369" r:id="rId3"/>
    <p:sldId id="328" r:id="rId4"/>
    <p:sldId id="256" r:id="rId5"/>
    <p:sldId id="313" r:id="rId6"/>
    <p:sldId id="314" r:id="rId7"/>
    <p:sldId id="315" r:id="rId8"/>
    <p:sldId id="304" r:id="rId9"/>
    <p:sldId id="305" r:id="rId10"/>
    <p:sldId id="306" r:id="rId11"/>
    <p:sldId id="307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30" r:id="rId24"/>
    <p:sldId id="331" r:id="rId25"/>
    <p:sldId id="332" r:id="rId26"/>
    <p:sldId id="333" r:id="rId27"/>
    <p:sldId id="334" r:id="rId28"/>
    <p:sldId id="335" r:id="rId29"/>
    <p:sldId id="362" r:id="rId30"/>
    <p:sldId id="363" r:id="rId31"/>
    <p:sldId id="364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88" autoAdjust="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C151-9254-4188-9628-E7D88BE0BA9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326F1-B232-4538-A7F0-06867CC45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32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2EE55FD6-3470-44A4-9ABC-6F16DFF95870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5A646C79-A0FB-4BF6-B0AA-B6C48691147C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829B433E-712E-4B3B-8742-7DCDF5BB52E8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670" eaLnBrk="0" hangingPunct="0">
              <a:defRPr sz="35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31286" indent="-281264" defTabSz="915670" eaLnBrk="0" hangingPunct="0">
              <a:defRPr sz="35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25055" indent="-225011" defTabSz="915670" eaLnBrk="0" hangingPunct="0">
              <a:defRPr sz="35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575077" indent="-225011" defTabSz="915670" eaLnBrk="0" hangingPunct="0">
              <a:defRPr sz="35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25099" indent="-225011" defTabSz="915670" eaLnBrk="0" hangingPunct="0">
              <a:defRPr sz="35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475121" indent="-225011" defTabSz="91567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25143" indent="-225011" defTabSz="91567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375165" indent="-225011" defTabSz="91567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25187" indent="-225011" defTabSz="91567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fld id="{006BBE1B-3B3E-4E13-8C02-8D91395C7E01}" type="slidenum">
              <a:rPr lang="en-US" sz="1200">
                <a:latin typeface="Times New Roman" charset="0"/>
              </a:rPr>
              <a:pPr/>
              <a:t>32</a:t>
            </a:fld>
            <a:endParaRPr lang="en-US" sz="120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Question:  why is the last a contingency?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7D925209-4C1B-4DCF-A0E4-8C14C58DD320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3EB3660E-D198-4D21-801B-1FC19AD1FA27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fld id="{F61553C3-F238-481F-9B0D-93F4DA453408}" type="slidenum">
              <a:rPr lang="en-US" altLang="zh-TW">
                <a:latin typeface="Arial" charset="0"/>
              </a:rPr>
              <a:pPr eaLnBrk="1" hangingPunct="1"/>
              <a:t>5</a:t>
            </a:fld>
            <a:endParaRPr lang="en-US" altLang="zh-TW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E7134A55-08F2-4C33-BB8D-281E1ABB78EF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D55E2C7C-67B1-47B3-AC72-DCA617B496F3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8A15F595-5214-44ED-9D00-15B08E105D67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6F37D014-FEA0-46F2-BE99-3CB483E85657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E8003867-2270-4670-99A3-EEC6A29274D3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ria.jameel@szabist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0.xml"/><Relationship Id="rId7" Type="http://schemas.openxmlformats.org/officeDocument/2006/relationships/image" Target="../media/image1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.xml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14.xml"/><Relationship Id="rId21" Type="http://schemas.openxmlformats.org/officeDocument/2006/relationships/image" Target="../media/image24.png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13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image" Target="../media/image27.png"/><Relationship Id="rId5" Type="http://schemas.openxmlformats.org/officeDocument/2006/relationships/tags" Target="../tags/tag16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tags" Target="../tags/tag21.xml"/><Relationship Id="rId19" Type="http://schemas.openxmlformats.org/officeDocument/2006/relationships/image" Target="../media/image22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tags" Target="../tags/tag27.xml"/><Relationship Id="rId21" Type="http://schemas.openxmlformats.org/officeDocument/2006/relationships/image" Target="../media/image31.png"/><Relationship Id="rId7" Type="http://schemas.openxmlformats.org/officeDocument/2006/relationships/tags" Target="../tags/tag31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22.png"/><Relationship Id="rId2" Type="http://schemas.openxmlformats.org/officeDocument/2006/relationships/tags" Target="../tags/tag26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image" Target="../media/image20.png"/><Relationship Id="rId23" Type="http://schemas.openxmlformats.org/officeDocument/2006/relationships/image" Target="../media/image33.png"/><Relationship Id="rId10" Type="http://schemas.openxmlformats.org/officeDocument/2006/relationships/tags" Target="../tags/tag34.xml"/><Relationship Id="rId19" Type="http://schemas.openxmlformats.org/officeDocument/2006/relationships/image" Target="../media/image24.png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image" Target="../media/image19.png"/><Relationship Id="rId22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8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37.png"/><Relationship Id="rId5" Type="http://schemas.openxmlformats.org/officeDocument/2006/relationships/tags" Target="../tags/tag40.xml"/><Relationship Id="rId10" Type="http://schemas.openxmlformats.org/officeDocument/2006/relationships/image" Target="../media/image36.png"/><Relationship Id="rId4" Type="http://schemas.openxmlformats.org/officeDocument/2006/relationships/tags" Target="../tags/tag39.xml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image" Target="../media/image35.png"/><Relationship Id="rId18" Type="http://schemas.openxmlformats.org/officeDocument/2006/relationships/image" Target="../media/image39.png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image" Target="../media/image34.png"/><Relationship Id="rId17" Type="http://schemas.openxmlformats.org/officeDocument/2006/relationships/image" Target="../media/image16.png"/><Relationship Id="rId2" Type="http://schemas.openxmlformats.org/officeDocument/2006/relationships/tags" Target="../tags/tag43.xml"/><Relationship Id="rId16" Type="http://schemas.openxmlformats.org/officeDocument/2006/relationships/image" Target="../media/image38.png"/><Relationship Id="rId20" Type="http://schemas.openxmlformats.org/officeDocument/2006/relationships/image" Target="../media/image41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6.xml"/><Relationship Id="rId15" Type="http://schemas.openxmlformats.org/officeDocument/2006/relationships/image" Target="../media/image37.png"/><Relationship Id="rId10" Type="http://schemas.openxmlformats.org/officeDocument/2006/relationships/tags" Target="../tags/tag51.xml"/><Relationship Id="rId19" Type="http://schemas.openxmlformats.org/officeDocument/2006/relationships/image" Target="../media/image40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tags" Target="../tags/tag54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6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45.png"/><Relationship Id="rId5" Type="http://schemas.openxmlformats.org/officeDocument/2006/relationships/tags" Target="../tags/tag56.xml"/><Relationship Id="rId10" Type="http://schemas.openxmlformats.org/officeDocument/2006/relationships/image" Target="../media/image44.png"/><Relationship Id="rId4" Type="http://schemas.openxmlformats.org/officeDocument/2006/relationships/tags" Target="../tags/tag55.xml"/><Relationship Id="rId9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60.xml"/><Relationship Id="rId7" Type="http://schemas.openxmlformats.org/officeDocument/2006/relationships/image" Target="../media/image48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2.png"/><Relationship Id="rId5" Type="http://schemas.openxmlformats.org/officeDocument/2006/relationships/tags" Target="../tags/tag62.xml"/><Relationship Id="rId10" Type="http://schemas.openxmlformats.org/officeDocument/2006/relationships/image" Target="../media/image51.png"/><Relationship Id="rId4" Type="http://schemas.openxmlformats.org/officeDocument/2006/relationships/tags" Target="../tags/tag61.xml"/><Relationship Id="rId9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.wmf"/><Relationship Id="rId3" Type="http://schemas.openxmlformats.org/officeDocument/2006/relationships/tags" Target="../tags/tag2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3.bin"/><Relationship Id="rId5" Type="http://schemas.openxmlformats.org/officeDocument/2006/relationships/image" Target="../media/image6.png"/><Relationship Id="rId15" Type="http://schemas.openxmlformats.org/officeDocument/2006/relationships/image" Target="../media/image5.wmf"/><Relationship Id="rId10" Type="http://schemas.openxmlformats.org/officeDocument/2006/relationships/image" Target="../media/image3.wmf"/><Relationship Id="rId4" Type="http://schemas.openxmlformats.org/officeDocument/2006/relationships/slideLayout" Target="../slideLayouts/slideLayout7.xml"/><Relationship Id="rId9" Type="http://schemas.openxmlformats.org/officeDocument/2006/relationships/oleObject" Target="../embeddings/oleObject2.bin"/><Relationship Id="rId1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0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143000"/>
          </a:xfrm>
          <a:noFill/>
        </p:spPr>
        <p:txBody>
          <a:bodyPr/>
          <a:lstStyle/>
          <a:p>
            <a:pPr algn="l" eaLnBrk="1" hangingPunct="1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CSC 1201</a:t>
            </a:r>
            <a:b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Discrete Mathematical Structures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3962400"/>
            <a:ext cx="6400800" cy="2286000"/>
          </a:xfrm>
          <a:noFill/>
        </p:spPr>
        <p:txBody>
          <a:bodyPr/>
          <a:lstStyle/>
          <a:p>
            <a:pPr algn="l" eaLnBrk="1" hangingPunct="1"/>
            <a:endParaRPr lang="en-US" sz="2400" dirty="0">
              <a:latin typeface="Comic Sans MS" pitchFamily="1" charset="0"/>
            </a:endParaRPr>
          </a:p>
          <a:p>
            <a:pPr algn="l" eaLnBrk="1" hangingPunct="1"/>
            <a:r>
              <a:rPr lang="en-US" sz="2000" dirty="0" err="1">
                <a:latin typeface="Comic Sans MS" pitchFamily="1" charset="0"/>
              </a:rPr>
              <a:t>Faria</a:t>
            </a:r>
            <a:r>
              <a:rPr lang="en-US" sz="2000" dirty="0">
                <a:latin typeface="Comic Sans MS" pitchFamily="1" charset="0"/>
              </a:rPr>
              <a:t> </a:t>
            </a:r>
            <a:r>
              <a:rPr lang="en-US" sz="2000" dirty="0" err="1">
                <a:latin typeface="Comic Sans MS" pitchFamily="1" charset="0"/>
              </a:rPr>
              <a:t>Jameel</a:t>
            </a:r>
            <a:endParaRPr lang="en-US" sz="2000" dirty="0">
              <a:latin typeface="Comic Sans MS" pitchFamily="1" charset="0"/>
            </a:endParaRPr>
          </a:p>
          <a:p>
            <a:pPr algn="l" eaLnBrk="1" hangingPunct="1"/>
            <a:r>
              <a:rPr lang="en-US" sz="2000" dirty="0">
                <a:latin typeface="Comic Sans MS" pitchFamily="1" charset="0"/>
                <a:hlinkClick r:id="rId3"/>
              </a:rPr>
              <a:t>faria.jameel@szabist.edu.pk</a:t>
            </a:r>
            <a:r>
              <a:rPr lang="en-US" sz="2000" dirty="0">
                <a:latin typeface="Comic Sans MS" pitchFamily="1" charset="0"/>
              </a:rPr>
              <a:t> </a:t>
            </a:r>
          </a:p>
          <a:p>
            <a:pPr algn="l" eaLnBrk="1" hangingPunct="1"/>
            <a:r>
              <a:rPr lang="en-US" sz="2000" dirty="0">
                <a:latin typeface="Comic Sans MS" pitchFamily="1" charset="0"/>
              </a:rPr>
              <a:t>Consultation hours: 12.30pm-1.30pm Mon-Fri</a:t>
            </a:r>
          </a:p>
        </p:txBody>
      </p:sp>
    </p:spTree>
    <p:extLst>
      <p:ext uri="{BB962C8B-B14F-4D97-AF65-F5344CB8AC3E}">
        <p14:creationId xmlns:p14="http://schemas.microsoft.com/office/powerpoint/2010/main" val="199365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7C64B079-8FC3-47C9-BD5D-113815CBAA15}" type="datetime1">
              <a:rPr lang="en-US" sz="1400"/>
              <a:pPr/>
              <a:t>10/12/2021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Propositional Logic - disjunction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84213" y="1827213"/>
            <a:ext cx="7356475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mic Sans MS" pitchFamily="1" charset="0"/>
              </a:rPr>
              <a:t>Disjunction corresponds to English “or.” 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i="1" dirty="0">
                <a:latin typeface="Comic Sans MS" pitchFamily="1" charset="0"/>
              </a:rPr>
              <a:t>p </a:t>
            </a:r>
            <a:r>
              <a:rPr lang="en-US" dirty="0">
                <a:sym typeface="Symbol" pitchFamily="18" charset="2"/>
              </a:rPr>
              <a:t> </a:t>
            </a:r>
            <a:r>
              <a:rPr lang="en-US" i="1" dirty="0">
                <a:latin typeface="Comic Sans MS" pitchFamily="1" charset="0"/>
              </a:rPr>
              <a:t>q</a:t>
            </a:r>
            <a:r>
              <a:rPr lang="en-US" dirty="0">
                <a:latin typeface="Comic Sans MS" pitchFamily="1" charset="0"/>
              </a:rPr>
              <a:t> is when </a:t>
            </a:r>
            <a:r>
              <a:rPr lang="en-US" i="1" dirty="0">
                <a:latin typeface="Comic Sans MS" pitchFamily="1" charset="0"/>
              </a:rPr>
              <a:t>p</a:t>
            </a:r>
            <a:r>
              <a:rPr lang="en-US" dirty="0">
                <a:latin typeface="Comic Sans MS" pitchFamily="1" charset="0"/>
              </a:rPr>
              <a:t> or </a:t>
            </a:r>
            <a:r>
              <a:rPr lang="en-US" i="1" dirty="0">
                <a:latin typeface="Comic Sans MS" pitchFamily="1" charset="0"/>
              </a:rPr>
              <a:t>q</a:t>
            </a:r>
            <a:r>
              <a:rPr lang="en-US" dirty="0">
                <a:latin typeface="Comic Sans MS" pitchFamily="1" charset="0"/>
              </a:rPr>
              <a:t> (or both) are true.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mic Sans MS" pitchFamily="1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dirty="0">
                <a:latin typeface="Comic Sans MS" pitchFamily="1" charset="0"/>
              </a:rPr>
              <a:t>Ex.  </a:t>
            </a:r>
            <a:r>
              <a:rPr lang="en-US" dirty="0" err="1">
                <a:latin typeface="Comic Sans MS" pitchFamily="1" charset="0"/>
              </a:rPr>
              <a:t>Atif</a:t>
            </a:r>
            <a:r>
              <a:rPr lang="en-US" dirty="0">
                <a:latin typeface="Comic Sans MS" pitchFamily="1" charset="0"/>
              </a:rPr>
              <a:t> is brave OR nuts.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85800" y="4951413"/>
            <a:ext cx="7356475" cy="10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Comic Sans MS" pitchFamily="1" charset="0"/>
              </a:rPr>
              <a:t>Truth table for disjunction:</a:t>
            </a:r>
          </a:p>
        </p:txBody>
      </p:sp>
      <p:graphicFrame>
        <p:nvGraphicFramePr>
          <p:cNvPr id="28677" name="Group 5"/>
          <p:cNvGraphicFramePr>
            <a:graphicFrameLocks noGrp="1"/>
          </p:cNvGraphicFramePr>
          <p:nvPr/>
        </p:nvGraphicFramePr>
        <p:xfrm>
          <a:off x="5181600" y="4064000"/>
          <a:ext cx="2438400" cy="27940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 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5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82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E7C1ABFC-6EF3-4311-A179-52935921B534}" type="datetime1">
              <a:rPr lang="en-US" sz="1400"/>
              <a:pPr/>
              <a:t>10/12/2021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Propositional Logic - implication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84213" y="1827213"/>
            <a:ext cx="7356475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Comic Sans MS" pitchFamily="1" charset="0"/>
              </a:rPr>
              <a:t>Implication: </a:t>
            </a:r>
            <a:r>
              <a:rPr lang="en-US" i="1">
                <a:latin typeface="Comic Sans MS" pitchFamily="1" charset="0"/>
              </a:rPr>
              <a:t>p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>
                <a:sym typeface="Symbol" pitchFamily="18" charset="2"/>
              </a:rPr>
              <a:t> </a:t>
            </a:r>
            <a:r>
              <a:rPr lang="en-US" i="1">
                <a:latin typeface="Comic Sans MS" pitchFamily="1" charset="0"/>
              </a:rPr>
              <a:t>q</a:t>
            </a:r>
            <a:r>
              <a:rPr lang="en-US">
                <a:latin typeface="Comic Sans MS" pitchFamily="1" charset="0"/>
              </a:rPr>
              <a:t> corresponds to English “if </a:t>
            </a:r>
            <a:r>
              <a:rPr lang="en-US" i="1">
                <a:latin typeface="Comic Sans MS" pitchFamily="1" charset="0"/>
              </a:rPr>
              <a:t>p</a:t>
            </a:r>
            <a:r>
              <a:rPr lang="en-US">
                <a:latin typeface="Comic Sans MS" pitchFamily="1" charset="0"/>
              </a:rPr>
              <a:t> then </a:t>
            </a:r>
            <a:r>
              <a:rPr lang="en-US" i="1">
                <a:latin typeface="Comic Sans MS" pitchFamily="1" charset="0"/>
              </a:rPr>
              <a:t>q,</a:t>
            </a:r>
            <a:r>
              <a:rPr lang="en-US">
                <a:latin typeface="Comic Sans MS" pitchFamily="1" charset="0"/>
              </a:rPr>
              <a:t>” or “</a:t>
            </a:r>
            <a:r>
              <a:rPr lang="en-US" i="1">
                <a:latin typeface="Comic Sans MS" pitchFamily="1" charset="0"/>
              </a:rPr>
              <a:t>p </a:t>
            </a:r>
            <a:r>
              <a:rPr lang="en-US">
                <a:latin typeface="Comic Sans MS" pitchFamily="1" charset="0"/>
              </a:rPr>
              <a:t>implies</a:t>
            </a:r>
            <a:r>
              <a:rPr lang="en-US" i="1">
                <a:latin typeface="Comic Sans MS" pitchFamily="1" charset="0"/>
              </a:rPr>
              <a:t> q</a:t>
            </a:r>
            <a:r>
              <a:rPr lang="en-US">
                <a:latin typeface="Comic Sans MS" pitchFamily="1" charset="0"/>
              </a:rPr>
              <a:t>.”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lang="en-US">
                <a:latin typeface="Comic Sans MS" pitchFamily="1" charset="0"/>
              </a:rPr>
              <a:t>If it is raining then it is cloudy.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lang="en-US">
                <a:latin typeface="Comic Sans MS" pitchFamily="1" charset="0"/>
              </a:rPr>
              <a:t>If there are 200 people in the room, then I am the Easter Bunny.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lang="en-US">
                <a:latin typeface="Comic Sans MS" pitchFamily="1" charset="0"/>
              </a:rPr>
              <a:t>If </a:t>
            </a:r>
            <a:r>
              <a:rPr lang="en-US" i="1">
                <a:latin typeface="Comic Sans MS" pitchFamily="1" charset="0"/>
              </a:rPr>
              <a:t>p</a:t>
            </a:r>
            <a:r>
              <a:rPr lang="en-US">
                <a:latin typeface="Comic Sans MS" pitchFamily="1" charset="0"/>
              </a:rPr>
              <a:t> then 2+2=4.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85800" y="4951413"/>
            <a:ext cx="7356475" cy="10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Comic Sans MS" pitchFamily="1" charset="0"/>
              </a:rPr>
              <a:t>Truth table for implication:</a:t>
            </a:r>
          </a:p>
        </p:txBody>
      </p:sp>
      <p:graphicFrame>
        <p:nvGraphicFramePr>
          <p:cNvPr id="32773" name="Group 5"/>
          <p:cNvGraphicFramePr>
            <a:graphicFrameLocks noGrp="1"/>
          </p:cNvGraphicFramePr>
          <p:nvPr/>
        </p:nvGraphicFramePr>
        <p:xfrm>
          <a:off x="5181600" y="4064000"/>
          <a:ext cx="2438400" cy="27940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5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58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7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Exclusive-Or</a:t>
            </a:r>
          </a:p>
        </p:txBody>
      </p: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2759075" y="1309688"/>
            <a:ext cx="181292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/>
              <a:t>coffee “or” tea</a:t>
            </a:r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 flipH="1">
            <a:off x="4724400" y="15382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5248275" y="1066800"/>
            <a:ext cx="612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sz="4400">
                <a:solidFill>
                  <a:srgbClr val="000000"/>
                </a:solidFill>
                <a:latin typeface="Times New Roman" charset="0"/>
                <a:sym typeface="Euclid Symbol" pitchFamily="18" charset="2"/>
              </a:rPr>
              <a:t>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5791200" y="1233488"/>
            <a:ext cx="1479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/>
              <a:t>exclusive-or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379538" y="1905000"/>
            <a:ext cx="638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How to construct a compound statement for exclusive-or?</a:t>
            </a:r>
          </a:p>
        </p:txBody>
      </p:sp>
      <p:graphicFrame>
        <p:nvGraphicFramePr>
          <p:cNvPr id="68659" name="Group 51"/>
          <p:cNvGraphicFramePr>
            <a:graphicFrameLocks noGrp="1"/>
          </p:cNvGraphicFramePr>
          <p:nvPr/>
        </p:nvGraphicFramePr>
        <p:xfrm>
          <a:off x="609600" y="2822575"/>
          <a:ext cx="3429000" cy="2590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sym typeface="Euclid Symbol" pitchFamily="18" charset="2"/>
                        </a:rPr>
                        <a:t> q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sym typeface="Euclid 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8660" name="Text Box 52"/>
          <p:cNvSpPr txBox="1">
            <a:spLocks noChangeArrowheads="1"/>
          </p:cNvSpPr>
          <p:nvPr/>
        </p:nvSpPr>
        <p:spPr bwMode="auto">
          <a:xfrm>
            <a:off x="4860925" y="2667000"/>
            <a:ext cx="3309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Idea 1: Look at the true rows</a:t>
            </a:r>
          </a:p>
        </p:txBody>
      </p:sp>
      <p:sp>
        <p:nvSpPr>
          <p:cNvPr id="68661" name="Line 53"/>
          <p:cNvSpPr>
            <a:spLocks noChangeShapeType="1"/>
          </p:cNvSpPr>
          <p:nvPr/>
        </p:nvSpPr>
        <p:spPr bwMode="auto">
          <a:xfrm flipH="1">
            <a:off x="4114800" y="28956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62" name="Line 54"/>
          <p:cNvSpPr>
            <a:spLocks noChangeShapeType="1"/>
          </p:cNvSpPr>
          <p:nvPr/>
        </p:nvSpPr>
        <p:spPr bwMode="auto">
          <a:xfrm flipH="1">
            <a:off x="4114800" y="2895600"/>
            <a:ext cx="762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8663" name="Picture 5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953000"/>
            <a:ext cx="30988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71" name="Text Box 63"/>
          <p:cNvSpPr txBox="1">
            <a:spLocks noChangeArrowheads="1"/>
          </p:cNvSpPr>
          <p:nvPr/>
        </p:nvSpPr>
        <p:spPr bwMode="auto">
          <a:xfrm>
            <a:off x="4860925" y="2667000"/>
            <a:ext cx="3309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Idea 1: Look at the true rows</a:t>
            </a:r>
          </a:p>
        </p:txBody>
      </p:sp>
      <p:sp>
        <p:nvSpPr>
          <p:cNvPr id="68672" name="Line 64"/>
          <p:cNvSpPr>
            <a:spLocks noChangeShapeType="1"/>
          </p:cNvSpPr>
          <p:nvPr/>
        </p:nvSpPr>
        <p:spPr bwMode="auto">
          <a:xfrm flipH="1">
            <a:off x="4114800" y="28956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74" name="Line 66"/>
          <p:cNvSpPr>
            <a:spLocks noChangeShapeType="1"/>
          </p:cNvSpPr>
          <p:nvPr/>
        </p:nvSpPr>
        <p:spPr bwMode="auto">
          <a:xfrm flipH="1">
            <a:off x="4114800" y="2895600"/>
            <a:ext cx="762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75" name="Text Box 67"/>
          <p:cNvSpPr txBox="1">
            <a:spLocks noChangeArrowheads="1"/>
          </p:cNvSpPr>
          <p:nvPr/>
        </p:nvSpPr>
        <p:spPr bwMode="auto">
          <a:xfrm>
            <a:off x="4860925" y="2667000"/>
            <a:ext cx="33194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Idea 1: Look at the true rows</a:t>
            </a:r>
          </a:p>
        </p:txBody>
      </p:sp>
      <p:sp>
        <p:nvSpPr>
          <p:cNvPr id="68676" name="Line 68"/>
          <p:cNvSpPr>
            <a:spLocks noChangeShapeType="1"/>
          </p:cNvSpPr>
          <p:nvPr/>
        </p:nvSpPr>
        <p:spPr bwMode="auto">
          <a:xfrm flipH="1">
            <a:off x="4114800" y="28956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0" name="Text Box 72"/>
          <p:cNvSpPr txBox="1">
            <a:spLocks noChangeArrowheads="1"/>
          </p:cNvSpPr>
          <p:nvPr/>
        </p:nvSpPr>
        <p:spPr bwMode="auto">
          <a:xfrm>
            <a:off x="4937125" y="3394075"/>
            <a:ext cx="3475038" cy="12017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Want the formula to be true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exactly when the input belongs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to a “true” row.</a:t>
            </a:r>
          </a:p>
        </p:txBody>
      </p:sp>
      <p:sp>
        <p:nvSpPr>
          <p:cNvPr id="68681" name="Text Box 73"/>
          <p:cNvSpPr txBox="1">
            <a:spLocks noChangeArrowheads="1"/>
          </p:cNvSpPr>
          <p:nvPr/>
        </p:nvSpPr>
        <p:spPr bwMode="auto">
          <a:xfrm>
            <a:off x="457200" y="5715000"/>
            <a:ext cx="73310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input is the second row exactly if this sub-formula is satisfied</a:t>
            </a:r>
          </a:p>
        </p:txBody>
      </p:sp>
      <p:sp>
        <p:nvSpPr>
          <p:cNvPr id="68682" name="Line 74"/>
          <p:cNvSpPr>
            <a:spLocks noChangeShapeType="1"/>
          </p:cNvSpPr>
          <p:nvPr/>
        </p:nvSpPr>
        <p:spPr bwMode="auto">
          <a:xfrm flipV="1">
            <a:off x="5257800" y="5334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3" name="Text Box 75"/>
          <p:cNvSpPr txBox="1">
            <a:spLocks noChangeArrowheads="1"/>
          </p:cNvSpPr>
          <p:nvPr/>
        </p:nvSpPr>
        <p:spPr bwMode="auto">
          <a:xfrm>
            <a:off x="76200" y="6262688"/>
            <a:ext cx="8978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And the formula is true exactly when the input is the second row </a:t>
            </a:r>
            <a:r>
              <a:rPr lang="en-US" altLang="zh-TW">
                <a:solidFill>
                  <a:srgbClr val="A50021"/>
                </a:solidFill>
              </a:rPr>
              <a:t>or</a:t>
            </a:r>
            <a:r>
              <a:rPr lang="en-US" altLang="zh-TW"/>
              <a:t> the third row.</a:t>
            </a:r>
          </a:p>
        </p:txBody>
      </p:sp>
      <p:sp>
        <p:nvSpPr>
          <p:cNvPr id="68684" name="Line 76"/>
          <p:cNvSpPr>
            <a:spLocks noChangeShapeType="1"/>
          </p:cNvSpPr>
          <p:nvPr/>
        </p:nvSpPr>
        <p:spPr bwMode="auto">
          <a:xfrm flipH="1" flipV="1">
            <a:off x="6553200" y="53340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9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 animBg="1"/>
      <p:bldP spid="68616" grpId="0"/>
      <p:bldP spid="68617" grpId="0"/>
      <p:bldP spid="68618" grpId="0"/>
      <p:bldP spid="68660" grpId="0"/>
      <p:bldP spid="68661" grpId="0" animBg="1"/>
      <p:bldP spid="68662" grpId="0" animBg="1"/>
      <p:bldP spid="68671" grpId="0"/>
      <p:bldP spid="68672" grpId="0" animBg="1"/>
      <p:bldP spid="68674" grpId="0" animBg="1"/>
      <p:bldP spid="68675" grpId="0" animBg="1"/>
      <p:bldP spid="68676" grpId="0" animBg="1"/>
      <p:bldP spid="68680" grpId="0" animBg="1"/>
      <p:bldP spid="68681" grpId="0" animBg="1"/>
      <p:bldP spid="68682" grpId="0" animBg="1"/>
      <p:bldP spid="68683" grpId="0"/>
      <p:bldP spid="686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7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Exclusive-Or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759075" y="1309688"/>
            <a:ext cx="181292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/>
              <a:t>coffee “or” tea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H="1">
            <a:off x="4724400" y="15382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248275" y="1066800"/>
            <a:ext cx="612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sz="4400">
                <a:solidFill>
                  <a:srgbClr val="000000"/>
                </a:solidFill>
                <a:latin typeface="Times New Roman" charset="0"/>
                <a:sym typeface="Euclid Symbol" pitchFamily="18" charset="2"/>
              </a:rPr>
              <a:t>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791200" y="1233488"/>
            <a:ext cx="1479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/>
              <a:t>exclusive-or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379538" y="1905000"/>
            <a:ext cx="638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to construct a compound statement for exclusive-or?</a:t>
            </a:r>
          </a:p>
        </p:txBody>
      </p:sp>
      <p:graphicFrame>
        <p:nvGraphicFramePr>
          <p:cNvPr id="102408" name="Group 8"/>
          <p:cNvGraphicFramePr>
            <a:graphicFrameLocks noGrp="1"/>
          </p:cNvGraphicFramePr>
          <p:nvPr/>
        </p:nvGraphicFramePr>
        <p:xfrm>
          <a:off x="609600" y="2822575"/>
          <a:ext cx="3429000" cy="2590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sym typeface="Euclid Symbol" pitchFamily="18" charset="2"/>
                        </a:rPr>
                        <a:t> q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sym typeface="Euclid 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438" name="Text Box 38"/>
          <p:cNvSpPr txBox="1">
            <a:spLocks noChangeArrowheads="1"/>
          </p:cNvSpPr>
          <p:nvPr/>
        </p:nvSpPr>
        <p:spPr bwMode="auto">
          <a:xfrm>
            <a:off x="4876800" y="2743200"/>
            <a:ext cx="34258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Idea 2: Look at the false rows</a:t>
            </a:r>
          </a:p>
        </p:txBody>
      </p:sp>
      <p:sp>
        <p:nvSpPr>
          <p:cNvPr id="102439" name="Line 39"/>
          <p:cNvSpPr>
            <a:spLocks noChangeShapeType="1"/>
          </p:cNvSpPr>
          <p:nvPr/>
        </p:nvSpPr>
        <p:spPr bwMode="auto">
          <a:xfrm flipH="1">
            <a:off x="4114800" y="3048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0" name="Line 40"/>
          <p:cNvSpPr>
            <a:spLocks noChangeShapeType="1"/>
          </p:cNvSpPr>
          <p:nvPr/>
        </p:nvSpPr>
        <p:spPr bwMode="auto">
          <a:xfrm flipH="1">
            <a:off x="4114800" y="3048000"/>
            <a:ext cx="685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441" name="Picture 4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960938"/>
            <a:ext cx="38100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1" name="Text Box 51"/>
          <p:cNvSpPr txBox="1">
            <a:spLocks noChangeArrowheads="1"/>
          </p:cNvSpPr>
          <p:nvPr/>
        </p:nvSpPr>
        <p:spPr bwMode="auto">
          <a:xfrm>
            <a:off x="4937125" y="3394075"/>
            <a:ext cx="3255963" cy="12017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Want the formula to be true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exactly when the input does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b="1"/>
              <a:t>not</a:t>
            </a:r>
            <a:r>
              <a:rPr lang="en-US" altLang="zh-TW"/>
              <a:t> belong to a “false” row.</a:t>
            </a:r>
          </a:p>
        </p:txBody>
      </p:sp>
      <p:sp>
        <p:nvSpPr>
          <p:cNvPr id="102452" name="Text Box 52"/>
          <p:cNvSpPr txBox="1">
            <a:spLocks noChangeArrowheads="1"/>
          </p:cNvSpPr>
          <p:nvPr/>
        </p:nvSpPr>
        <p:spPr bwMode="auto">
          <a:xfrm>
            <a:off x="457200" y="5715000"/>
            <a:ext cx="711041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input is the first row exactly if this sub-formula is satisfied</a:t>
            </a:r>
          </a:p>
        </p:txBody>
      </p:sp>
      <p:sp>
        <p:nvSpPr>
          <p:cNvPr id="102453" name="Line 53"/>
          <p:cNvSpPr>
            <a:spLocks noChangeShapeType="1"/>
          </p:cNvSpPr>
          <p:nvPr/>
        </p:nvSpPr>
        <p:spPr bwMode="auto">
          <a:xfrm flipV="1">
            <a:off x="5257800" y="5334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4" name="Text Box 54"/>
          <p:cNvSpPr txBox="1">
            <a:spLocks noChangeArrowheads="1"/>
          </p:cNvSpPr>
          <p:nvPr/>
        </p:nvSpPr>
        <p:spPr bwMode="auto">
          <a:xfrm>
            <a:off x="76200" y="6262688"/>
            <a:ext cx="9058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And the formula is true exactly when the input is </a:t>
            </a:r>
            <a:r>
              <a:rPr lang="en-US" altLang="zh-TW">
                <a:solidFill>
                  <a:srgbClr val="A50021"/>
                </a:solidFill>
              </a:rPr>
              <a:t>not</a:t>
            </a:r>
            <a:r>
              <a:rPr lang="en-US" altLang="zh-TW"/>
              <a:t> in the 1</a:t>
            </a:r>
            <a:r>
              <a:rPr lang="en-US" altLang="zh-TW" baseline="30000"/>
              <a:t>st</a:t>
            </a:r>
            <a:r>
              <a:rPr lang="en-US" altLang="zh-TW"/>
              <a:t> row </a:t>
            </a:r>
            <a:r>
              <a:rPr lang="en-US" altLang="zh-TW">
                <a:solidFill>
                  <a:srgbClr val="A50021"/>
                </a:solidFill>
              </a:rPr>
              <a:t>and</a:t>
            </a:r>
            <a:r>
              <a:rPr lang="en-US" altLang="zh-TW"/>
              <a:t> the 4</a:t>
            </a:r>
            <a:r>
              <a:rPr lang="en-US" altLang="zh-TW" baseline="30000"/>
              <a:t>th</a:t>
            </a:r>
            <a:r>
              <a:rPr lang="en-US" altLang="zh-TW"/>
              <a:t> row.</a:t>
            </a:r>
          </a:p>
        </p:txBody>
      </p:sp>
      <p:sp>
        <p:nvSpPr>
          <p:cNvPr id="102455" name="Line 55"/>
          <p:cNvSpPr>
            <a:spLocks noChangeShapeType="1"/>
          </p:cNvSpPr>
          <p:nvPr/>
        </p:nvSpPr>
        <p:spPr bwMode="auto">
          <a:xfrm flipH="1" flipV="1">
            <a:off x="6553200" y="53340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8" grpId="0" animBg="1"/>
      <p:bldP spid="102439" grpId="0" animBg="1"/>
      <p:bldP spid="102440" grpId="0" animBg="1"/>
      <p:bldP spid="102451" grpId="0" animBg="1"/>
      <p:bldP spid="102452" grpId="0" animBg="1"/>
      <p:bldP spid="102453" grpId="0" animBg="1"/>
      <p:bldP spid="102454" grpId="0"/>
      <p:bldP spid="1024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063875" y="457200"/>
            <a:ext cx="2955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Logical Equivalence</a:t>
            </a:r>
          </a:p>
        </p:txBody>
      </p:sp>
      <p:graphicFrame>
        <p:nvGraphicFramePr>
          <p:cNvPr id="69680" name="Group 48"/>
          <p:cNvGraphicFramePr>
            <a:graphicFrameLocks noGrp="1"/>
          </p:cNvGraphicFramePr>
          <p:nvPr/>
        </p:nvGraphicFramePr>
        <p:xfrm>
          <a:off x="609600" y="2133600"/>
          <a:ext cx="8001000" cy="2895601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684" name="Text Box 52"/>
          <p:cNvSpPr txBox="1">
            <a:spLocks noChangeArrowheads="1"/>
          </p:cNvSpPr>
          <p:nvPr/>
        </p:nvSpPr>
        <p:spPr bwMode="auto">
          <a:xfrm>
            <a:off x="1143000" y="5410200"/>
            <a:ext cx="69500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003366"/>
                </a:solidFill>
              </a:rPr>
              <a:t>Logical equivalence</a:t>
            </a:r>
            <a:r>
              <a:rPr lang="en-US" altLang="zh-TW"/>
              <a:t>: Two statements have the same truth table</a:t>
            </a:r>
          </a:p>
        </p:txBody>
      </p:sp>
      <p:pic>
        <p:nvPicPr>
          <p:cNvPr id="69685" name="Picture 5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371600"/>
            <a:ext cx="4191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87" name="Picture 5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286000"/>
            <a:ext cx="792162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90" name="Line 58"/>
          <p:cNvSpPr>
            <a:spLocks noChangeShapeType="1"/>
          </p:cNvSpPr>
          <p:nvPr/>
        </p:nvSpPr>
        <p:spPr bwMode="auto">
          <a:xfrm>
            <a:off x="6705600" y="16764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9691" name="Picture 5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88" y="2289175"/>
            <a:ext cx="82708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92" name="Picture 6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2262188"/>
            <a:ext cx="13208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93" name="Rectangle 61"/>
          <p:cNvSpPr>
            <a:spLocks noChangeArrowheads="1"/>
          </p:cNvSpPr>
          <p:nvPr/>
        </p:nvSpPr>
        <p:spPr bwMode="auto">
          <a:xfrm>
            <a:off x="3505200" y="1828800"/>
            <a:ext cx="914400" cy="35052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4" name="Rectangle 62"/>
          <p:cNvSpPr>
            <a:spLocks noChangeArrowheads="1"/>
          </p:cNvSpPr>
          <p:nvPr/>
        </p:nvSpPr>
        <p:spPr bwMode="auto">
          <a:xfrm>
            <a:off x="7467600" y="1828800"/>
            <a:ext cx="914400" cy="35052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5" name="Text Box 63"/>
          <p:cNvSpPr txBox="1">
            <a:spLocks noChangeArrowheads="1"/>
          </p:cNvSpPr>
          <p:nvPr/>
        </p:nvSpPr>
        <p:spPr bwMode="auto">
          <a:xfrm>
            <a:off x="533400" y="1371600"/>
            <a:ext cx="27876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Idea 3: Guess and check</a:t>
            </a:r>
          </a:p>
        </p:txBody>
      </p:sp>
      <p:sp>
        <p:nvSpPr>
          <p:cNvPr id="69697" name="Text Box 65"/>
          <p:cNvSpPr txBox="1">
            <a:spLocks noChangeArrowheads="1"/>
          </p:cNvSpPr>
          <p:nvPr/>
        </p:nvSpPr>
        <p:spPr bwMode="auto">
          <a:xfrm>
            <a:off x="152400" y="5943600"/>
            <a:ext cx="89439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As you see, there are many different ways to write the same logical formula.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One can always use a truth table to check whether two statements are equivalent.</a:t>
            </a:r>
          </a:p>
        </p:txBody>
      </p:sp>
    </p:spTree>
    <p:extLst>
      <p:ext uri="{BB962C8B-B14F-4D97-AF65-F5344CB8AC3E}">
        <p14:creationId xmlns:p14="http://schemas.microsoft.com/office/powerpoint/2010/main" val="127837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84" grpId="0" animBg="1"/>
      <p:bldP spid="69690" grpId="0" animBg="1"/>
      <p:bldP spid="69693" grpId="0" animBg="1"/>
      <p:bldP spid="69694" grpId="0" animBg="1"/>
      <p:bldP spid="69695" grpId="0" animBg="1"/>
      <p:bldP spid="696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295400" y="457200"/>
            <a:ext cx="648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Writing Logical Formula for a Truth Table</a:t>
            </a:r>
          </a:p>
        </p:txBody>
      </p:sp>
      <p:pic>
        <p:nvPicPr>
          <p:cNvPr id="16387" name="Picture 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38250"/>
            <a:ext cx="62484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74"/>
          <p:cNvSpPr txBox="1">
            <a:spLocks noChangeArrowheads="1"/>
          </p:cNvSpPr>
          <p:nvPr/>
        </p:nvSpPr>
        <p:spPr bwMode="auto">
          <a:xfrm>
            <a:off x="457200" y="1924050"/>
            <a:ext cx="15144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Digital logic:</a:t>
            </a:r>
          </a:p>
        </p:txBody>
      </p:sp>
      <p:sp>
        <p:nvSpPr>
          <p:cNvPr id="103499" name="Text Box 75"/>
          <p:cNvSpPr txBox="1">
            <a:spLocks noChangeArrowheads="1"/>
          </p:cNvSpPr>
          <p:nvPr/>
        </p:nvSpPr>
        <p:spPr bwMode="auto">
          <a:xfrm>
            <a:off x="533400" y="3671888"/>
            <a:ext cx="6135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Given a digital circuit, we can construct the truth table.</a:t>
            </a:r>
          </a:p>
        </p:txBody>
      </p:sp>
      <p:sp>
        <p:nvSpPr>
          <p:cNvPr id="103500" name="Text Box 76"/>
          <p:cNvSpPr txBox="1">
            <a:spLocks noChangeArrowheads="1"/>
          </p:cNvSpPr>
          <p:nvPr/>
        </p:nvSpPr>
        <p:spPr bwMode="auto">
          <a:xfrm>
            <a:off x="593725" y="4384675"/>
            <a:ext cx="7913688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Now, suppose we are given only the truth table (i.e. the specification),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how can we construct a circuit (i.e. formula) that has the same function?</a:t>
            </a:r>
          </a:p>
        </p:txBody>
      </p:sp>
    </p:spTree>
    <p:extLst>
      <p:ext uri="{BB962C8B-B14F-4D97-AF65-F5344CB8AC3E}">
        <p14:creationId xmlns:p14="http://schemas.microsoft.com/office/powerpoint/2010/main" val="428736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99" grpId="0"/>
      <p:bldP spid="1035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295400" y="457200"/>
            <a:ext cx="648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Writing Logical Formula for a Truth Table</a:t>
            </a:r>
          </a:p>
        </p:txBody>
      </p:sp>
      <p:graphicFrame>
        <p:nvGraphicFramePr>
          <p:cNvPr id="95235" name="Group 3"/>
          <p:cNvGraphicFramePr>
            <a:graphicFrameLocks noGrp="1"/>
          </p:cNvGraphicFramePr>
          <p:nvPr/>
        </p:nvGraphicFramePr>
        <p:xfrm>
          <a:off x="2413000" y="2505075"/>
          <a:ext cx="2895600" cy="329247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output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sym typeface="Euclid Symbol" pitchFamily="18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95289" name="Picture 5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43225"/>
            <a:ext cx="1193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90" name="Picture 5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9300"/>
            <a:ext cx="1408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91" name="Picture 5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3670300"/>
            <a:ext cx="14081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92" name="Picture 6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4006850"/>
            <a:ext cx="16224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93" name="Picture 6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87850"/>
            <a:ext cx="13779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94" name="Picture 62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4737100"/>
            <a:ext cx="15922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95" name="Picture 63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073650"/>
            <a:ext cx="15922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96" name="Picture 64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454650"/>
            <a:ext cx="18065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99" name="Text Box 67"/>
          <p:cNvSpPr txBox="1">
            <a:spLocks noChangeArrowheads="1"/>
          </p:cNvSpPr>
          <p:nvPr/>
        </p:nvSpPr>
        <p:spPr bwMode="auto">
          <a:xfrm>
            <a:off x="736600" y="1447800"/>
            <a:ext cx="23526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Use idea 1 or idea 2.</a:t>
            </a:r>
          </a:p>
        </p:txBody>
      </p:sp>
      <p:sp>
        <p:nvSpPr>
          <p:cNvPr id="95300" name="Text Box 68"/>
          <p:cNvSpPr txBox="1">
            <a:spLocks noChangeArrowheads="1"/>
          </p:cNvSpPr>
          <p:nvPr/>
        </p:nvSpPr>
        <p:spPr bwMode="auto">
          <a:xfrm>
            <a:off x="5486400" y="1497013"/>
            <a:ext cx="3319463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Idea 1: Look at the true rows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     and take the </a:t>
            </a:r>
            <a:r>
              <a:rPr lang="en-US" altLang="zh-TW" b="1">
                <a:solidFill>
                  <a:srgbClr val="008000"/>
                </a:solidFill>
              </a:rPr>
              <a:t>“or”.</a:t>
            </a:r>
          </a:p>
        </p:txBody>
      </p:sp>
      <p:pic>
        <p:nvPicPr>
          <p:cNvPr id="95306" name="Picture 74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88" y="3276600"/>
            <a:ext cx="16525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307" name="Picture 75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3657600"/>
            <a:ext cx="18827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308" name="Picture 76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4341813"/>
            <a:ext cx="18827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309" name="Picture 77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4722813"/>
            <a:ext cx="20970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310" name="Picture 78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5105400"/>
            <a:ext cx="20970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311" name="Text Box 79"/>
          <p:cNvSpPr txBox="1">
            <a:spLocks noChangeArrowheads="1"/>
          </p:cNvSpPr>
          <p:nvPr/>
        </p:nvSpPr>
        <p:spPr bwMode="auto">
          <a:xfrm>
            <a:off x="876300" y="6172200"/>
            <a:ext cx="73533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formula is true exactly when the input is one of the true rows.</a:t>
            </a:r>
          </a:p>
        </p:txBody>
      </p:sp>
      <p:sp>
        <p:nvSpPr>
          <p:cNvPr id="95312" name="Line 80"/>
          <p:cNvSpPr>
            <a:spLocks noChangeShapeType="1"/>
          </p:cNvSpPr>
          <p:nvPr/>
        </p:nvSpPr>
        <p:spPr bwMode="auto">
          <a:xfrm flipV="1">
            <a:off x="6400800" y="5334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8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99" grpId="0" animBg="1"/>
      <p:bldP spid="95300" grpId="0" animBg="1"/>
      <p:bldP spid="95311" grpId="0" animBg="1"/>
      <p:bldP spid="953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295400" y="457200"/>
            <a:ext cx="648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Writing Logical Formula for a Truth Table</a:t>
            </a:r>
          </a:p>
        </p:txBody>
      </p:sp>
      <p:sp>
        <p:nvSpPr>
          <p:cNvPr id="94417" name="Text Box 209"/>
          <p:cNvSpPr txBox="1">
            <a:spLocks noChangeArrowheads="1"/>
          </p:cNvSpPr>
          <p:nvPr/>
        </p:nvSpPr>
        <p:spPr bwMode="auto">
          <a:xfrm>
            <a:off x="5257800" y="1524000"/>
            <a:ext cx="3548063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Idea 2: Look at the false rows,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</a:t>
            </a:r>
            <a:r>
              <a:rPr lang="en-US" altLang="zh-TW">
                <a:solidFill>
                  <a:srgbClr val="A50021"/>
                </a:solidFill>
              </a:rPr>
              <a:t>negate</a:t>
            </a:r>
            <a:r>
              <a:rPr lang="en-US" altLang="zh-TW"/>
              <a:t> and take the </a:t>
            </a:r>
            <a:r>
              <a:rPr lang="en-US" altLang="zh-TW" b="1">
                <a:solidFill>
                  <a:srgbClr val="A50021"/>
                </a:solidFill>
              </a:rPr>
              <a:t>“and”.</a:t>
            </a:r>
          </a:p>
        </p:txBody>
      </p:sp>
      <p:sp>
        <p:nvSpPr>
          <p:cNvPr id="94423" name="Text Box 215"/>
          <p:cNvSpPr txBox="1">
            <a:spLocks noChangeArrowheads="1"/>
          </p:cNvSpPr>
          <p:nvPr/>
        </p:nvSpPr>
        <p:spPr bwMode="auto">
          <a:xfrm>
            <a:off x="685800" y="6176963"/>
            <a:ext cx="77724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formula is true exactly when the input is </a:t>
            </a:r>
            <a:r>
              <a:rPr lang="en-US" altLang="zh-TW">
                <a:solidFill>
                  <a:srgbClr val="A50021"/>
                </a:solidFill>
              </a:rPr>
              <a:t>not</a:t>
            </a:r>
            <a:r>
              <a:rPr lang="en-US" altLang="zh-TW"/>
              <a:t> one of the false row.</a:t>
            </a:r>
          </a:p>
        </p:txBody>
      </p:sp>
      <p:graphicFrame>
        <p:nvGraphicFramePr>
          <p:cNvPr id="94424" name="Group 216"/>
          <p:cNvGraphicFramePr>
            <a:graphicFrameLocks noGrp="1"/>
          </p:cNvGraphicFramePr>
          <p:nvPr/>
        </p:nvGraphicFramePr>
        <p:xfrm>
          <a:off x="2078038" y="2503488"/>
          <a:ext cx="2895600" cy="329247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output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sym typeface="Euclid Symbol" pitchFamily="18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8489" name="Picture 26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2970213"/>
            <a:ext cx="1193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90" name="Picture 26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3316288"/>
            <a:ext cx="14081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91" name="Picture 27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3697288"/>
            <a:ext cx="1408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92" name="Picture 27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4033838"/>
            <a:ext cx="16224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93" name="Picture 27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4414838"/>
            <a:ext cx="13779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94" name="Picture 273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764088"/>
            <a:ext cx="15922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95" name="Picture 274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0638"/>
            <a:ext cx="15922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96" name="Picture 275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75288"/>
            <a:ext cx="18065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484" name="Picture 276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895600"/>
            <a:ext cx="1668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486" name="Picture 278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3960813"/>
            <a:ext cx="23114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487" name="Picture 279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88" y="5410200"/>
            <a:ext cx="25257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32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7" grpId="0" animBg="1"/>
      <p:bldP spid="944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182938" y="457200"/>
            <a:ext cx="2684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DeMorgan’s Laws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066800" y="1143000"/>
            <a:ext cx="69500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003366"/>
                </a:solidFill>
              </a:rPr>
              <a:t>Logical equivalence</a:t>
            </a:r>
            <a:r>
              <a:rPr lang="en-US" altLang="zh-TW"/>
              <a:t>: Two statements have the same truth table</a:t>
            </a:r>
          </a:p>
        </p:txBody>
      </p:sp>
      <p:sp>
        <p:nvSpPr>
          <p:cNvPr id="93234" name="Text Box 50"/>
          <p:cNvSpPr txBox="1">
            <a:spLocks noChangeArrowheads="1"/>
          </p:cNvSpPr>
          <p:nvPr/>
        </p:nvSpPr>
        <p:spPr bwMode="auto">
          <a:xfrm>
            <a:off x="658813" y="1905000"/>
            <a:ext cx="779938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dirty="0">
                <a:solidFill>
                  <a:srgbClr val="006699"/>
                </a:solidFill>
              </a:rPr>
              <a:t>Statement:</a:t>
            </a:r>
            <a:r>
              <a:rPr lang="en-US" dirty="0"/>
              <a:t> Tom is in the football team and the basketball team.</a:t>
            </a:r>
            <a:endParaRPr lang="en-US" altLang="zh-TW" dirty="0"/>
          </a:p>
          <a:p>
            <a:pPr eaLnBrk="1" hangingPunct="1">
              <a:lnSpc>
                <a:spcPct val="200000"/>
              </a:lnSpc>
            </a:pPr>
            <a:r>
              <a:rPr lang="en-US" dirty="0">
                <a:solidFill>
                  <a:srgbClr val="A50021"/>
                </a:solidFill>
              </a:rPr>
              <a:t>Negation:</a:t>
            </a:r>
            <a:r>
              <a:rPr lang="en-US" dirty="0"/>
              <a:t> </a:t>
            </a:r>
            <a:r>
              <a:rPr lang="en-US" altLang="zh-TW" dirty="0"/>
              <a:t>Tom is not in the football team or not in the basketball team.</a:t>
            </a:r>
          </a:p>
        </p:txBody>
      </p:sp>
      <p:sp>
        <p:nvSpPr>
          <p:cNvPr id="93235" name="Text Box 51"/>
          <p:cNvSpPr txBox="1">
            <a:spLocks noChangeArrowheads="1"/>
          </p:cNvSpPr>
          <p:nvPr/>
        </p:nvSpPr>
        <p:spPr bwMode="auto">
          <a:xfrm>
            <a:off x="366713" y="4267200"/>
            <a:ext cx="840898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>
                <a:solidFill>
                  <a:srgbClr val="006699"/>
                </a:solidFill>
              </a:rPr>
              <a:t>Statement:</a:t>
            </a:r>
            <a:r>
              <a:rPr lang="en-US"/>
              <a:t> The number </a:t>
            </a:r>
            <a:r>
              <a:rPr lang="en-US" altLang="zh-TW"/>
              <a:t>783477841 is divisible by 7 or 11.</a:t>
            </a:r>
          </a:p>
          <a:p>
            <a:pPr eaLnBrk="1" hangingPunct="1">
              <a:lnSpc>
                <a:spcPct val="200000"/>
              </a:lnSpc>
            </a:pPr>
            <a:r>
              <a:rPr lang="en-US">
                <a:solidFill>
                  <a:srgbClr val="A50021"/>
                </a:solidFill>
              </a:rPr>
              <a:t>Negation:</a:t>
            </a:r>
            <a:r>
              <a:rPr lang="en-US"/>
              <a:t> </a:t>
            </a:r>
            <a:r>
              <a:rPr lang="en-US" altLang="zh-TW"/>
              <a:t>The number 783477841 is not divisible by 7 and not divisible by 11.</a:t>
            </a:r>
          </a:p>
        </p:txBody>
      </p:sp>
      <p:pic>
        <p:nvPicPr>
          <p:cNvPr id="93236" name="Picture 5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73400"/>
            <a:ext cx="1905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237" name="Picture 5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200400"/>
            <a:ext cx="381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238" name="Picture 5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149600"/>
            <a:ext cx="1803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239" name="Rectangle 55"/>
          <p:cNvSpPr>
            <a:spLocks noChangeArrowheads="1"/>
          </p:cNvSpPr>
          <p:nvPr/>
        </p:nvSpPr>
        <p:spPr bwMode="auto">
          <a:xfrm>
            <a:off x="2743200" y="2971800"/>
            <a:ext cx="4953000" cy="762000"/>
          </a:xfrm>
          <a:prstGeom prst="rect">
            <a:avLst/>
          </a:prstGeom>
          <a:noFill/>
          <a:ln w="19050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3240" name="Picture 5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5867400"/>
            <a:ext cx="381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241" name="Rectangle 57"/>
          <p:cNvSpPr>
            <a:spLocks noChangeArrowheads="1"/>
          </p:cNvSpPr>
          <p:nvPr/>
        </p:nvSpPr>
        <p:spPr bwMode="auto">
          <a:xfrm>
            <a:off x="2286000" y="5562600"/>
            <a:ext cx="4953000" cy="762000"/>
          </a:xfrm>
          <a:prstGeom prst="rect">
            <a:avLst/>
          </a:prstGeom>
          <a:noFill/>
          <a:ln w="19050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3242" name="Picture 5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715000"/>
            <a:ext cx="1905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243" name="Picture 5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753100"/>
            <a:ext cx="1803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248" name="Text Box 64"/>
          <p:cNvSpPr txBox="1">
            <a:spLocks noChangeArrowheads="1"/>
          </p:cNvSpPr>
          <p:nvPr/>
        </p:nvSpPr>
        <p:spPr bwMode="auto">
          <a:xfrm>
            <a:off x="685800" y="3138488"/>
            <a:ext cx="1952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De Morgan’s Law</a:t>
            </a:r>
          </a:p>
        </p:txBody>
      </p:sp>
      <p:sp>
        <p:nvSpPr>
          <p:cNvPr id="93249" name="Text Box 65"/>
          <p:cNvSpPr txBox="1">
            <a:spLocks noChangeArrowheads="1"/>
          </p:cNvSpPr>
          <p:nvPr/>
        </p:nvSpPr>
        <p:spPr bwMode="auto">
          <a:xfrm>
            <a:off x="381000" y="5715000"/>
            <a:ext cx="1952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De Morgan’s Law</a:t>
            </a:r>
          </a:p>
        </p:txBody>
      </p:sp>
    </p:spTree>
    <p:extLst>
      <p:ext uri="{BB962C8B-B14F-4D97-AF65-F5344CB8AC3E}">
        <p14:creationId xmlns:p14="http://schemas.microsoft.com/office/powerpoint/2010/main" val="160540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39" grpId="0" animBg="1"/>
      <p:bldP spid="93241" grpId="0" animBg="1"/>
      <p:bldP spid="93248" grpId="0"/>
      <p:bldP spid="932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182938" y="457200"/>
            <a:ext cx="2684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DeMorgan’s Laws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066800" y="1143000"/>
            <a:ext cx="69500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003366"/>
                </a:solidFill>
              </a:rPr>
              <a:t>Logical equivalence</a:t>
            </a:r>
            <a:r>
              <a:rPr lang="en-US" altLang="zh-TW"/>
              <a:t>: Two statements have the same truth table</a:t>
            </a:r>
          </a:p>
        </p:txBody>
      </p:sp>
      <p:pic>
        <p:nvPicPr>
          <p:cNvPr id="2048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05000"/>
            <a:ext cx="1905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2057400"/>
            <a:ext cx="381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43100"/>
            <a:ext cx="1803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0726" name="Group 70"/>
          <p:cNvGraphicFramePr>
            <a:graphicFrameLocks noGrp="1"/>
          </p:cNvGraphicFramePr>
          <p:nvPr/>
        </p:nvGraphicFramePr>
        <p:xfrm>
          <a:off x="1295400" y="2743200"/>
          <a:ext cx="6515100" cy="2819402"/>
        </p:xfrm>
        <a:graphic>
          <a:graphicData uri="http://schemas.openxmlformats.org/drawingml/2006/table">
            <a:tbl>
              <a:tblPr/>
              <a:tblGrid>
                <a:gridCol w="163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19" name="Rectangle 60"/>
          <p:cNvSpPr>
            <a:spLocks noChangeArrowheads="1"/>
          </p:cNvSpPr>
          <p:nvPr/>
        </p:nvSpPr>
        <p:spPr bwMode="auto">
          <a:xfrm>
            <a:off x="3048000" y="1752600"/>
            <a:ext cx="4953000" cy="762000"/>
          </a:xfrm>
          <a:prstGeom prst="rect">
            <a:avLst/>
          </a:prstGeom>
          <a:noFill/>
          <a:ln w="19050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0718" name="Picture 6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6096000"/>
            <a:ext cx="381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720" name="Rectangle 64"/>
          <p:cNvSpPr>
            <a:spLocks noChangeArrowheads="1"/>
          </p:cNvSpPr>
          <p:nvPr/>
        </p:nvSpPr>
        <p:spPr bwMode="auto">
          <a:xfrm>
            <a:off x="3048000" y="5791200"/>
            <a:ext cx="4953000" cy="762000"/>
          </a:xfrm>
          <a:prstGeom prst="rect">
            <a:avLst/>
          </a:prstGeom>
          <a:noFill/>
          <a:ln w="19050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0721" name="Picture 6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943600"/>
            <a:ext cx="1905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723" name="Picture 6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981700"/>
            <a:ext cx="1803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724" name="Text Box 68"/>
          <p:cNvSpPr txBox="1">
            <a:spLocks noChangeArrowheads="1"/>
          </p:cNvSpPr>
          <p:nvPr/>
        </p:nvSpPr>
        <p:spPr bwMode="auto">
          <a:xfrm>
            <a:off x="714375" y="5943600"/>
            <a:ext cx="1952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De Morgan’s Law</a:t>
            </a:r>
          </a:p>
        </p:txBody>
      </p:sp>
      <p:sp>
        <p:nvSpPr>
          <p:cNvPr id="20525" name="Text Box 69"/>
          <p:cNvSpPr txBox="1">
            <a:spLocks noChangeArrowheads="1"/>
          </p:cNvSpPr>
          <p:nvPr/>
        </p:nvSpPr>
        <p:spPr bwMode="auto">
          <a:xfrm>
            <a:off x="762000" y="1981200"/>
            <a:ext cx="1952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De Morgan’s Law</a:t>
            </a:r>
          </a:p>
        </p:txBody>
      </p:sp>
      <p:pic>
        <p:nvPicPr>
          <p:cNvPr id="70728" name="Picture 72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95600"/>
            <a:ext cx="13192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730" name="Picture 74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924175"/>
            <a:ext cx="124936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733" name="Picture 77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2932113"/>
            <a:ext cx="211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734" name="Picture 78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2925763"/>
            <a:ext cx="176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3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20" grpId="0" animBg="1"/>
      <p:bldP spid="707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D8680D85-D88E-4E39-BF8C-C4CF26D7FAE0}" type="datetime1">
              <a:rPr lang="en-US" sz="1400"/>
              <a:pPr/>
              <a:t>10/12/2021</a:t>
            </a:fld>
            <a:endParaRPr lang="en-US" sz="1400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Grading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folHlink"/>
              </a:buClr>
              <a:buNone/>
            </a:pPr>
            <a:endParaRPr lang="en-US" sz="2000" dirty="0">
              <a:latin typeface="Comic Sans MS" pitchFamily="1" charset="0"/>
            </a:endParaRP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sz="1800" dirty="0">
                <a:latin typeface="Comic Sans MS" pitchFamily="1" charset="0"/>
              </a:rPr>
              <a:t>Assignments (1): 10 marks 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sz="1800" dirty="0">
                <a:latin typeface="Comic Sans MS" pitchFamily="1" charset="0"/>
              </a:rPr>
              <a:t>Quiz (3): 10 marks each  (20 total) (n-1)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sz="1800" dirty="0">
                <a:latin typeface="Comic Sans MS" pitchFamily="1" charset="0"/>
              </a:rPr>
              <a:t>Midterms: 20 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sz="1800" dirty="0">
                <a:latin typeface="Comic Sans MS" pitchFamily="1" charset="0"/>
              </a:rPr>
              <a:t>Final: 30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sz="1800">
                <a:latin typeface="Comic Sans MS" pitchFamily="1" charset="0"/>
              </a:rPr>
              <a:t>Project</a:t>
            </a:r>
            <a:r>
              <a:rPr lang="en-US" sz="1800" dirty="0">
                <a:latin typeface="Comic Sans MS" pitchFamily="1" charset="0"/>
              </a:rPr>
              <a:t>: 10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sz="1800" dirty="0">
                <a:latin typeface="Comic Sans MS" pitchFamily="1" charset="0"/>
              </a:rPr>
              <a:t>Presentation: 5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sz="1800" dirty="0">
                <a:latin typeface="Comic Sans MS" pitchFamily="1" charset="0"/>
              </a:rPr>
              <a:t>Class Participation: 5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l"/>
            </a:pPr>
            <a:endParaRPr lang="en-US" sz="1800" dirty="0">
              <a:latin typeface="Comic Sans MS" pitchFamily="1" charset="0"/>
            </a:endParaRPr>
          </a:p>
          <a:p>
            <a:pPr marL="0" indent="0" eaLnBrk="1" hangingPunct="1">
              <a:lnSpc>
                <a:spcPct val="90000"/>
              </a:lnSpc>
              <a:buClr>
                <a:schemeClr val="folHlink"/>
              </a:buClr>
              <a:buNone/>
            </a:pPr>
            <a:endParaRPr lang="en-US" sz="2000" dirty="0">
              <a:latin typeface="Comic Sans MS" pitchFamily="1" charset="0"/>
            </a:endParaRPr>
          </a:p>
          <a:p>
            <a:pPr marL="0" indent="0">
              <a:lnSpc>
                <a:spcPct val="90000"/>
              </a:lnSpc>
              <a:buClr>
                <a:schemeClr val="folHlink"/>
              </a:buClr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Policies</a:t>
            </a:r>
          </a:p>
          <a:p>
            <a:pPr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sz="1800" dirty="0">
                <a:latin typeface="Comic Sans MS" pitchFamily="1" charset="0"/>
              </a:rPr>
              <a:t>No late homework accepted. </a:t>
            </a:r>
          </a:p>
          <a:p>
            <a:pPr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sz="1800" dirty="0">
                <a:latin typeface="Comic Sans MS" pitchFamily="1" charset="0"/>
              </a:rPr>
              <a:t>Written solutions must be your own</a:t>
            </a:r>
          </a:p>
        </p:txBody>
      </p:sp>
    </p:spTree>
    <p:extLst>
      <p:ext uri="{BB962C8B-B14F-4D97-AF65-F5344CB8AC3E}">
        <p14:creationId xmlns:p14="http://schemas.microsoft.com/office/powerpoint/2010/main" val="2314084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863850" y="457200"/>
            <a:ext cx="346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Simplifying Statement</a:t>
            </a:r>
          </a:p>
        </p:txBody>
      </p:sp>
      <p:pic>
        <p:nvPicPr>
          <p:cNvPr id="2150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38100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4572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0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39703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7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3581400"/>
            <a:ext cx="28114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9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4240213"/>
            <a:ext cx="2297113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1" name="Picture 2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53000"/>
            <a:ext cx="7080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2674938" y="5832475"/>
            <a:ext cx="38115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See textbook for more identities.</a:t>
            </a:r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6308725" y="2327275"/>
            <a:ext cx="12731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DeMorgan</a:t>
            </a:r>
          </a:p>
        </p:txBody>
      </p:sp>
      <p:sp>
        <p:nvSpPr>
          <p:cNvPr id="71704" name="Text Box 24"/>
          <p:cNvSpPr txBox="1">
            <a:spLocks noChangeArrowheads="1"/>
          </p:cNvSpPr>
          <p:nvPr/>
        </p:nvSpPr>
        <p:spPr bwMode="auto">
          <a:xfrm>
            <a:off x="6324600" y="3586163"/>
            <a:ext cx="1881188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Distributive law</a:t>
            </a:r>
          </a:p>
        </p:txBody>
      </p:sp>
    </p:spTree>
    <p:extLst>
      <p:ext uri="{BB962C8B-B14F-4D97-AF65-F5344CB8AC3E}">
        <p14:creationId xmlns:p14="http://schemas.microsoft.com/office/powerpoint/2010/main" val="92677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2" grpId="0" animBg="1"/>
      <p:bldP spid="71703" grpId="0" animBg="1"/>
      <p:bldP spid="7170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80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Tautology, Contradiction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51371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tautology is a statement that is always true.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609600" y="3276600"/>
            <a:ext cx="5630863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contradiction is a statement that is always false.</a:t>
            </a:r>
          </a:p>
        </p:txBody>
      </p:sp>
      <p:pic>
        <p:nvPicPr>
          <p:cNvPr id="9216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12874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71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46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73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1438"/>
            <a:ext cx="12874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6248400" y="3276600"/>
            <a:ext cx="280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(negation of a tautology)</a:t>
            </a:r>
          </a:p>
        </p:txBody>
      </p:sp>
      <p:pic>
        <p:nvPicPr>
          <p:cNvPr id="92179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4953000"/>
            <a:ext cx="6354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457200" y="5715000"/>
            <a:ext cx="8197850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 general it is “difficult” to tell whether a statement is a contradiction.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It is one of the most important problems in CS – the satisfiability problem.</a:t>
            </a:r>
          </a:p>
        </p:txBody>
      </p:sp>
      <p:pic>
        <p:nvPicPr>
          <p:cNvPr id="92181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11663"/>
            <a:ext cx="746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7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nimBg="1"/>
      <p:bldP spid="92174" grpId="0"/>
      <p:bldP spid="9218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657600" y="457200"/>
            <a:ext cx="1770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Checkpoint</a:t>
            </a:r>
          </a:p>
        </p:txBody>
      </p:sp>
      <p:sp>
        <p:nvSpPr>
          <p:cNvPr id="23555" name="Text Box 12"/>
          <p:cNvSpPr txBox="1">
            <a:spLocks noChangeArrowheads="1"/>
          </p:cNvSpPr>
          <p:nvPr/>
        </p:nvSpPr>
        <p:spPr bwMode="auto">
          <a:xfrm>
            <a:off x="3459163" y="1371600"/>
            <a:ext cx="2224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Key points to know.</a:t>
            </a:r>
          </a:p>
        </p:txBody>
      </p:sp>
      <p:sp>
        <p:nvSpPr>
          <p:cNvPr id="23556" name="Text Box 13"/>
          <p:cNvSpPr txBox="1">
            <a:spLocks noChangeArrowheads="1"/>
          </p:cNvSpPr>
          <p:nvPr/>
        </p:nvSpPr>
        <p:spPr bwMode="auto">
          <a:xfrm>
            <a:off x="850900" y="2176463"/>
            <a:ext cx="737870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lang="en-US" altLang="zh-TW" dirty="0"/>
              <a:t>Write a logical formula from a truth table.</a:t>
            </a: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lang="en-US" altLang="zh-TW" dirty="0"/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lang="en-US" altLang="zh-TW" dirty="0"/>
              <a:t>Check logical equivalence of two logical formulas.</a:t>
            </a: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lang="en-US" altLang="zh-TW" dirty="0"/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lang="en-US" altLang="zh-TW" dirty="0" err="1"/>
              <a:t>DeMorgan’s</a:t>
            </a:r>
            <a:r>
              <a:rPr lang="en-US" altLang="zh-TW" dirty="0"/>
              <a:t> rule and other simple logical rules (e.g. distributive).</a:t>
            </a: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lang="en-US" altLang="zh-TW" dirty="0"/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lang="en-US" altLang="zh-TW" dirty="0"/>
              <a:t>Use simple logical rules to simplify a logical formula.</a:t>
            </a:r>
          </a:p>
        </p:txBody>
      </p:sp>
    </p:spTree>
    <p:extLst>
      <p:ext uri="{BB962C8B-B14F-4D97-AF65-F5344CB8AC3E}">
        <p14:creationId xmlns:p14="http://schemas.microsoft.com/office/powerpoint/2010/main" val="705035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Logical Form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>
                <a:latin typeface="Comic Sans MS" pitchFamily="66" charset="0"/>
              </a:rPr>
              <a:t>Initial terms in logic: sentence, true, false</a:t>
            </a:r>
          </a:p>
          <a:p>
            <a:pPr marL="0" indent="0" eaLnBrk="1" hangingPunct="1"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/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mic Sans MS" pitchFamily="66" charset="0"/>
              </a:rPr>
              <a:t>Statement</a:t>
            </a:r>
            <a:r>
              <a:rPr lang="en-US" sz="1800" dirty="0">
                <a:latin typeface="Comic Sans MS" pitchFamily="66" charset="0"/>
              </a:rPr>
              <a:t> (proposition) is a sentence that is true or false but not both</a:t>
            </a:r>
          </a:p>
          <a:p>
            <a:pPr marL="0" indent="0" eaLnBrk="1" hangingPunct="1"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/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mic Sans MS" pitchFamily="66" charset="0"/>
              </a:rPr>
              <a:t>Compound statement </a:t>
            </a:r>
            <a:r>
              <a:rPr lang="en-US" sz="1800" dirty="0">
                <a:latin typeface="Comic Sans MS" pitchFamily="66" charset="0"/>
              </a:rPr>
              <a:t>is a statement built out of simple statements using logical operations: negation, conjunction, disjunction</a:t>
            </a:r>
          </a:p>
        </p:txBody>
      </p:sp>
    </p:spTree>
    <p:extLst>
      <p:ext uri="{BB962C8B-B14F-4D97-AF65-F5344CB8AC3E}">
        <p14:creationId xmlns:p14="http://schemas.microsoft.com/office/powerpoint/2010/main" val="1967086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Logical Form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omic Sans MS" pitchFamily="66" charset="0"/>
              </a:rPr>
              <a:t>Truth table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omic Sans MS" pitchFamily="66" charset="0"/>
              </a:rPr>
              <a:t>Precedence of logical operations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omic Sans MS" pitchFamily="66" charset="0"/>
              </a:rPr>
              <a:t>English words to logic: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omic Sans MS" pitchFamily="66" charset="0"/>
              </a:rPr>
              <a:t>It is not hot </a:t>
            </a:r>
            <a:r>
              <a:rPr lang="en-US" sz="1800" i="1" dirty="0">
                <a:solidFill>
                  <a:schemeClr val="accent5">
                    <a:lumMod val="75000"/>
                  </a:schemeClr>
                </a:solidFill>
                <a:latin typeface="Comic Sans MS" pitchFamily="66" charset="0"/>
              </a:rPr>
              <a:t>but</a:t>
            </a:r>
            <a:r>
              <a:rPr lang="en-US" sz="1800" dirty="0">
                <a:latin typeface="Comic Sans MS" pitchFamily="66" charset="0"/>
              </a:rPr>
              <a:t> it is sunny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omic Sans MS" pitchFamily="66" charset="0"/>
              </a:rPr>
              <a:t>It is </a:t>
            </a:r>
            <a:r>
              <a:rPr lang="en-US" sz="1800" i="1" dirty="0">
                <a:solidFill>
                  <a:schemeClr val="accent5">
                    <a:lumMod val="75000"/>
                  </a:schemeClr>
                </a:solidFill>
                <a:latin typeface="Comic Sans MS" pitchFamily="66" charset="0"/>
              </a:rPr>
              <a:t>neither</a:t>
            </a:r>
            <a:r>
              <a:rPr lang="en-US" sz="1800" dirty="0">
                <a:latin typeface="Comic Sans MS" pitchFamily="66" charset="0"/>
              </a:rPr>
              <a:t> hot </a:t>
            </a:r>
            <a:r>
              <a:rPr lang="en-US" sz="1800" i="1" dirty="0">
                <a:latin typeface="Comic Sans MS" pitchFamily="66" charset="0"/>
              </a:rPr>
              <a:t>nor</a:t>
            </a:r>
            <a:r>
              <a:rPr lang="en-US" sz="1800" dirty="0">
                <a:latin typeface="Comic Sans MS" pitchFamily="66" charset="0"/>
              </a:rPr>
              <a:t> sunny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omic Sans MS" pitchFamily="66" charset="0"/>
              </a:rPr>
              <a:t>Statement form (propositional form) is an expression made up of statement variables and logical connectives (operators)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omic Sans MS" pitchFamily="66" charset="0"/>
              </a:rPr>
              <a:t>Exclusive OR: XOR</a:t>
            </a:r>
          </a:p>
        </p:txBody>
      </p:sp>
    </p:spTree>
    <p:extLst>
      <p:ext uri="{BB962C8B-B14F-4D97-AF65-F5344CB8AC3E}">
        <p14:creationId xmlns:p14="http://schemas.microsoft.com/office/powerpoint/2010/main" val="3063898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Logical Form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1800" dirty="0">
                <a:latin typeface="Comic Sans MS" pitchFamily="66" charset="0"/>
              </a:rPr>
              <a:t>Truth table for (~p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 q)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dirty="0">
                <a:latin typeface="Comic Sans MS" pitchFamily="66" charset="0"/>
              </a:rPr>
              <a:t> (q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 ~r)</a:t>
            </a:r>
          </a:p>
          <a:p>
            <a:pPr marL="0" indent="0" eaLnBrk="1" hangingPunct="1"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/>
            <a:r>
              <a:rPr lang="en-US" sz="1800" dirty="0">
                <a:latin typeface="Comic Sans MS" pitchFamily="66" charset="0"/>
              </a:rPr>
              <a:t>Two statements are called logically equivalent if and only if (</a:t>
            </a:r>
            <a:r>
              <a:rPr lang="en-US" sz="1800" dirty="0" err="1">
                <a:latin typeface="Comic Sans MS" pitchFamily="66" charset="0"/>
              </a:rPr>
              <a:t>iff</a:t>
            </a:r>
            <a:r>
              <a:rPr lang="en-US" sz="1800" dirty="0">
                <a:latin typeface="Comic Sans MS" pitchFamily="66" charset="0"/>
              </a:rPr>
              <a:t>) they have identical truth tables</a:t>
            </a:r>
          </a:p>
          <a:p>
            <a:pPr marL="0" indent="0" eaLnBrk="1" hangingPunct="1"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/>
            <a:r>
              <a:rPr lang="en-US" sz="1800" dirty="0">
                <a:latin typeface="Comic Sans MS" pitchFamily="66" charset="0"/>
              </a:rPr>
              <a:t>Double negation</a:t>
            </a:r>
          </a:p>
          <a:p>
            <a:pPr marL="0" indent="0" eaLnBrk="1" hangingPunct="1"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/>
            <a:r>
              <a:rPr lang="en-US" sz="1800" dirty="0">
                <a:latin typeface="Comic Sans MS" pitchFamily="66" charset="0"/>
              </a:rPr>
              <a:t>Non-equivalence:    ~(p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dirty="0">
                <a:latin typeface="Comic Sans MS" pitchFamily="66" charset="0"/>
              </a:rPr>
              <a:t> q)     </a:t>
            </a:r>
            <a:r>
              <a:rPr lang="en-US" sz="1800" dirty="0" err="1">
                <a:latin typeface="Comic Sans MS" pitchFamily="66" charset="0"/>
              </a:rPr>
              <a:t>vs</a:t>
            </a:r>
            <a:r>
              <a:rPr lang="en-US" sz="1800" dirty="0">
                <a:latin typeface="Comic Sans MS" pitchFamily="66" charset="0"/>
              </a:rPr>
              <a:t>       ~p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dirty="0">
                <a:latin typeface="Comic Sans MS" pitchFamily="66" charset="0"/>
              </a:rPr>
              <a:t> ~q</a:t>
            </a:r>
          </a:p>
          <a:p>
            <a:pPr marL="0" indent="0" eaLnBrk="1" hangingPunct="1"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/>
            <a:r>
              <a:rPr lang="en-US" sz="1800" dirty="0">
                <a:latin typeface="Comic Sans MS" pitchFamily="66" charset="0"/>
              </a:rPr>
              <a:t>De Morgan’s Laws:</a:t>
            </a:r>
          </a:p>
          <a:p>
            <a:pPr marL="0" indent="0" eaLnBrk="1" hangingPunct="1">
              <a:buNone/>
            </a:pPr>
            <a:endParaRPr lang="en-US" sz="1800" dirty="0">
              <a:latin typeface="Comic Sans MS" pitchFamily="66" charset="0"/>
            </a:endParaRPr>
          </a:p>
          <a:p>
            <a:pPr lvl="1" eaLnBrk="1" hangingPunct="1"/>
            <a:r>
              <a:rPr lang="en-US" sz="1800" dirty="0">
                <a:latin typeface="Comic Sans MS" pitchFamily="66" charset="0"/>
              </a:rPr>
              <a:t>The negation of and </a:t>
            </a:r>
            <a:r>
              <a:rPr lang="en-US" sz="1800" dirty="0" err="1">
                <a:latin typeface="Comic Sans MS" pitchFamily="66" charset="0"/>
              </a:rPr>
              <a:t>AND</a:t>
            </a:r>
            <a:r>
              <a:rPr lang="en-US" sz="1800" dirty="0">
                <a:latin typeface="Comic Sans MS" pitchFamily="66" charset="0"/>
              </a:rPr>
              <a:t> statement is logically equivalent to the OR statement in which component is negated</a:t>
            </a:r>
          </a:p>
          <a:p>
            <a:pPr marL="457200" lvl="1" indent="0" eaLnBrk="1" hangingPunct="1">
              <a:buNone/>
            </a:pPr>
            <a:endParaRPr lang="en-US" sz="1800" dirty="0">
              <a:latin typeface="Comic Sans MS" pitchFamily="66" charset="0"/>
            </a:endParaRPr>
          </a:p>
          <a:p>
            <a:pPr lvl="1" eaLnBrk="1" hangingPunct="1"/>
            <a:r>
              <a:rPr lang="en-US" sz="1800" dirty="0">
                <a:latin typeface="Comic Sans MS" pitchFamily="66" charset="0"/>
              </a:rPr>
              <a:t>The negation of an OR statement is logically equivalent to the AND statement in which each component is negated</a:t>
            </a:r>
          </a:p>
        </p:txBody>
      </p:sp>
    </p:spTree>
    <p:extLst>
      <p:ext uri="{BB962C8B-B14F-4D97-AF65-F5344CB8AC3E}">
        <p14:creationId xmlns:p14="http://schemas.microsoft.com/office/powerpoint/2010/main" val="70609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Logical Form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omic Sans MS" pitchFamily="66" charset="0"/>
              </a:rPr>
              <a:t>Applying De-Morgan’s Laws: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omic Sans MS" pitchFamily="66" charset="0"/>
              </a:rPr>
              <a:t>Write negation for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800" dirty="0">
              <a:latin typeface="Comic Sans MS" pitchFamily="66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Comic Sans MS" pitchFamily="66" charset="0"/>
              </a:rPr>
              <a:t>The bus was late or Tom’s watch was slow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Comic Sans MS" pitchFamily="66" charset="0"/>
              </a:rPr>
              <a:t>-1 &lt; x &lt;= 4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sz="1800" dirty="0">
              <a:latin typeface="Comic Sans MS" pitchFamily="66" charset="0"/>
            </a:endParaRPr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omic Sans MS" pitchFamily="66" charset="0"/>
              </a:rPr>
              <a:t>Tautology is a statement that is always true regardless of the truth values of the individual logical variables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mic Sans MS" pitchFamily="66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omic Sans MS" pitchFamily="66" charset="0"/>
              </a:rPr>
              <a:t>Contradiction is a statement that is always false regardless of the truth values of the individual logical variables</a:t>
            </a:r>
          </a:p>
        </p:txBody>
      </p:sp>
    </p:spTree>
    <p:extLst>
      <p:ext uri="{BB962C8B-B14F-4D97-AF65-F5344CB8AC3E}">
        <p14:creationId xmlns:p14="http://schemas.microsoft.com/office/powerpoint/2010/main" val="3221706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Logical Equivalence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75251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omic Sans MS" pitchFamily="66" charset="0"/>
              </a:rPr>
              <a:t>Commutative laws: 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 q = q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 p, 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dirty="0">
                <a:latin typeface="Comic Sans MS" pitchFamily="66" charset="0"/>
              </a:rPr>
              <a:t> q = q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dirty="0">
                <a:latin typeface="Comic Sans MS" pitchFamily="66" charset="0"/>
              </a:rPr>
              <a:t> p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omic Sans MS" pitchFamily="66" charset="0"/>
              </a:rPr>
              <a:t>Associative laws: (p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 q)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 r = 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 (q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 r), (p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dirty="0">
                <a:latin typeface="Comic Sans MS" pitchFamily="66" charset="0"/>
              </a:rPr>
              <a:t> q)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dirty="0">
                <a:latin typeface="Comic Sans MS" pitchFamily="66" charset="0"/>
              </a:rPr>
              <a:t> r = 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dirty="0">
                <a:latin typeface="Comic Sans MS" pitchFamily="66" charset="0"/>
              </a:rPr>
              <a:t> (q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dirty="0">
                <a:latin typeface="Comic Sans MS" pitchFamily="66" charset="0"/>
              </a:rPr>
              <a:t> r)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omic Sans MS" pitchFamily="66" charset="0"/>
              </a:rPr>
              <a:t>Distributive laws: 	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 (q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dirty="0">
                <a:latin typeface="Comic Sans MS" pitchFamily="66" charset="0"/>
              </a:rPr>
              <a:t> r) = (p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 q)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dirty="0">
                <a:latin typeface="Comic Sans MS" pitchFamily="66" charset="0"/>
              </a:rPr>
              <a:t> (p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 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mic Sans MS" pitchFamily="66" charset="0"/>
              </a:rPr>
              <a:t>				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dirty="0">
                <a:latin typeface="Comic Sans MS" pitchFamily="66" charset="0"/>
              </a:rPr>
              <a:t> (q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 r) = (p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dirty="0">
                <a:latin typeface="Comic Sans MS" pitchFamily="66" charset="0"/>
              </a:rPr>
              <a:t> q)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 (p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dirty="0">
                <a:latin typeface="Comic Sans MS" pitchFamily="66" charset="0"/>
              </a:rPr>
              <a:t> 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omic Sans MS" pitchFamily="66" charset="0"/>
              </a:rPr>
              <a:t>Identity laws: 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 t = p, 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dirty="0">
                <a:latin typeface="Comic Sans MS" pitchFamily="66" charset="0"/>
              </a:rPr>
              <a:t> c = p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omic Sans MS" pitchFamily="66" charset="0"/>
              </a:rPr>
              <a:t>Negation laws: 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dirty="0">
                <a:latin typeface="Comic Sans MS" pitchFamily="66" charset="0"/>
              </a:rPr>
              <a:t> ~p = t, 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 ~p = c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omic Sans MS" pitchFamily="66" charset="0"/>
              </a:rPr>
              <a:t>Double negative law: ~(~p) = p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omic Sans MS" pitchFamily="66" charset="0"/>
              </a:rPr>
              <a:t>Idempotent laws: 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 p = p, 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dirty="0">
                <a:latin typeface="Comic Sans MS" pitchFamily="66" charset="0"/>
              </a:rPr>
              <a:t> p = p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omic Sans MS" pitchFamily="66" charset="0"/>
              </a:rPr>
              <a:t>De Morgan’s laws: ~(p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 q) = ~p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dirty="0">
                <a:latin typeface="Comic Sans MS" pitchFamily="66" charset="0"/>
              </a:rPr>
              <a:t> ~q, ~(p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dirty="0">
                <a:latin typeface="Comic Sans MS" pitchFamily="66" charset="0"/>
              </a:rPr>
              <a:t> q) = ~p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 ~q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omic Sans MS" pitchFamily="66" charset="0"/>
              </a:rPr>
              <a:t>Universal bound laws: 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dirty="0">
                <a:latin typeface="Comic Sans MS" pitchFamily="66" charset="0"/>
              </a:rPr>
              <a:t> t = t, 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 c = c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omic Sans MS" pitchFamily="66" charset="0"/>
              </a:rPr>
              <a:t>Absorption laws: 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dirty="0">
                <a:latin typeface="Comic Sans MS" pitchFamily="66" charset="0"/>
              </a:rPr>
              <a:t> (p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 q) = p, 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 (p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dirty="0">
                <a:latin typeface="Comic Sans MS" pitchFamily="66" charset="0"/>
              </a:rPr>
              <a:t> q) = p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omic Sans MS" pitchFamily="66" charset="0"/>
              </a:rPr>
              <a:t>Negation of t and c: ~t = c, ~c = t</a:t>
            </a:r>
          </a:p>
        </p:txBody>
      </p:sp>
    </p:spTree>
    <p:extLst>
      <p:ext uri="{BB962C8B-B14F-4D97-AF65-F5344CB8AC3E}">
        <p14:creationId xmlns:p14="http://schemas.microsoft.com/office/powerpoint/2010/main" val="2163576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Exercises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41148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Comic Sans MS" pitchFamily="66" charset="0"/>
              </a:rPr>
              <a:t>Simplify: ~(~p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 q)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 (p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dirty="0">
                <a:latin typeface="Comic Sans MS" pitchFamily="66" charset="0"/>
              </a:rPr>
              <a:t> q)</a:t>
            </a:r>
          </a:p>
          <a:p>
            <a:pPr marL="0" indent="0" eaLnBrk="1" hangingPunct="1"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/>
            <a:r>
              <a:rPr lang="en-US" sz="1800" dirty="0">
                <a:latin typeface="Comic Sans MS" pitchFamily="66" charset="0"/>
              </a:rPr>
              <a:t>Write truth table for: (p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dirty="0">
                <a:latin typeface="Comic Sans MS" pitchFamily="66" charset="0"/>
              </a:rPr>
              <a:t> (~p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dirty="0">
                <a:latin typeface="Comic Sans MS" pitchFamily="66" charset="0"/>
              </a:rPr>
              <a:t> q))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 ~(q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 ~r)</a:t>
            </a:r>
          </a:p>
          <a:p>
            <a:pPr marL="0" indent="0" eaLnBrk="1" hangingPunct="1"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/>
            <a:r>
              <a:rPr lang="en-US" sz="1800" dirty="0">
                <a:latin typeface="Comic Sans MS" pitchFamily="66" charset="0"/>
              </a:rPr>
              <a:t>Simplify: p XOR p, (p XOR p) XOR p</a:t>
            </a:r>
          </a:p>
          <a:p>
            <a:pPr marL="0" indent="0" eaLnBrk="1" hangingPunct="1"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/>
            <a:r>
              <a:rPr lang="en-US" sz="1800" dirty="0">
                <a:latin typeface="Comic Sans MS" pitchFamily="66" charset="0"/>
              </a:rPr>
              <a:t>Is XOR associative?</a:t>
            </a:r>
          </a:p>
          <a:p>
            <a:pPr marL="0" indent="0" eaLnBrk="1" hangingPunct="1"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/>
            <a:r>
              <a:rPr lang="en-US" sz="1800" dirty="0">
                <a:latin typeface="Comic Sans MS" pitchFamily="66" charset="0"/>
              </a:rPr>
              <a:t>Is XOR distributive with respect to AND?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93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C8D5DC49-24C9-4612-BF9A-DCC4BFAB0E3C}" type="datetime1">
              <a:rPr lang="en-US" sz="1400"/>
              <a:pPr/>
              <a:t>10/12/2021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Propositional Logic - </a:t>
            </a:r>
          </a:p>
        </p:txBody>
      </p:sp>
      <p:sp>
        <p:nvSpPr>
          <p:cNvPr id="22677" name="Rectangle 149"/>
          <p:cNvSpPr>
            <a:spLocks noChangeArrowheads="1"/>
          </p:cNvSpPr>
          <p:nvPr/>
        </p:nvSpPr>
        <p:spPr bwMode="auto">
          <a:xfrm>
            <a:off x="685800" y="1827213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>
                <a:latin typeface="Comic Sans MS" pitchFamily="1" charset="0"/>
              </a:rPr>
              <a:t>A </a:t>
            </a:r>
            <a:r>
              <a:rPr lang="en-US" sz="2000" i="1">
                <a:latin typeface="Comic Sans MS" pitchFamily="1" charset="0"/>
              </a:rPr>
              <a:t>tautology</a:t>
            </a:r>
            <a:r>
              <a:rPr lang="en-US" sz="2000">
                <a:latin typeface="Comic Sans MS" pitchFamily="1" charset="0"/>
              </a:rPr>
              <a:t> is a proposition that’s always TRUE.</a:t>
            </a:r>
            <a:endParaRPr lang="en-US"/>
          </a:p>
        </p:txBody>
      </p:sp>
      <p:sp>
        <p:nvSpPr>
          <p:cNvPr id="22679" name="Rectangle 151"/>
          <p:cNvSpPr>
            <a:spLocks noChangeArrowheads="1"/>
          </p:cNvSpPr>
          <p:nvPr/>
        </p:nvSpPr>
        <p:spPr bwMode="auto">
          <a:xfrm>
            <a:off x="685800" y="24384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>
                <a:latin typeface="Comic Sans MS" pitchFamily="1" charset="0"/>
              </a:rPr>
              <a:t>A </a:t>
            </a:r>
            <a:r>
              <a:rPr lang="en-US" sz="2000" i="1">
                <a:latin typeface="Comic Sans MS" pitchFamily="1" charset="0"/>
              </a:rPr>
              <a:t>contradiction</a:t>
            </a:r>
            <a:r>
              <a:rPr lang="en-US" sz="2000">
                <a:latin typeface="Comic Sans MS" pitchFamily="1" charset="0"/>
              </a:rPr>
              <a:t> is a proposition that’s always FALSE.</a:t>
            </a:r>
            <a:endParaRPr lang="en-US"/>
          </a:p>
        </p:txBody>
      </p:sp>
      <p:graphicFrame>
        <p:nvGraphicFramePr>
          <p:cNvPr id="22705" name="Group 177"/>
          <p:cNvGraphicFramePr>
            <a:graphicFrameLocks noGrp="1"/>
          </p:cNvGraphicFramePr>
          <p:nvPr/>
        </p:nvGraphicFramePr>
        <p:xfrm>
          <a:off x="2590800" y="3522663"/>
          <a:ext cx="4267200" cy="1873251"/>
        </p:xfrm>
        <a:graphic>
          <a:graphicData uri="http://schemas.openxmlformats.org/drawingml/2006/table">
            <a:tbl>
              <a:tblPr/>
              <a:tblGrid>
                <a:gridCol w="66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8" charset="2"/>
                        </a:rPr>
                        <a:t>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8" charset="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8" charset="2"/>
                        </a:rPr>
                        <a:t>p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8" charset="2"/>
                        </a:rPr>
                        <a:t>  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8" charset="2"/>
                        </a:rPr>
                        <a:t>p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8" charset="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8" charset="2"/>
                        </a:rPr>
                        <a:t>p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8" charset="2"/>
                        </a:rPr>
                        <a:t>  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8" charset="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707" name="Text Box 179"/>
          <p:cNvSpPr txBox="1">
            <a:spLocks noChangeArrowheads="1"/>
          </p:cNvSpPr>
          <p:nvPr/>
        </p:nvSpPr>
        <p:spPr bwMode="auto">
          <a:xfrm>
            <a:off x="4267200" y="4191000"/>
            <a:ext cx="762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/>
              <a:t>T</a:t>
            </a:r>
          </a:p>
          <a:p>
            <a:pPr algn="ctr">
              <a:spcBef>
                <a:spcPct val="50000"/>
              </a:spcBef>
            </a:pPr>
            <a:r>
              <a:rPr lang="en-US" sz="2800"/>
              <a:t>T</a:t>
            </a:r>
          </a:p>
        </p:txBody>
      </p:sp>
      <p:sp>
        <p:nvSpPr>
          <p:cNvPr id="22708" name="Text Box 180"/>
          <p:cNvSpPr txBox="1">
            <a:spLocks noChangeArrowheads="1"/>
          </p:cNvSpPr>
          <p:nvPr/>
        </p:nvSpPr>
        <p:spPr bwMode="auto">
          <a:xfrm>
            <a:off x="5715000" y="4191000"/>
            <a:ext cx="762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/>
              <a:t>F</a:t>
            </a:r>
          </a:p>
          <a:p>
            <a:pPr algn="ctr">
              <a:spcBef>
                <a:spcPct val="50000"/>
              </a:spcBef>
            </a:pPr>
            <a:r>
              <a:rPr lang="en-US" sz="280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63733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77" grpId="0"/>
      <p:bldP spid="22679" grpId="0"/>
      <p:bldP spid="22707" grpId="0"/>
      <p:bldP spid="227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6ACC9789-709D-4392-AA7E-2DB8532CEBB9}" type="datetime1">
              <a:rPr lang="en-US" sz="1400"/>
              <a:pPr/>
              <a:t>10/12/2021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Expectations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sz="1800" dirty="0">
                <a:latin typeface="Comic Sans MS" pitchFamily="1" charset="0"/>
              </a:rPr>
              <a:t>This is really a fun course!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sz="1800" dirty="0">
                <a:latin typeface="Comic Sans MS" pitchFamily="1" charset="0"/>
              </a:rPr>
              <a:t>This class contains some of the most beautiful math you’ll ever learn.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sz="1800" dirty="0">
                <a:latin typeface="Comic Sans MS" pitchFamily="1" charset="0"/>
              </a:rPr>
              <a:t>It’s even useful, beyond giving you techniques to use solving the puzzles in Games Magazine.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Char char="l"/>
            </a:pPr>
            <a:endParaRPr lang="en-US" sz="1800" dirty="0">
              <a:latin typeface="Comic Sans MS" pitchFamily="1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folHlink"/>
              </a:buClr>
              <a:buNone/>
            </a:pPr>
            <a:endParaRPr lang="en-US" sz="1800" dirty="0">
              <a:latin typeface="Comic Sans MS" pitchFamily="1" charset="0"/>
            </a:endParaRP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None/>
            </a:pPr>
            <a:r>
              <a:rPr lang="en-US" sz="1800" dirty="0">
                <a:latin typeface="Comic Sans MS" pitchFamily="1" charset="0"/>
              </a:rPr>
              <a:t>Hints for success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sz="1800" dirty="0">
                <a:latin typeface="Comic Sans MS" pitchFamily="1" charset="0"/>
              </a:rPr>
              <a:t>Read the textbook.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sz="1800" dirty="0">
                <a:latin typeface="Comic Sans MS" pitchFamily="1" charset="0"/>
              </a:rPr>
              <a:t>Lectures really do help!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sz="1800" dirty="0">
                <a:latin typeface="Comic Sans MS" pitchFamily="1" charset="0"/>
              </a:rPr>
              <a:t>Set up study groups.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sz="1800" dirty="0">
                <a:latin typeface="Comic Sans MS" pitchFamily="1" charset="0"/>
              </a:rPr>
              <a:t>Do revise at home.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2982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55DEE8A4-2E9A-4FE0-A419-BE9A70A209EC}" type="datetime1">
              <a:rPr lang="en-US" sz="1400"/>
              <a:pPr/>
              <a:t>10/12/2021</a:t>
            </a:fld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Propositional Logic - 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>
                <a:latin typeface="Comic Sans MS" pitchFamily="1" charset="0"/>
              </a:rPr>
              <a:t>	   </a:t>
            </a:r>
            <a:r>
              <a:rPr lang="en-US">
                <a:latin typeface="Comic Sans MS" pitchFamily="1" charset="0"/>
                <a:sym typeface="Symbol" pitchFamily="18" charset="2"/>
              </a:rPr>
              <a:t></a:t>
            </a:r>
            <a:r>
              <a:rPr lang="en-US">
                <a:latin typeface="Comic Sans MS" pitchFamily="1" charset="0"/>
              </a:rPr>
              <a:t>(</a:t>
            </a:r>
            <a:r>
              <a:rPr lang="en-US" i="1">
                <a:latin typeface="Chalkboard" pitchFamily="1" charset="0"/>
              </a:rPr>
              <a:t>p</a:t>
            </a:r>
            <a:r>
              <a:rPr lang="en-US">
                <a:latin typeface="Chalkboard" pitchFamily="1" charset="0"/>
              </a:rPr>
              <a:t> </a:t>
            </a:r>
            <a:r>
              <a:rPr lang="en-US">
                <a:latin typeface="Chalkboard" pitchFamily="1" charset="0"/>
                <a:sym typeface="Symbol" pitchFamily="18" charset="2"/>
              </a:rPr>
              <a:t></a:t>
            </a:r>
            <a:r>
              <a:rPr lang="en-US">
                <a:latin typeface="Chalkboard" pitchFamily="1" charset="0"/>
              </a:rPr>
              <a:t> </a:t>
            </a:r>
            <a:r>
              <a:rPr lang="en-US">
                <a:latin typeface="Comic Sans MS" pitchFamily="1" charset="0"/>
                <a:sym typeface="Symbol" pitchFamily="18" charset="2"/>
              </a:rPr>
              <a:t></a:t>
            </a:r>
            <a:r>
              <a:rPr lang="en-US">
                <a:latin typeface="Chalkboard" pitchFamily="1" charset="0"/>
              </a:rPr>
              <a:t>q) </a:t>
            </a:r>
            <a:r>
              <a:rPr lang="en-US">
                <a:latin typeface="Chalkboard" pitchFamily="1" charset="0"/>
                <a:sym typeface="Symbol" pitchFamily="18" charset="2"/>
              </a:rPr>
              <a:t> </a:t>
            </a:r>
            <a:r>
              <a:rPr lang="en-US" i="1">
                <a:latin typeface="Chalkboard" pitchFamily="1" charset="0"/>
                <a:sym typeface="Symbol" pitchFamily="18" charset="2"/>
              </a:rPr>
              <a:t>q</a:t>
            </a:r>
            <a:r>
              <a:rPr lang="en-US">
                <a:latin typeface="Chalkboard" pitchFamily="1" charset="0"/>
              </a:rPr>
              <a:t> </a:t>
            </a:r>
            <a:r>
              <a:rPr lang="en-US">
                <a:latin typeface="Chalkboard" pitchFamily="1" charset="0"/>
                <a:sym typeface="Symbol" pitchFamily="18" charset="2"/>
              </a:rPr>
              <a:t> </a:t>
            </a:r>
            <a:r>
              <a:rPr lang="en-US">
                <a:latin typeface="Comic Sans MS" pitchFamily="1" charset="0"/>
                <a:sym typeface="Symbol" pitchFamily="18" charset="2"/>
              </a:rPr>
              <a:t></a:t>
            </a:r>
            <a:r>
              <a:rPr lang="en-US" i="1">
                <a:latin typeface="Chalkboard" pitchFamily="1" charset="0"/>
              </a:rPr>
              <a:t>p</a:t>
            </a:r>
            <a:r>
              <a:rPr lang="en-US">
                <a:latin typeface="Chalkboard" pitchFamily="1" charset="0"/>
              </a:rPr>
              <a:t> </a:t>
            </a:r>
            <a:r>
              <a:rPr lang="en-US">
                <a:latin typeface="Chalkboard" pitchFamily="1" charset="0"/>
                <a:sym typeface="Symbol" pitchFamily="18" charset="2"/>
              </a:rPr>
              <a:t> </a:t>
            </a:r>
            <a:r>
              <a:rPr lang="en-US" i="1">
                <a:latin typeface="Chalkboard" pitchFamily="1" charset="0"/>
                <a:sym typeface="Symbol" pitchFamily="18" charset="2"/>
              </a:rPr>
              <a:t>q</a:t>
            </a:r>
            <a:r>
              <a:rPr lang="en-US">
                <a:latin typeface="Chalkboard" pitchFamily="1" charset="0"/>
              </a:rPr>
              <a:t> </a:t>
            </a:r>
          </a:p>
        </p:txBody>
      </p:sp>
      <p:grpSp>
        <p:nvGrpSpPr>
          <p:cNvPr id="53360" name="Group 112"/>
          <p:cNvGrpSpPr>
            <a:grpSpLocks/>
          </p:cNvGrpSpPr>
          <p:nvPr/>
        </p:nvGrpSpPr>
        <p:grpSpPr bwMode="auto">
          <a:xfrm>
            <a:off x="2895600" y="1371600"/>
            <a:ext cx="6248400" cy="685800"/>
            <a:chOff x="1824" y="816"/>
            <a:chExt cx="3936" cy="432"/>
          </a:xfrm>
        </p:grpSpPr>
        <p:sp>
          <p:nvSpPr>
            <p:cNvPr id="10271" name="Oval 107"/>
            <p:cNvSpPr>
              <a:spLocks noChangeArrowheads="1"/>
            </p:cNvSpPr>
            <p:nvPr/>
          </p:nvSpPr>
          <p:spPr bwMode="auto">
            <a:xfrm>
              <a:off x="1824" y="816"/>
              <a:ext cx="3936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Text Box 108"/>
            <p:cNvSpPr txBox="1">
              <a:spLocks noChangeArrowheads="1"/>
            </p:cNvSpPr>
            <p:nvPr/>
          </p:nvSpPr>
          <p:spPr bwMode="auto">
            <a:xfrm>
              <a:off x="1938" y="889"/>
              <a:ext cx="38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Courier New" pitchFamily="49" charset="0"/>
                </a:rPr>
                <a:t>if NOT (blue AND NOT red) OR red then…</a:t>
              </a:r>
              <a:endParaRPr lang="en-US">
                <a:latin typeface="Courier New" pitchFamily="49" charset="0"/>
              </a:endParaRPr>
            </a:p>
          </p:txBody>
        </p:sp>
      </p:grpSp>
      <p:graphicFrame>
        <p:nvGraphicFramePr>
          <p:cNvPr id="53455" name="Group 207"/>
          <p:cNvGraphicFramePr>
            <a:graphicFrameLocks noGrp="1"/>
          </p:cNvGraphicFramePr>
          <p:nvPr/>
        </p:nvGraphicFramePr>
        <p:xfrm>
          <a:off x="838200" y="2794000"/>
          <a:ext cx="7620000" cy="2997200"/>
        </p:xfrm>
        <a:graphic>
          <a:graphicData uri="http://schemas.openxmlformats.org/drawingml/2006/table">
            <a:tbl>
              <a:tblPr/>
              <a:tblGrid>
                <a:gridCol w="230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3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3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  <a:sym typeface="Symbol" pitchFamily="18" charset="2"/>
                        </a:rPr>
                        <a:t>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1" charset="0"/>
                          <a:ea typeface="ＭＳ Ｐゴシック" pitchFamily="1" charset="-128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1" charset="0"/>
                          <a:ea typeface="ＭＳ Ｐゴシック" pitchFamily="1" charset="-128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1" charset="0"/>
                          <a:ea typeface="ＭＳ Ｐゴシック" pitchFamily="1" charset="-128"/>
                          <a:sym typeface="Symbol" pitchFamily="18" charset="2"/>
                        </a:rPr>
                        <a:t>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1" charset="0"/>
                          <a:ea typeface="ＭＳ Ｐゴシック" pitchFamily="1" charset="-128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  <a:sym typeface="Symbol" pitchFamily="18" charset="2"/>
                        </a:rPr>
                        <a:t>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1" charset="0"/>
                          <a:ea typeface="ＭＳ Ｐゴシック" pitchFamily="1" charset="-128"/>
                        </a:rPr>
                        <a:t>q)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1" charset="0"/>
                          <a:ea typeface="ＭＳ Ｐゴシック" pitchFamily="1" charset="-128"/>
                          <a:sym typeface="Symbol" pitchFamily="18" charset="2"/>
                        </a:rPr>
                        <a:t>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1" charset="0"/>
                          <a:ea typeface="ＭＳ Ｐゴシック" pitchFamily="1" charset="-128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1" charset="0"/>
                          <a:ea typeface="ＭＳ Ｐゴシック" pitchFamily="1" charset="-128"/>
                          <a:sym typeface="Symbol" pitchFamily="18" charset="2"/>
                        </a:rPr>
                        <a:t>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lkboard" pitchFamily="1" charset="0"/>
                        <a:ea typeface="ＭＳ Ｐゴシック" pitchFamily="1" charset="-128"/>
                        <a:sym typeface="Symbol" pitchFamily="18" charset="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1" charset="0"/>
                          <a:ea typeface="ＭＳ Ｐゴシック" pitchFamily="1" charset="-128"/>
                          <a:sym typeface="Symbol" pitchFamily="18" charset="2"/>
                        </a:rPr>
                        <a:t>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lkboard" pitchFamily="1" charset="0"/>
                        <a:ea typeface="ＭＳ Ｐゴシック" pitchFamily="1" charset="-128"/>
                        <a:sym typeface="Symbol" pitchFamily="18" charset="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1" charset="0"/>
                          <a:ea typeface="ＭＳ Ｐゴシック" pitchFamily="1" charset="-128"/>
                          <a:sym typeface="Symbol" pitchFamily="18" charset="2"/>
                        </a:rPr>
                        <a:t>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1" charset="0"/>
                          <a:ea typeface="ＭＳ Ｐゴシック" pitchFamily="1" charset="-128"/>
                          <a:sym typeface="Symbol" pitchFamily="18" charset="2"/>
                        </a:rPr>
                        <a:t>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lkboard" pitchFamily="1" charset="0"/>
                        <a:ea typeface="ＭＳ Ｐゴシック" pitchFamily="1" charset="-128"/>
                        <a:sym typeface="Symbol" pitchFamily="18" charset="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402" name="Text Box 154"/>
          <p:cNvSpPr txBox="1">
            <a:spLocks noChangeArrowheads="1"/>
          </p:cNvSpPr>
          <p:nvPr/>
        </p:nvSpPr>
        <p:spPr bwMode="auto">
          <a:xfrm>
            <a:off x="3810000" y="2941638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Comic Sans MS" pitchFamily="1" charset="0"/>
                <a:sym typeface="Symbol" pitchFamily="18" charset="2"/>
              </a:rPr>
              <a:t>(</a:t>
            </a:r>
            <a:r>
              <a:rPr lang="en-US" i="1">
                <a:latin typeface="Chalkboard" pitchFamily="1" charset="0"/>
              </a:rPr>
              <a:t>p</a:t>
            </a:r>
            <a:r>
              <a:rPr lang="en-US">
                <a:latin typeface="Chalkboard" pitchFamily="1" charset="0"/>
              </a:rPr>
              <a:t> </a:t>
            </a:r>
            <a:r>
              <a:rPr lang="en-US">
                <a:latin typeface="Chalkboard" pitchFamily="1" charset="0"/>
                <a:sym typeface="Symbol" pitchFamily="18" charset="2"/>
              </a:rPr>
              <a:t></a:t>
            </a:r>
            <a:r>
              <a:rPr lang="en-US">
                <a:latin typeface="Chalkboard" pitchFamily="1" charset="0"/>
              </a:rPr>
              <a:t> </a:t>
            </a:r>
            <a:r>
              <a:rPr lang="en-US">
                <a:latin typeface="Comic Sans MS" pitchFamily="1" charset="0"/>
                <a:sym typeface="Symbol" pitchFamily="18" charset="2"/>
              </a:rPr>
              <a:t></a:t>
            </a:r>
            <a:r>
              <a:rPr lang="en-US">
                <a:latin typeface="Chalkboard" pitchFamily="1" charset="0"/>
              </a:rPr>
              <a:t>q) </a:t>
            </a:r>
            <a:r>
              <a:rPr lang="en-US">
                <a:latin typeface="Chalkboard" pitchFamily="1" charset="0"/>
                <a:sym typeface="Symbol" pitchFamily="18" charset="2"/>
              </a:rPr>
              <a:t> </a:t>
            </a:r>
            <a:r>
              <a:rPr lang="en-US" i="1">
                <a:latin typeface="Chalkboard" pitchFamily="1" charset="0"/>
                <a:sym typeface="Symbol" pitchFamily="18" charset="2"/>
              </a:rPr>
              <a:t>q</a:t>
            </a:r>
          </a:p>
        </p:txBody>
      </p:sp>
      <p:sp>
        <p:nvSpPr>
          <p:cNvPr id="53403" name="Text Box 155"/>
          <p:cNvSpPr txBox="1">
            <a:spLocks noChangeArrowheads="1"/>
          </p:cNvSpPr>
          <p:nvPr/>
        </p:nvSpPr>
        <p:spPr bwMode="auto">
          <a:xfrm>
            <a:off x="3810000" y="3703638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latin typeface="Comic Sans MS" pitchFamily="1" charset="0"/>
                <a:sym typeface="Symbol" pitchFamily="18" charset="2"/>
              </a:rPr>
              <a:t>(</a:t>
            </a:r>
            <a:r>
              <a:rPr lang="en-US" i="1">
                <a:latin typeface="Chalkboard" pitchFamily="1" charset="0"/>
              </a:rPr>
              <a:t>p</a:t>
            </a:r>
            <a:r>
              <a:rPr lang="en-US">
                <a:latin typeface="Chalkboard" pitchFamily="1" charset="0"/>
              </a:rPr>
              <a:t> </a:t>
            </a:r>
            <a:r>
              <a:rPr lang="en-US">
                <a:latin typeface="Chalkboard" pitchFamily="1" charset="0"/>
                <a:sym typeface="Symbol" pitchFamily="18" charset="2"/>
              </a:rPr>
              <a:t></a:t>
            </a:r>
            <a:r>
              <a:rPr lang="en-US">
                <a:latin typeface="Chalkboard" pitchFamily="1" charset="0"/>
              </a:rPr>
              <a:t> q) </a:t>
            </a:r>
            <a:r>
              <a:rPr lang="en-US">
                <a:latin typeface="Chalkboard" pitchFamily="1" charset="0"/>
                <a:sym typeface="Symbol" pitchFamily="18" charset="2"/>
              </a:rPr>
              <a:t> </a:t>
            </a:r>
            <a:r>
              <a:rPr lang="en-US" i="1">
                <a:latin typeface="Chalkboard" pitchFamily="1" charset="0"/>
                <a:sym typeface="Symbol" pitchFamily="18" charset="2"/>
              </a:rPr>
              <a:t>q</a:t>
            </a:r>
            <a:endParaRPr lang="en-US"/>
          </a:p>
        </p:txBody>
      </p:sp>
      <p:sp>
        <p:nvSpPr>
          <p:cNvPr id="53404" name="Text Box 156"/>
          <p:cNvSpPr txBox="1">
            <a:spLocks noChangeArrowheads="1"/>
          </p:cNvSpPr>
          <p:nvPr/>
        </p:nvSpPr>
        <p:spPr bwMode="auto">
          <a:xfrm>
            <a:off x="3810000" y="44196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Comic Sans MS" pitchFamily="1" charset="0"/>
                <a:sym typeface="Symbol" pitchFamily="18" charset="2"/>
              </a:rPr>
              <a:t></a:t>
            </a:r>
            <a:r>
              <a:rPr lang="en-US" i="1">
                <a:latin typeface="Chalkboard" pitchFamily="1" charset="0"/>
              </a:rPr>
              <a:t>p</a:t>
            </a:r>
            <a:r>
              <a:rPr lang="en-US">
                <a:latin typeface="Chalkboard" pitchFamily="1" charset="0"/>
              </a:rPr>
              <a:t> </a:t>
            </a:r>
            <a:r>
              <a:rPr lang="en-US">
                <a:latin typeface="Chalkboard" pitchFamily="1" charset="0"/>
                <a:sym typeface="Symbol" pitchFamily="18" charset="2"/>
              </a:rPr>
              <a:t></a:t>
            </a:r>
            <a:r>
              <a:rPr lang="en-US">
                <a:latin typeface="Chalkboard" pitchFamily="1" charset="0"/>
              </a:rPr>
              <a:t> (q </a:t>
            </a:r>
            <a:r>
              <a:rPr lang="en-US">
                <a:latin typeface="Chalkboard" pitchFamily="1" charset="0"/>
                <a:sym typeface="Symbol" pitchFamily="18" charset="2"/>
              </a:rPr>
              <a:t> q)</a:t>
            </a:r>
          </a:p>
        </p:txBody>
      </p:sp>
      <p:sp>
        <p:nvSpPr>
          <p:cNvPr id="53405" name="Text Box 157"/>
          <p:cNvSpPr txBox="1">
            <a:spLocks noChangeArrowheads="1"/>
          </p:cNvSpPr>
          <p:nvPr/>
        </p:nvSpPr>
        <p:spPr bwMode="auto">
          <a:xfrm>
            <a:off x="3810000" y="5181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Comic Sans MS" pitchFamily="1" charset="0"/>
                <a:sym typeface="Symbol" pitchFamily="18" charset="2"/>
              </a:rPr>
              <a:t></a:t>
            </a:r>
            <a:r>
              <a:rPr lang="en-US" i="1">
                <a:latin typeface="Chalkboard" pitchFamily="1" charset="0"/>
              </a:rPr>
              <a:t>p</a:t>
            </a:r>
            <a:r>
              <a:rPr lang="en-US">
                <a:latin typeface="Chalkboard" pitchFamily="1" charset="0"/>
              </a:rPr>
              <a:t> </a:t>
            </a:r>
            <a:r>
              <a:rPr lang="en-US">
                <a:latin typeface="Chalkboard" pitchFamily="1" charset="0"/>
                <a:sym typeface="Symbol" pitchFamily="18" charset="2"/>
              </a:rPr>
              <a:t></a:t>
            </a:r>
            <a:r>
              <a:rPr lang="en-US">
                <a:latin typeface="Chalkboard" pitchFamily="1" charset="0"/>
              </a:rPr>
              <a:t> q</a:t>
            </a:r>
          </a:p>
        </p:txBody>
      </p:sp>
      <p:sp>
        <p:nvSpPr>
          <p:cNvPr id="53450" name="Text Box 202"/>
          <p:cNvSpPr txBox="1">
            <a:spLocks noChangeArrowheads="1"/>
          </p:cNvSpPr>
          <p:nvPr/>
        </p:nvSpPr>
        <p:spPr bwMode="auto">
          <a:xfrm>
            <a:off x="6400800" y="295275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Comic Sans MS" pitchFamily="1" charset="0"/>
                <a:sym typeface="Symbol" pitchFamily="18" charset="2"/>
              </a:rPr>
              <a:t>DeMorgan’s</a:t>
            </a:r>
            <a:endParaRPr lang="en-US" i="1">
              <a:latin typeface="Chalkboard" pitchFamily="1" charset="0"/>
              <a:sym typeface="Symbol" pitchFamily="18" charset="2"/>
            </a:endParaRPr>
          </a:p>
        </p:txBody>
      </p:sp>
      <p:sp>
        <p:nvSpPr>
          <p:cNvPr id="53451" name="Text Box 203"/>
          <p:cNvSpPr txBox="1">
            <a:spLocks noChangeArrowheads="1"/>
          </p:cNvSpPr>
          <p:nvPr/>
        </p:nvSpPr>
        <p:spPr bwMode="auto">
          <a:xfrm>
            <a:off x="6400800" y="371475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latin typeface="Comic Sans MS" pitchFamily="1" charset="0"/>
                <a:sym typeface="Symbol" pitchFamily="18" charset="2"/>
              </a:rPr>
              <a:t>Double negation</a:t>
            </a:r>
            <a:endParaRPr lang="en-US"/>
          </a:p>
        </p:txBody>
      </p:sp>
      <p:sp>
        <p:nvSpPr>
          <p:cNvPr id="53452" name="Text Box 204"/>
          <p:cNvSpPr txBox="1">
            <a:spLocks noChangeArrowheads="1"/>
          </p:cNvSpPr>
          <p:nvPr/>
        </p:nvSpPr>
        <p:spPr bwMode="auto">
          <a:xfrm>
            <a:off x="6400800" y="4430713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Comic Sans MS" pitchFamily="1" charset="0"/>
                <a:sym typeface="Symbol" pitchFamily="18" charset="2"/>
              </a:rPr>
              <a:t>Associativity</a:t>
            </a:r>
            <a:endParaRPr lang="en-US">
              <a:latin typeface="Chalkboard" pitchFamily="1" charset="0"/>
              <a:sym typeface="Symbol" pitchFamily="18" charset="2"/>
            </a:endParaRPr>
          </a:p>
        </p:txBody>
      </p:sp>
      <p:sp>
        <p:nvSpPr>
          <p:cNvPr id="53453" name="Text Box 205"/>
          <p:cNvSpPr txBox="1">
            <a:spLocks noChangeArrowheads="1"/>
          </p:cNvSpPr>
          <p:nvPr/>
        </p:nvSpPr>
        <p:spPr bwMode="auto">
          <a:xfrm>
            <a:off x="6400800" y="51927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Comic Sans MS" pitchFamily="1" charset="0"/>
                <a:sym typeface="Symbol" pitchFamily="18" charset="2"/>
              </a:rPr>
              <a:t>Idempotent</a:t>
            </a:r>
            <a:endParaRPr lang="en-US">
              <a:latin typeface="Chalkboard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08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  <p:bldP spid="53402" grpId="0"/>
      <p:bldP spid="53403" grpId="0"/>
      <p:bldP spid="53404" grpId="0"/>
      <p:bldP spid="53405" grpId="0"/>
      <p:bldP spid="53450" grpId="0"/>
      <p:bldP spid="53451" grpId="0"/>
      <p:bldP spid="53452" grpId="0"/>
      <p:bldP spid="5345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EFF39B15-DA27-4B8C-B15C-369E7B0B49D1}" type="datetime1">
              <a:rPr lang="en-US" sz="1400"/>
              <a:pPr/>
              <a:t>10/12/2021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Propositional Logic -  proof</a:t>
            </a:r>
          </a:p>
        </p:txBody>
      </p:sp>
      <p:sp>
        <p:nvSpPr>
          <p:cNvPr id="11268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949325" y="1598613"/>
            <a:ext cx="7356475" cy="4573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sz="2400" dirty="0">
                <a:latin typeface="Comic Sans MS" pitchFamily="66" charset="0"/>
                <a:sym typeface="Symbol" pitchFamily="18" charset="2"/>
              </a:rPr>
              <a:t>Show that</a:t>
            </a:r>
            <a:r>
              <a:rPr lang="en-US" sz="2400" i="1" dirty="0"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2400" dirty="0">
                <a:latin typeface="Comic Sans MS" pitchFamily="66" charset="0"/>
              </a:rPr>
              <a:t>[</a:t>
            </a:r>
            <a:r>
              <a:rPr lang="en-US" sz="2400" i="1" dirty="0">
                <a:latin typeface="Comic Sans MS" pitchFamily="66" charset="0"/>
              </a:rPr>
              <a:t>p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2400" dirty="0">
                <a:latin typeface="Comic Sans MS" pitchFamily="66" charset="0"/>
              </a:rPr>
              <a:t> (</a:t>
            </a:r>
            <a:r>
              <a:rPr lang="en-US" sz="2400" i="1" dirty="0">
                <a:latin typeface="Comic Sans MS" pitchFamily="66" charset="0"/>
              </a:rPr>
              <a:t>p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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i="1" dirty="0">
                <a:latin typeface="Comic Sans MS" pitchFamily="66" charset="0"/>
                <a:sym typeface="Symbol" pitchFamily="18" charset="2"/>
              </a:rPr>
              <a:t>q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)]  </a:t>
            </a:r>
            <a:r>
              <a:rPr lang="en-US" sz="2400" i="1" dirty="0">
                <a:latin typeface="Comic Sans MS" pitchFamily="66" charset="0"/>
                <a:sym typeface="Symbol" pitchFamily="18" charset="2"/>
              </a:rPr>
              <a:t>q  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is a tautology.</a:t>
            </a:r>
            <a:r>
              <a:rPr lang="en-US" sz="2800" i="1" dirty="0">
                <a:latin typeface="Comic Sans MS" pitchFamily="66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sz="2400" dirty="0">
                <a:latin typeface="Comic Sans MS" pitchFamily="66" charset="0"/>
                <a:sym typeface="Symbol" pitchFamily="18" charset="2"/>
              </a:rPr>
              <a:t>We use</a:t>
            </a:r>
            <a:r>
              <a:rPr lang="en-US" sz="2400" i="1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 to show that </a:t>
            </a:r>
            <a:r>
              <a:rPr lang="en-US" sz="2400" dirty="0">
                <a:latin typeface="Comic Sans MS" pitchFamily="66" charset="0"/>
              </a:rPr>
              <a:t>[</a:t>
            </a:r>
            <a:r>
              <a:rPr lang="en-US" sz="2400" i="1" dirty="0">
                <a:latin typeface="Comic Sans MS" pitchFamily="66" charset="0"/>
              </a:rPr>
              <a:t>p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2400" dirty="0">
                <a:latin typeface="Comic Sans MS" pitchFamily="66" charset="0"/>
              </a:rPr>
              <a:t> (</a:t>
            </a:r>
            <a:r>
              <a:rPr lang="en-US" sz="2400" i="1" dirty="0">
                <a:latin typeface="Comic Sans MS" pitchFamily="66" charset="0"/>
              </a:rPr>
              <a:t>p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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i="1" dirty="0">
                <a:latin typeface="Comic Sans MS" pitchFamily="66" charset="0"/>
                <a:sym typeface="Symbol" pitchFamily="18" charset="2"/>
              </a:rPr>
              <a:t>q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)]  </a:t>
            </a:r>
            <a:r>
              <a:rPr lang="en-US" sz="2400" i="1" dirty="0">
                <a:latin typeface="Comic Sans MS" pitchFamily="66" charset="0"/>
                <a:sym typeface="Symbol" pitchFamily="18" charset="2"/>
              </a:rPr>
              <a:t>q 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 T.</a:t>
            </a:r>
            <a:r>
              <a:rPr lang="en-US" sz="2800" i="1" dirty="0">
                <a:latin typeface="Comic Sans MS" pitchFamily="66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i="1" dirty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i="1" dirty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i="1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1269" name="Text Box 49"/>
          <p:cNvSpPr txBox="1">
            <a:spLocks noChangeArrowheads="1"/>
          </p:cNvSpPr>
          <p:nvPr/>
        </p:nvSpPr>
        <p:spPr bwMode="auto">
          <a:xfrm>
            <a:off x="914400" y="4648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sz="2000">
              <a:latin typeface="Times" pitchFamily="1" charset="0"/>
            </a:endParaRPr>
          </a:p>
        </p:txBody>
      </p:sp>
      <p:sp>
        <p:nvSpPr>
          <p:cNvPr id="11270" name="Text Box 50"/>
          <p:cNvSpPr txBox="1">
            <a:spLocks noChangeArrowheads="1"/>
          </p:cNvSpPr>
          <p:nvPr/>
        </p:nvSpPr>
        <p:spPr bwMode="auto">
          <a:xfrm>
            <a:off x="3884613" y="19812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i="1">
              <a:latin typeface="Chalkboard" pitchFamily="1" charset="0"/>
              <a:sym typeface="Symbol" pitchFamily="18" charset="2"/>
            </a:endParaRPr>
          </a:p>
        </p:txBody>
      </p:sp>
      <p:sp>
        <p:nvSpPr>
          <p:cNvPr id="11271" name="Text Box 51"/>
          <p:cNvSpPr txBox="1">
            <a:spLocks noChangeArrowheads="1"/>
          </p:cNvSpPr>
          <p:nvPr/>
        </p:nvSpPr>
        <p:spPr bwMode="auto">
          <a:xfrm>
            <a:off x="3886200" y="2438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sz="2000">
              <a:latin typeface="Chalkboard" pitchFamily="1" charset="0"/>
              <a:sym typeface="Symbol" pitchFamily="18" charset="2"/>
            </a:endParaRPr>
          </a:p>
        </p:txBody>
      </p:sp>
      <p:sp>
        <p:nvSpPr>
          <p:cNvPr id="55348" name="Text Box 52"/>
          <p:cNvSpPr txBox="1">
            <a:spLocks noChangeArrowheads="1"/>
          </p:cNvSpPr>
          <p:nvPr/>
        </p:nvSpPr>
        <p:spPr bwMode="auto">
          <a:xfrm>
            <a:off x="5257800" y="28194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Chalkboard" pitchFamily="1" charset="0"/>
                <a:sym typeface="Symbol" pitchFamily="18" charset="2"/>
              </a:rPr>
              <a:t>substitution for  </a:t>
            </a:r>
          </a:p>
        </p:txBody>
      </p:sp>
      <p:grpSp>
        <p:nvGrpSpPr>
          <p:cNvPr id="55352" name="Group 56"/>
          <p:cNvGrpSpPr>
            <a:grpSpLocks/>
          </p:cNvGrpSpPr>
          <p:nvPr/>
        </p:nvGrpSpPr>
        <p:grpSpPr bwMode="auto">
          <a:xfrm>
            <a:off x="685800" y="2438400"/>
            <a:ext cx="5105400" cy="3902075"/>
            <a:chOff x="0" y="1536"/>
            <a:chExt cx="3216" cy="2458"/>
          </a:xfrm>
        </p:grpSpPr>
        <p:sp>
          <p:nvSpPr>
            <p:cNvPr id="11291" name="Text Box 57"/>
            <p:cNvSpPr txBox="1">
              <a:spLocks noChangeArrowheads="1"/>
            </p:cNvSpPr>
            <p:nvPr/>
          </p:nvSpPr>
          <p:spPr bwMode="auto">
            <a:xfrm>
              <a:off x="1056" y="2640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sz="2000">
                <a:latin typeface="Times" pitchFamily="1" charset="0"/>
              </a:endParaRPr>
            </a:p>
          </p:txBody>
        </p:sp>
        <p:sp>
          <p:nvSpPr>
            <p:cNvPr id="11292" name="Text Box 58"/>
            <p:cNvSpPr txBox="1">
              <a:spLocks noChangeArrowheads="1"/>
            </p:cNvSpPr>
            <p:nvPr/>
          </p:nvSpPr>
          <p:spPr bwMode="auto">
            <a:xfrm>
              <a:off x="0" y="1536"/>
              <a:ext cx="19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Chalkboard" pitchFamily="1" charset="0"/>
                </a:rPr>
                <a:t>[</a:t>
              </a:r>
              <a:r>
                <a:rPr lang="en-US" sz="2000" i="1">
                  <a:latin typeface="Chalkboard" pitchFamily="1" charset="0"/>
                </a:rPr>
                <a:t>p</a:t>
              </a:r>
              <a:r>
                <a:rPr lang="en-US" sz="2000">
                  <a:latin typeface="Chalkboard" pitchFamily="1" charset="0"/>
                </a:rPr>
                <a:t> 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</a:t>
              </a:r>
              <a:r>
                <a:rPr lang="en-US" sz="2000">
                  <a:latin typeface="Chalkboard" pitchFamily="1" charset="0"/>
                </a:rPr>
                <a:t> (</a:t>
              </a:r>
              <a:r>
                <a:rPr lang="en-US" sz="2000" i="1">
                  <a:latin typeface="Chalkboard" pitchFamily="1" charset="0"/>
                </a:rPr>
                <a:t>p 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 </a:t>
              </a:r>
              <a:r>
                <a:rPr lang="en-US" sz="2000" i="1">
                  <a:latin typeface="Chalkboard" pitchFamily="1" charset="0"/>
                  <a:sym typeface="Symbol" pitchFamily="18" charset="2"/>
                </a:rPr>
                <a:t>q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)]  </a:t>
              </a:r>
              <a:r>
                <a:rPr lang="en-US" sz="2000" i="1">
                  <a:latin typeface="Chalkboard" pitchFamily="1" charset="0"/>
                  <a:sym typeface="Symbol" pitchFamily="18" charset="2"/>
                </a:rPr>
                <a:t>q</a:t>
              </a:r>
            </a:p>
          </p:txBody>
        </p:sp>
        <p:sp>
          <p:nvSpPr>
            <p:cNvPr id="11293" name="Text Box 59"/>
            <p:cNvSpPr txBox="1">
              <a:spLocks noChangeArrowheads="1"/>
            </p:cNvSpPr>
            <p:nvPr/>
          </p:nvSpPr>
          <p:spPr bwMode="auto">
            <a:xfrm>
              <a:off x="672" y="2030"/>
              <a:ext cx="2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Chalkboard" pitchFamily="1" charset="0"/>
                  <a:sym typeface="Symbol" pitchFamily="18" charset="2"/>
                </a:rPr>
                <a:t> </a:t>
              </a:r>
              <a:r>
                <a:rPr lang="en-US" sz="2000">
                  <a:latin typeface="Chalkboard" pitchFamily="1" charset="0"/>
                </a:rPr>
                <a:t>[(</a:t>
              </a:r>
              <a:r>
                <a:rPr lang="en-US" sz="2000" i="1">
                  <a:latin typeface="Chalkboard" pitchFamily="1" charset="0"/>
                </a:rPr>
                <a:t>p</a:t>
              </a:r>
              <a:r>
                <a:rPr lang="en-US" sz="2000">
                  <a:latin typeface="Chalkboard" pitchFamily="1" charset="0"/>
                </a:rPr>
                <a:t> 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</a:t>
              </a:r>
              <a:r>
                <a:rPr lang="en-US" sz="2000">
                  <a:latin typeface="Chalkboard" pitchFamily="1" charset="0"/>
                </a:rPr>
                <a:t> 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</a:t>
              </a:r>
              <a:r>
                <a:rPr lang="en-US" sz="2000" i="1">
                  <a:latin typeface="Chalkboard" pitchFamily="1" charset="0"/>
                </a:rPr>
                <a:t>p)</a:t>
              </a:r>
              <a:r>
                <a:rPr lang="en-US" sz="2000">
                  <a:latin typeface="Chalkboard" pitchFamily="1" charset="0"/>
                </a:rPr>
                <a:t> 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</a:t>
              </a:r>
              <a:r>
                <a:rPr lang="en-US" sz="2000">
                  <a:latin typeface="Chalkboard" pitchFamily="1" charset="0"/>
                </a:rPr>
                <a:t> (</a:t>
              </a:r>
              <a:r>
                <a:rPr lang="en-US" sz="2000" i="1">
                  <a:latin typeface="Chalkboard" pitchFamily="1" charset="0"/>
                </a:rPr>
                <a:t>p</a:t>
              </a:r>
              <a:r>
                <a:rPr lang="en-US" sz="2000">
                  <a:latin typeface="Chalkboard" pitchFamily="1" charset="0"/>
                </a:rPr>
                <a:t> 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</a:t>
              </a:r>
              <a:r>
                <a:rPr lang="en-US" sz="2000">
                  <a:latin typeface="Chalkboard" pitchFamily="1" charset="0"/>
                </a:rPr>
                <a:t> </a:t>
              </a:r>
              <a:r>
                <a:rPr lang="en-US" sz="2000" i="1">
                  <a:latin typeface="Chalkboard" pitchFamily="1" charset="0"/>
                  <a:sym typeface="Symbol" pitchFamily="18" charset="2"/>
                </a:rPr>
                <a:t>q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)]  </a:t>
              </a:r>
              <a:r>
                <a:rPr lang="en-US" sz="2000" i="1">
                  <a:latin typeface="Chalkboard" pitchFamily="1" charset="0"/>
                  <a:sym typeface="Symbol" pitchFamily="18" charset="2"/>
                </a:rPr>
                <a:t>q </a:t>
              </a:r>
            </a:p>
          </p:txBody>
        </p:sp>
        <p:sp>
          <p:nvSpPr>
            <p:cNvPr id="11294" name="Text Box 60"/>
            <p:cNvSpPr txBox="1">
              <a:spLocks noChangeArrowheads="1"/>
            </p:cNvSpPr>
            <p:nvPr/>
          </p:nvSpPr>
          <p:spPr bwMode="auto">
            <a:xfrm>
              <a:off x="672" y="1776"/>
              <a:ext cx="20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Chalkboard" pitchFamily="1" charset="0"/>
                  <a:sym typeface="Symbol" pitchFamily="18" charset="2"/>
                </a:rPr>
                <a:t> </a:t>
              </a:r>
              <a:r>
                <a:rPr lang="en-US" sz="2000">
                  <a:latin typeface="Chalkboard" pitchFamily="1" charset="0"/>
                </a:rPr>
                <a:t>[</a:t>
              </a:r>
              <a:r>
                <a:rPr lang="en-US" sz="2000" i="1">
                  <a:latin typeface="Chalkboard" pitchFamily="1" charset="0"/>
                </a:rPr>
                <a:t>p</a:t>
              </a:r>
              <a:r>
                <a:rPr lang="en-US" sz="2000">
                  <a:latin typeface="Chalkboard" pitchFamily="1" charset="0"/>
                </a:rPr>
                <a:t> 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</a:t>
              </a:r>
              <a:r>
                <a:rPr lang="en-US" sz="2000">
                  <a:latin typeface="Chalkboard" pitchFamily="1" charset="0"/>
                </a:rPr>
                <a:t> (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</a:t>
              </a:r>
              <a:r>
                <a:rPr lang="en-US" sz="2000" i="1">
                  <a:latin typeface="Chalkboard" pitchFamily="1" charset="0"/>
                </a:rPr>
                <a:t>p</a:t>
              </a:r>
              <a:r>
                <a:rPr lang="en-US" sz="2000">
                  <a:latin typeface="Chalkboard" pitchFamily="1" charset="0"/>
                </a:rPr>
                <a:t> 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</a:t>
              </a:r>
              <a:r>
                <a:rPr lang="en-US" sz="2000">
                  <a:latin typeface="Chalkboard" pitchFamily="1" charset="0"/>
                </a:rPr>
                <a:t> </a:t>
              </a:r>
              <a:r>
                <a:rPr lang="en-US" sz="2000" i="1">
                  <a:latin typeface="Chalkboard" pitchFamily="1" charset="0"/>
                  <a:sym typeface="Symbol" pitchFamily="18" charset="2"/>
                </a:rPr>
                <a:t>q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)]  </a:t>
              </a:r>
              <a:r>
                <a:rPr lang="en-US" sz="2000" i="1">
                  <a:latin typeface="Chalkboard" pitchFamily="1" charset="0"/>
                  <a:sym typeface="Symbol" pitchFamily="18" charset="2"/>
                </a:rPr>
                <a:t>q </a:t>
              </a:r>
            </a:p>
          </p:txBody>
        </p:sp>
        <p:sp>
          <p:nvSpPr>
            <p:cNvPr id="11295" name="Text Box 61"/>
            <p:cNvSpPr txBox="1">
              <a:spLocks noChangeArrowheads="1"/>
            </p:cNvSpPr>
            <p:nvPr/>
          </p:nvSpPr>
          <p:spPr bwMode="auto">
            <a:xfrm>
              <a:off x="672" y="2304"/>
              <a:ext cx="2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Chalkboard" pitchFamily="1" charset="0"/>
                  <a:sym typeface="Symbol" pitchFamily="18" charset="2"/>
                </a:rPr>
                <a:t> </a:t>
              </a:r>
              <a:r>
                <a:rPr lang="en-US" sz="2000">
                  <a:latin typeface="Chalkboard" pitchFamily="1" charset="0"/>
                </a:rPr>
                <a:t>[ F 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</a:t>
              </a:r>
              <a:r>
                <a:rPr lang="en-US" sz="2000">
                  <a:latin typeface="Chalkboard" pitchFamily="1" charset="0"/>
                </a:rPr>
                <a:t> (</a:t>
              </a:r>
              <a:r>
                <a:rPr lang="en-US" sz="2000" i="1">
                  <a:latin typeface="Chalkboard" pitchFamily="1" charset="0"/>
                </a:rPr>
                <a:t>p</a:t>
              </a:r>
              <a:r>
                <a:rPr lang="en-US" sz="2000">
                  <a:latin typeface="Chalkboard" pitchFamily="1" charset="0"/>
                </a:rPr>
                <a:t> 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</a:t>
              </a:r>
              <a:r>
                <a:rPr lang="en-US" sz="2000">
                  <a:latin typeface="Chalkboard" pitchFamily="1" charset="0"/>
                </a:rPr>
                <a:t> </a:t>
              </a:r>
              <a:r>
                <a:rPr lang="en-US" sz="2000" i="1">
                  <a:latin typeface="Chalkboard" pitchFamily="1" charset="0"/>
                  <a:sym typeface="Symbol" pitchFamily="18" charset="2"/>
                </a:rPr>
                <a:t>q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)]  </a:t>
              </a:r>
              <a:r>
                <a:rPr lang="en-US" sz="2000" i="1">
                  <a:latin typeface="Chalkboard" pitchFamily="1" charset="0"/>
                  <a:sym typeface="Symbol" pitchFamily="18" charset="2"/>
                </a:rPr>
                <a:t>q </a:t>
              </a:r>
            </a:p>
          </p:txBody>
        </p:sp>
        <p:sp>
          <p:nvSpPr>
            <p:cNvPr id="11296" name="Text Box 62"/>
            <p:cNvSpPr txBox="1">
              <a:spLocks noChangeArrowheads="1"/>
            </p:cNvSpPr>
            <p:nvPr/>
          </p:nvSpPr>
          <p:spPr bwMode="auto">
            <a:xfrm>
              <a:off x="672" y="2544"/>
              <a:ext cx="17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Chalkboard" pitchFamily="1" charset="0"/>
                  <a:sym typeface="Symbol" pitchFamily="18" charset="2"/>
                </a:rPr>
                <a:t> </a:t>
              </a:r>
              <a:r>
                <a:rPr lang="en-US" sz="2000">
                  <a:latin typeface="Chalkboard" pitchFamily="1" charset="0"/>
                </a:rPr>
                <a:t>(</a:t>
              </a:r>
              <a:r>
                <a:rPr lang="en-US" sz="2000" i="1">
                  <a:latin typeface="Chalkboard" pitchFamily="1" charset="0"/>
                </a:rPr>
                <a:t>p</a:t>
              </a:r>
              <a:r>
                <a:rPr lang="en-US" sz="2000">
                  <a:latin typeface="Chalkboard" pitchFamily="1" charset="0"/>
                </a:rPr>
                <a:t> 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</a:t>
              </a:r>
              <a:r>
                <a:rPr lang="en-US" sz="2000">
                  <a:latin typeface="Chalkboard" pitchFamily="1" charset="0"/>
                </a:rPr>
                <a:t> </a:t>
              </a:r>
              <a:r>
                <a:rPr lang="en-US" sz="2000" i="1">
                  <a:latin typeface="Chalkboard" pitchFamily="1" charset="0"/>
                  <a:sym typeface="Symbol" pitchFamily="18" charset="2"/>
                </a:rPr>
                <a:t>q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)  </a:t>
              </a:r>
              <a:r>
                <a:rPr lang="en-US" sz="2000" i="1">
                  <a:latin typeface="Chalkboard" pitchFamily="1" charset="0"/>
                  <a:sym typeface="Symbol" pitchFamily="18" charset="2"/>
                </a:rPr>
                <a:t>q </a:t>
              </a:r>
            </a:p>
          </p:txBody>
        </p:sp>
        <p:sp>
          <p:nvSpPr>
            <p:cNvPr id="11297" name="Text Box 63"/>
            <p:cNvSpPr txBox="1">
              <a:spLocks noChangeArrowheads="1"/>
            </p:cNvSpPr>
            <p:nvPr/>
          </p:nvSpPr>
          <p:spPr bwMode="auto">
            <a:xfrm>
              <a:off x="672" y="2784"/>
              <a:ext cx="17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Chalkboard" pitchFamily="1" charset="0"/>
                  <a:sym typeface="Symbol" pitchFamily="18" charset="2"/>
                </a:rPr>
                <a:t> </a:t>
              </a:r>
              <a:r>
                <a:rPr lang="en-US" sz="2000">
                  <a:latin typeface="Chalkboard" pitchFamily="1" charset="0"/>
                </a:rPr>
                <a:t>(</a:t>
              </a:r>
              <a:r>
                <a:rPr lang="en-US" sz="2000" i="1">
                  <a:latin typeface="Chalkboard" pitchFamily="1" charset="0"/>
                </a:rPr>
                <a:t>p</a:t>
              </a:r>
              <a:r>
                <a:rPr lang="en-US" sz="2000">
                  <a:latin typeface="Chalkboard" pitchFamily="1" charset="0"/>
                </a:rPr>
                <a:t> 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</a:t>
              </a:r>
              <a:r>
                <a:rPr lang="en-US" sz="2000">
                  <a:latin typeface="Chalkboard" pitchFamily="1" charset="0"/>
                </a:rPr>
                <a:t> </a:t>
              </a:r>
              <a:r>
                <a:rPr lang="en-US" sz="2000" i="1">
                  <a:latin typeface="Chalkboard" pitchFamily="1" charset="0"/>
                  <a:sym typeface="Symbol" pitchFamily="18" charset="2"/>
                </a:rPr>
                <a:t>q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)  </a:t>
              </a:r>
              <a:r>
                <a:rPr lang="en-US" sz="2000" i="1">
                  <a:latin typeface="Chalkboard" pitchFamily="1" charset="0"/>
                  <a:sym typeface="Symbol" pitchFamily="18" charset="2"/>
                </a:rPr>
                <a:t>q </a:t>
              </a:r>
            </a:p>
          </p:txBody>
        </p:sp>
        <p:sp>
          <p:nvSpPr>
            <p:cNvPr id="11298" name="Text Box 64"/>
            <p:cNvSpPr txBox="1">
              <a:spLocks noChangeArrowheads="1"/>
            </p:cNvSpPr>
            <p:nvPr/>
          </p:nvSpPr>
          <p:spPr bwMode="auto">
            <a:xfrm>
              <a:off x="672" y="3024"/>
              <a:ext cx="17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Chalkboard" pitchFamily="1" charset="0"/>
                  <a:sym typeface="Symbol" pitchFamily="18" charset="2"/>
                </a:rPr>
                <a:t> </a:t>
              </a:r>
              <a:r>
                <a:rPr lang="en-US" sz="2000">
                  <a:latin typeface="Chalkboard" pitchFamily="1" charset="0"/>
                </a:rPr>
                <a:t>(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</a:t>
              </a:r>
              <a:r>
                <a:rPr lang="en-US" sz="2000" i="1">
                  <a:latin typeface="Chalkboard" pitchFamily="1" charset="0"/>
                </a:rPr>
                <a:t>p</a:t>
              </a:r>
              <a:r>
                <a:rPr lang="en-US" sz="2000">
                  <a:latin typeface="Chalkboard" pitchFamily="1" charset="0"/>
                </a:rPr>
                <a:t> 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</a:t>
              </a:r>
              <a:r>
                <a:rPr lang="en-US" sz="2000">
                  <a:latin typeface="Chalkboard" pitchFamily="1" charset="0"/>
                </a:rPr>
                <a:t> 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</a:t>
              </a:r>
              <a:r>
                <a:rPr lang="en-US" sz="2000" i="1">
                  <a:latin typeface="Chalkboard" pitchFamily="1" charset="0"/>
                  <a:sym typeface="Symbol" pitchFamily="18" charset="2"/>
                </a:rPr>
                <a:t>q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)  </a:t>
              </a:r>
              <a:r>
                <a:rPr lang="en-US" sz="2000" i="1">
                  <a:latin typeface="Chalkboard" pitchFamily="1" charset="0"/>
                  <a:sym typeface="Symbol" pitchFamily="18" charset="2"/>
                </a:rPr>
                <a:t>q </a:t>
              </a:r>
            </a:p>
          </p:txBody>
        </p:sp>
        <p:sp>
          <p:nvSpPr>
            <p:cNvPr id="11299" name="Text Box 65"/>
            <p:cNvSpPr txBox="1">
              <a:spLocks noChangeArrowheads="1"/>
            </p:cNvSpPr>
            <p:nvPr/>
          </p:nvSpPr>
          <p:spPr bwMode="auto">
            <a:xfrm>
              <a:off x="672" y="3264"/>
              <a:ext cx="17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Chalkboard" pitchFamily="1" charset="0"/>
                  <a:sym typeface="Symbol" pitchFamily="18" charset="2"/>
                </a:rPr>
                <a:t> </a:t>
              </a:r>
              <a:r>
                <a:rPr lang="en-US" sz="2000" i="1">
                  <a:latin typeface="Chalkboard" pitchFamily="1" charset="0"/>
                </a:rPr>
                <a:t>p</a:t>
              </a:r>
              <a:r>
                <a:rPr lang="en-US" sz="2000">
                  <a:latin typeface="Chalkboard" pitchFamily="1" charset="0"/>
                </a:rPr>
                <a:t> 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</a:t>
              </a:r>
              <a:r>
                <a:rPr lang="en-US" sz="2000">
                  <a:latin typeface="Chalkboard" pitchFamily="1" charset="0"/>
                </a:rPr>
                <a:t> (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</a:t>
              </a:r>
              <a:r>
                <a:rPr lang="en-US" sz="2000" i="1">
                  <a:latin typeface="Chalkboard" pitchFamily="1" charset="0"/>
                  <a:sym typeface="Symbol" pitchFamily="18" charset="2"/>
                </a:rPr>
                <a:t>q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  </a:t>
              </a:r>
              <a:r>
                <a:rPr lang="en-US" sz="2000" i="1">
                  <a:latin typeface="Chalkboard" pitchFamily="1" charset="0"/>
                  <a:sym typeface="Symbol" pitchFamily="18" charset="2"/>
                </a:rPr>
                <a:t>q )</a:t>
              </a:r>
            </a:p>
          </p:txBody>
        </p:sp>
        <p:sp>
          <p:nvSpPr>
            <p:cNvPr id="11300" name="Text Box 66"/>
            <p:cNvSpPr txBox="1">
              <a:spLocks noChangeArrowheads="1"/>
            </p:cNvSpPr>
            <p:nvPr/>
          </p:nvSpPr>
          <p:spPr bwMode="auto">
            <a:xfrm>
              <a:off x="672" y="3504"/>
              <a:ext cx="17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Chalkboard" pitchFamily="1" charset="0"/>
                  <a:sym typeface="Symbol" pitchFamily="18" charset="2"/>
                </a:rPr>
                <a:t> </a:t>
              </a:r>
              <a:r>
                <a:rPr lang="en-US" sz="2000" i="1">
                  <a:latin typeface="Chalkboard" pitchFamily="1" charset="0"/>
                </a:rPr>
                <a:t>p</a:t>
              </a:r>
              <a:r>
                <a:rPr lang="en-US" sz="2000">
                  <a:latin typeface="Chalkboard" pitchFamily="1" charset="0"/>
                </a:rPr>
                <a:t> </a:t>
              </a:r>
              <a:r>
                <a:rPr lang="en-US" sz="2000">
                  <a:latin typeface="Chalkboard" pitchFamily="1" charset="0"/>
                  <a:sym typeface="Symbol" pitchFamily="18" charset="2"/>
                </a:rPr>
                <a:t></a:t>
              </a:r>
              <a:r>
                <a:rPr lang="en-US" sz="2000">
                  <a:latin typeface="Chalkboard" pitchFamily="1" charset="0"/>
                </a:rPr>
                <a:t> T</a:t>
              </a:r>
              <a:endParaRPr lang="en-US" sz="2000" i="1">
                <a:latin typeface="Chalkboard" pitchFamily="1" charset="0"/>
                <a:sym typeface="Symbol" pitchFamily="18" charset="2"/>
              </a:endParaRPr>
            </a:p>
          </p:txBody>
        </p:sp>
        <p:sp>
          <p:nvSpPr>
            <p:cNvPr id="11301" name="Text Box 67"/>
            <p:cNvSpPr txBox="1">
              <a:spLocks noChangeArrowheads="1"/>
            </p:cNvSpPr>
            <p:nvPr/>
          </p:nvSpPr>
          <p:spPr bwMode="auto">
            <a:xfrm>
              <a:off x="672" y="3744"/>
              <a:ext cx="17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Chalkboard" pitchFamily="1" charset="0"/>
                  <a:sym typeface="Symbol" pitchFamily="18" charset="2"/>
                </a:rPr>
                <a:t> </a:t>
              </a:r>
              <a:r>
                <a:rPr lang="en-US" sz="2000">
                  <a:latin typeface="Chalkboard" pitchFamily="1" charset="0"/>
                </a:rPr>
                <a:t>T</a:t>
              </a:r>
              <a:endParaRPr lang="en-US" sz="2000" i="1">
                <a:latin typeface="Chalkboard" pitchFamily="1" charset="0"/>
                <a:sym typeface="Symbol" pitchFamily="18" charset="2"/>
              </a:endParaRPr>
            </a:p>
          </p:txBody>
        </p:sp>
      </p:grpSp>
      <p:sp>
        <p:nvSpPr>
          <p:cNvPr id="55364" name="Text Box 68"/>
          <p:cNvSpPr txBox="1">
            <a:spLocks noChangeArrowheads="1"/>
          </p:cNvSpPr>
          <p:nvPr/>
        </p:nvSpPr>
        <p:spPr bwMode="auto">
          <a:xfrm>
            <a:off x="5257800" y="3222625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halkboard" pitchFamily="1" charset="0"/>
                <a:sym typeface="Symbol" pitchFamily="18" charset="2"/>
              </a:rPr>
              <a:t>distributive</a:t>
            </a:r>
          </a:p>
        </p:txBody>
      </p:sp>
      <p:sp>
        <p:nvSpPr>
          <p:cNvPr id="55365" name="Text Box 69"/>
          <p:cNvSpPr txBox="1">
            <a:spLocks noChangeArrowheads="1"/>
          </p:cNvSpPr>
          <p:nvPr/>
        </p:nvSpPr>
        <p:spPr bwMode="auto">
          <a:xfrm>
            <a:off x="5257800" y="36576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halkboard" pitchFamily="1" charset="0"/>
                <a:sym typeface="Symbol" pitchFamily="18" charset="2"/>
              </a:rPr>
              <a:t>uniqueness</a:t>
            </a:r>
          </a:p>
        </p:txBody>
      </p:sp>
      <p:sp>
        <p:nvSpPr>
          <p:cNvPr id="55366" name="Text Box 70"/>
          <p:cNvSpPr txBox="1">
            <a:spLocks noChangeArrowheads="1"/>
          </p:cNvSpPr>
          <p:nvPr/>
        </p:nvSpPr>
        <p:spPr bwMode="auto">
          <a:xfrm>
            <a:off x="5257800" y="40386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halkboard" pitchFamily="1" charset="0"/>
                <a:sym typeface="Symbol" pitchFamily="18" charset="2"/>
              </a:rPr>
              <a:t>identity</a:t>
            </a:r>
          </a:p>
        </p:txBody>
      </p:sp>
      <p:sp>
        <p:nvSpPr>
          <p:cNvPr id="55367" name="Text Box 71"/>
          <p:cNvSpPr txBox="1">
            <a:spLocks noChangeArrowheads="1"/>
          </p:cNvSpPr>
          <p:nvPr/>
        </p:nvSpPr>
        <p:spPr bwMode="auto">
          <a:xfrm>
            <a:off x="5257800" y="44196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halkboard" pitchFamily="1" charset="0"/>
                <a:sym typeface="Symbol" pitchFamily="18" charset="2"/>
              </a:rPr>
              <a:t>substitution for </a:t>
            </a:r>
          </a:p>
        </p:txBody>
      </p:sp>
      <p:sp>
        <p:nvSpPr>
          <p:cNvPr id="55368" name="Text Box 72"/>
          <p:cNvSpPr txBox="1">
            <a:spLocks noChangeArrowheads="1"/>
          </p:cNvSpPr>
          <p:nvPr/>
        </p:nvSpPr>
        <p:spPr bwMode="auto">
          <a:xfrm>
            <a:off x="5257800" y="48006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halkboard" pitchFamily="1" charset="0"/>
                <a:sym typeface="Symbol" pitchFamily="18" charset="2"/>
              </a:rPr>
              <a:t>DeMorgan’s</a:t>
            </a:r>
          </a:p>
        </p:txBody>
      </p:sp>
      <p:sp>
        <p:nvSpPr>
          <p:cNvPr id="55369" name="Text Box 73"/>
          <p:cNvSpPr txBox="1">
            <a:spLocks noChangeArrowheads="1"/>
          </p:cNvSpPr>
          <p:nvPr/>
        </p:nvSpPr>
        <p:spPr bwMode="auto">
          <a:xfrm>
            <a:off x="5257800" y="51816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halkboard" pitchFamily="1" charset="0"/>
                <a:sym typeface="Symbol" pitchFamily="18" charset="2"/>
              </a:rPr>
              <a:t>associative</a:t>
            </a:r>
          </a:p>
        </p:txBody>
      </p:sp>
      <p:sp>
        <p:nvSpPr>
          <p:cNvPr id="55370" name="Text Box 74"/>
          <p:cNvSpPr txBox="1">
            <a:spLocks noChangeArrowheads="1"/>
          </p:cNvSpPr>
          <p:nvPr/>
        </p:nvSpPr>
        <p:spPr bwMode="auto">
          <a:xfrm>
            <a:off x="5257800" y="55626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Chalkboard" pitchFamily="1" charset="0"/>
                <a:sym typeface="Symbol" pitchFamily="18" charset="2"/>
              </a:rPr>
              <a:t>excluded middle</a:t>
            </a:r>
          </a:p>
        </p:txBody>
      </p:sp>
      <p:sp>
        <p:nvSpPr>
          <p:cNvPr id="55371" name="Text Box 75"/>
          <p:cNvSpPr txBox="1">
            <a:spLocks noChangeArrowheads="1"/>
          </p:cNvSpPr>
          <p:nvPr/>
        </p:nvSpPr>
        <p:spPr bwMode="auto">
          <a:xfrm>
            <a:off x="5257800" y="59436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halkboard" pitchFamily="1" charset="0"/>
                <a:sym typeface="Symbol" pitchFamily="18" charset="2"/>
              </a:rPr>
              <a:t>domination</a:t>
            </a:r>
          </a:p>
        </p:txBody>
      </p:sp>
      <p:sp>
        <p:nvSpPr>
          <p:cNvPr id="55372" name="Line 76"/>
          <p:cNvSpPr>
            <a:spLocks noChangeShapeType="1"/>
          </p:cNvSpPr>
          <p:nvPr/>
        </p:nvSpPr>
        <p:spPr bwMode="auto">
          <a:xfrm>
            <a:off x="914400" y="3048000"/>
            <a:ext cx="762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73" name="Line 77"/>
          <p:cNvSpPr>
            <a:spLocks noChangeShapeType="1"/>
          </p:cNvSpPr>
          <p:nvPr/>
        </p:nvSpPr>
        <p:spPr bwMode="auto">
          <a:xfrm>
            <a:off x="914400" y="3886200"/>
            <a:ext cx="762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74" name="Line 78"/>
          <p:cNvSpPr>
            <a:spLocks noChangeShapeType="1"/>
          </p:cNvSpPr>
          <p:nvPr/>
        </p:nvSpPr>
        <p:spPr bwMode="auto">
          <a:xfrm>
            <a:off x="914400" y="4267200"/>
            <a:ext cx="762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75" name="Line 79"/>
          <p:cNvSpPr>
            <a:spLocks noChangeShapeType="1"/>
          </p:cNvSpPr>
          <p:nvPr/>
        </p:nvSpPr>
        <p:spPr bwMode="auto">
          <a:xfrm>
            <a:off x="914400" y="4648200"/>
            <a:ext cx="762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76" name="Line 80"/>
          <p:cNvSpPr>
            <a:spLocks noChangeShapeType="1"/>
          </p:cNvSpPr>
          <p:nvPr/>
        </p:nvSpPr>
        <p:spPr bwMode="auto">
          <a:xfrm>
            <a:off x="914400" y="5029200"/>
            <a:ext cx="762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77" name="Line 81"/>
          <p:cNvSpPr>
            <a:spLocks noChangeShapeType="1"/>
          </p:cNvSpPr>
          <p:nvPr/>
        </p:nvSpPr>
        <p:spPr bwMode="auto">
          <a:xfrm>
            <a:off x="914400" y="5410200"/>
            <a:ext cx="762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78" name="Line 82"/>
          <p:cNvSpPr>
            <a:spLocks noChangeShapeType="1"/>
          </p:cNvSpPr>
          <p:nvPr/>
        </p:nvSpPr>
        <p:spPr bwMode="auto">
          <a:xfrm>
            <a:off x="914400" y="5791200"/>
            <a:ext cx="762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79" name="Line 83"/>
          <p:cNvSpPr>
            <a:spLocks noChangeShapeType="1"/>
          </p:cNvSpPr>
          <p:nvPr/>
        </p:nvSpPr>
        <p:spPr bwMode="auto">
          <a:xfrm>
            <a:off x="914400" y="6172200"/>
            <a:ext cx="762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80" name="Line 84"/>
          <p:cNvSpPr>
            <a:spLocks noChangeShapeType="1"/>
          </p:cNvSpPr>
          <p:nvPr/>
        </p:nvSpPr>
        <p:spPr bwMode="auto">
          <a:xfrm>
            <a:off x="914400" y="3429000"/>
            <a:ext cx="762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48" grpId="0" autoUpdateAnimBg="0"/>
      <p:bldP spid="55364" grpId="0" autoUpdateAnimBg="0"/>
      <p:bldP spid="55365" grpId="0" autoUpdateAnimBg="0"/>
      <p:bldP spid="55366" grpId="0" autoUpdateAnimBg="0"/>
      <p:bldP spid="55367" grpId="0" autoUpdateAnimBg="0"/>
      <p:bldP spid="55368" grpId="0" autoUpdateAnimBg="0"/>
      <p:bldP spid="55369" grpId="0" autoUpdateAnimBg="0"/>
      <p:bldP spid="55370" grpId="0" autoUpdateAnimBg="0"/>
      <p:bldP spid="55371" grpId="0" autoUpdateAnimBg="0"/>
      <p:bldP spid="55372" grpId="0" animBg="1"/>
      <p:bldP spid="55372" grpId="1" animBg="1"/>
      <p:bldP spid="55373" grpId="0" animBg="1"/>
      <p:bldP spid="55373" grpId="1" animBg="1"/>
      <p:bldP spid="55374" grpId="0" animBg="1"/>
      <p:bldP spid="55374" grpId="1" animBg="1"/>
      <p:bldP spid="55375" grpId="0" animBg="1"/>
      <p:bldP spid="55375" grpId="1" animBg="1"/>
      <p:bldP spid="55376" grpId="0" animBg="1"/>
      <p:bldP spid="55376" grpId="1" animBg="1"/>
      <p:bldP spid="55377" grpId="0" animBg="1"/>
      <p:bldP spid="55377" grpId="1" animBg="1"/>
      <p:bldP spid="55378" grpId="0" animBg="1"/>
      <p:bldP spid="55378" grpId="1" animBg="1"/>
      <p:bldP spid="55379" grpId="0" animBg="1"/>
      <p:bldP spid="55379" grpId="1" animBg="1"/>
      <p:bldP spid="55380" grpId="0" animBg="1"/>
      <p:bldP spid="5538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/>
            <a:r>
              <a:rPr lang="en-US" sz="1400"/>
              <a:t>L3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/>
            <a:fld id="{B17DC681-6901-4247-BC5D-4E3AF5E2D559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Tautologies, contradictions, contingencies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mic Sans MS" pitchFamily="66" charset="0"/>
              </a:rPr>
              <a:t>DEF:  A compound proposition is called a </a:t>
            </a:r>
            <a:r>
              <a:rPr lang="en-US" sz="1800" b="1" i="1" dirty="0">
                <a:solidFill>
                  <a:schemeClr val="accent5">
                    <a:lumMod val="75000"/>
                  </a:schemeClr>
                </a:solidFill>
                <a:latin typeface="Comic Sans MS" pitchFamily="66" charset="0"/>
              </a:rPr>
              <a:t>tautology</a:t>
            </a:r>
            <a:r>
              <a:rPr lang="en-US" sz="1800" dirty="0">
                <a:latin typeface="Comic Sans MS" pitchFamily="66" charset="0"/>
              </a:rPr>
              <a:t> if no matter what truth values its atomic propositions have, its own truth value is </a:t>
            </a:r>
            <a:r>
              <a:rPr lang="en-US" sz="1800" b="1" dirty="0">
                <a:latin typeface="Comic Sans MS" pitchFamily="66" charset="0"/>
              </a:rPr>
              <a:t>T</a:t>
            </a:r>
            <a:r>
              <a:rPr lang="en-US" sz="1800" dirty="0">
                <a:latin typeface="Comic Sans MS" pitchFamily="66" charset="0"/>
              </a:rPr>
              <a:t>.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mic Sans MS" pitchFamily="66" charset="0"/>
              </a:rPr>
              <a:t>EG:  </a:t>
            </a:r>
            <a:r>
              <a:rPr lang="en-US" sz="1800" i="1" dirty="0">
                <a:latin typeface="Comic Sans MS" pitchFamily="66" charset="0"/>
              </a:rPr>
              <a:t>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dirty="0">
                <a:latin typeface="Comic Sans MS" pitchFamily="66" charset="0"/>
                <a:cs typeface="Arial" charset="0"/>
              </a:rPr>
              <a:t> </a:t>
            </a:r>
            <a:r>
              <a:rPr lang="en-US" sz="1800" b="1" i="1" dirty="0">
                <a:latin typeface="Comic Sans MS" pitchFamily="66" charset="0"/>
                <a:cs typeface="Arial" charset="0"/>
              </a:rPr>
              <a:t>¬</a:t>
            </a:r>
            <a:r>
              <a:rPr lang="en-US" sz="1800" i="1" dirty="0">
                <a:latin typeface="Comic Sans MS" pitchFamily="66" charset="0"/>
              </a:rPr>
              <a:t>p</a:t>
            </a:r>
            <a:r>
              <a:rPr lang="en-US" sz="1800" dirty="0">
                <a:latin typeface="Comic Sans MS" pitchFamily="66" charset="0"/>
              </a:rPr>
              <a:t>  (Law of excluded middle)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mic Sans MS" pitchFamily="66" charset="0"/>
              </a:rPr>
              <a:t>The opposite to a tautology, is a compound proposition that’s always false –a </a:t>
            </a:r>
            <a:r>
              <a:rPr lang="en-US" sz="1800" b="1" i="1" dirty="0">
                <a:solidFill>
                  <a:schemeClr val="accent5">
                    <a:lumMod val="75000"/>
                  </a:schemeClr>
                </a:solidFill>
                <a:latin typeface="Comic Sans MS" pitchFamily="66" charset="0"/>
              </a:rPr>
              <a:t>contradiction</a:t>
            </a:r>
            <a:r>
              <a:rPr lang="en-US" sz="1800" dirty="0">
                <a:latin typeface="Comic Sans MS" pitchFamily="66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mic Sans MS" pitchFamily="66" charset="0"/>
              </a:rPr>
              <a:t>EG: </a:t>
            </a:r>
            <a:r>
              <a:rPr lang="en-US" sz="1800" i="1" dirty="0">
                <a:latin typeface="Comic Sans MS" pitchFamily="66" charset="0"/>
              </a:rPr>
              <a:t>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  <a:cs typeface="Arial" charset="0"/>
              </a:rPr>
              <a:t> </a:t>
            </a:r>
            <a:r>
              <a:rPr lang="en-US" sz="1800" b="1" i="1" dirty="0">
                <a:latin typeface="Comic Sans MS" pitchFamily="66" charset="0"/>
                <a:cs typeface="Arial" charset="0"/>
              </a:rPr>
              <a:t>¬</a:t>
            </a:r>
            <a:r>
              <a:rPr lang="en-US" sz="1800" i="1" dirty="0">
                <a:latin typeface="Comic Sans MS" pitchFamily="66" charset="0"/>
              </a:rPr>
              <a:t>p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i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i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mic Sans MS" pitchFamily="66" charset="0"/>
              </a:rPr>
              <a:t>On the other hand, a compound proposition whose truth value isn’t constant is called a </a:t>
            </a:r>
            <a:r>
              <a:rPr lang="en-US" sz="1800" b="1" i="1" dirty="0">
                <a:solidFill>
                  <a:schemeClr val="accent5">
                    <a:lumMod val="75000"/>
                  </a:schemeClr>
                </a:solidFill>
                <a:latin typeface="Comic Sans MS" pitchFamily="66" charset="0"/>
              </a:rPr>
              <a:t>contingency</a:t>
            </a:r>
            <a:r>
              <a:rPr lang="en-US" sz="1800" b="1" i="1" dirty="0">
                <a:latin typeface="Comic Sans MS" pitchFamily="66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mic Sans MS" pitchFamily="66" charset="0"/>
              </a:rPr>
              <a:t>EG: </a:t>
            </a:r>
            <a:r>
              <a:rPr lang="en-US" sz="1800" i="1" dirty="0">
                <a:latin typeface="Comic Sans MS" pitchFamily="66" charset="0"/>
              </a:rPr>
              <a:t>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</a:t>
            </a: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b="1" i="1" dirty="0">
                <a:latin typeface="Comic Sans MS" pitchFamily="66" charset="0"/>
                <a:cs typeface="Arial" charset="0"/>
              </a:rPr>
              <a:t>¬</a:t>
            </a:r>
            <a:r>
              <a:rPr lang="en-US" sz="1800" i="1" dirty="0">
                <a:latin typeface="Comic Sans MS" pitchFamily="66" charset="0"/>
              </a:rPr>
              <a:t>p </a:t>
            </a:r>
          </a:p>
        </p:txBody>
      </p:sp>
    </p:spTree>
    <p:extLst>
      <p:ext uri="{BB962C8B-B14F-4D97-AF65-F5344CB8AC3E}">
        <p14:creationId xmlns:p14="http://schemas.microsoft.com/office/powerpoint/2010/main" val="245204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/>
            <a:r>
              <a:rPr lang="en-US" sz="1400"/>
              <a:t>L3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/>
            <a:fld id="{6A370D41-5DEA-4C18-A5E2-04ECE064439B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Tautologies and contradictions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endParaRPr lang="en-US" sz="1800" dirty="0">
              <a:latin typeface="Comic Sans MS" pitchFamily="66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800" dirty="0">
                <a:latin typeface="Comic Sans MS" pitchFamily="66" charset="0"/>
              </a:rPr>
              <a:t>The easiest way to see if a compound proposition is tautology/contradiction is to use a truth table.</a:t>
            </a:r>
            <a:endParaRPr lang="en-US" sz="1800" b="1" dirty="0">
              <a:latin typeface="Comic Sans MS" pitchFamily="66" charset="0"/>
            </a:endParaRPr>
          </a:p>
        </p:txBody>
      </p:sp>
      <p:grpSp>
        <p:nvGrpSpPr>
          <p:cNvPr id="7174" name="Group 26"/>
          <p:cNvGrpSpPr>
            <a:grpSpLocks/>
          </p:cNvGrpSpPr>
          <p:nvPr/>
        </p:nvGrpSpPr>
        <p:grpSpPr bwMode="auto">
          <a:xfrm>
            <a:off x="762000" y="3505200"/>
            <a:ext cx="3581400" cy="1547813"/>
            <a:chOff x="1344" y="2400"/>
            <a:chExt cx="2256" cy="975"/>
          </a:xfrm>
        </p:grpSpPr>
        <p:sp>
          <p:nvSpPr>
            <p:cNvPr id="7194" name="Rectangle 5"/>
            <p:cNvSpPr>
              <a:spLocks noChangeArrowheads="1"/>
            </p:cNvSpPr>
            <p:nvPr/>
          </p:nvSpPr>
          <p:spPr bwMode="auto">
            <a:xfrm>
              <a:off x="2082" y="2726"/>
              <a:ext cx="739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/>
                <a:t>F</a:t>
              </a:r>
            </a:p>
          </p:txBody>
        </p:sp>
        <p:sp>
          <p:nvSpPr>
            <p:cNvPr id="7195" name="Rectangle 6"/>
            <p:cNvSpPr>
              <a:spLocks noChangeArrowheads="1"/>
            </p:cNvSpPr>
            <p:nvPr/>
          </p:nvSpPr>
          <p:spPr bwMode="auto">
            <a:xfrm>
              <a:off x="1344" y="2726"/>
              <a:ext cx="738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/>
                <a:t>T</a:t>
              </a:r>
            </a:p>
          </p:txBody>
        </p:sp>
        <p:sp>
          <p:nvSpPr>
            <p:cNvPr id="7196" name="Rectangle 7"/>
            <p:cNvSpPr>
              <a:spLocks noChangeArrowheads="1"/>
            </p:cNvSpPr>
            <p:nvPr/>
          </p:nvSpPr>
          <p:spPr bwMode="auto">
            <a:xfrm>
              <a:off x="2082" y="2400"/>
              <a:ext cx="73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sym typeface="Symbol" pitchFamily="18" charset="2"/>
                </a:rPr>
                <a:t></a:t>
              </a:r>
              <a:r>
                <a:rPr lang="en-US" sz="2800" i="1"/>
                <a:t>p</a:t>
              </a:r>
            </a:p>
          </p:txBody>
        </p:sp>
        <p:sp>
          <p:nvSpPr>
            <p:cNvPr id="7197" name="Rectangle 8"/>
            <p:cNvSpPr>
              <a:spLocks noChangeArrowheads="1"/>
            </p:cNvSpPr>
            <p:nvPr/>
          </p:nvSpPr>
          <p:spPr bwMode="auto">
            <a:xfrm>
              <a:off x="1344" y="2400"/>
              <a:ext cx="73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 i="1"/>
                <a:t>p</a:t>
              </a:r>
            </a:p>
          </p:txBody>
        </p:sp>
        <p:sp>
          <p:nvSpPr>
            <p:cNvPr id="7198" name="Line 9"/>
            <p:cNvSpPr>
              <a:spLocks noChangeShapeType="1"/>
            </p:cNvSpPr>
            <p:nvPr/>
          </p:nvSpPr>
          <p:spPr bwMode="auto">
            <a:xfrm>
              <a:off x="1344" y="2400"/>
              <a:ext cx="14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9" name="Line 10"/>
            <p:cNvSpPr>
              <a:spLocks noChangeShapeType="1"/>
            </p:cNvSpPr>
            <p:nvPr/>
          </p:nvSpPr>
          <p:spPr bwMode="auto">
            <a:xfrm>
              <a:off x="1344" y="2726"/>
              <a:ext cx="14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0" name="Line 11"/>
            <p:cNvSpPr>
              <a:spLocks noChangeShapeType="1"/>
            </p:cNvSpPr>
            <p:nvPr/>
          </p:nvSpPr>
          <p:spPr bwMode="auto">
            <a:xfrm>
              <a:off x="1344" y="3375"/>
              <a:ext cx="14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1" name="Line 12"/>
            <p:cNvSpPr>
              <a:spLocks noChangeShapeType="1"/>
            </p:cNvSpPr>
            <p:nvPr/>
          </p:nvSpPr>
          <p:spPr bwMode="auto">
            <a:xfrm>
              <a:off x="1344" y="2400"/>
              <a:ext cx="0" cy="9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2" name="Line 13"/>
            <p:cNvSpPr>
              <a:spLocks noChangeShapeType="1"/>
            </p:cNvSpPr>
            <p:nvPr/>
          </p:nvSpPr>
          <p:spPr bwMode="auto">
            <a:xfrm>
              <a:off x="2082" y="2400"/>
              <a:ext cx="0" cy="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3" name="Line 14"/>
            <p:cNvSpPr>
              <a:spLocks noChangeShapeType="1"/>
            </p:cNvSpPr>
            <p:nvPr/>
          </p:nvSpPr>
          <p:spPr bwMode="auto">
            <a:xfrm>
              <a:off x="2821" y="2400"/>
              <a:ext cx="0" cy="9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4" name="Rectangle 17"/>
            <p:cNvSpPr>
              <a:spLocks noChangeArrowheads="1"/>
            </p:cNvSpPr>
            <p:nvPr/>
          </p:nvSpPr>
          <p:spPr bwMode="auto">
            <a:xfrm>
              <a:off x="2850" y="2726"/>
              <a:ext cx="739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/>
                <a:t>T</a:t>
              </a:r>
            </a:p>
          </p:txBody>
        </p:sp>
        <p:sp>
          <p:nvSpPr>
            <p:cNvPr id="7205" name="Rectangle 18"/>
            <p:cNvSpPr>
              <a:spLocks noChangeArrowheads="1"/>
            </p:cNvSpPr>
            <p:nvPr/>
          </p:nvSpPr>
          <p:spPr bwMode="auto">
            <a:xfrm>
              <a:off x="2850" y="2400"/>
              <a:ext cx="73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 i="1"/>
                <a:t>p </a:t>
              </a:r>
              <a:r>
                <a:rPr lang="en-US" sz="2800">
                  <a:sym typeface="Symbol" pitchFamily="18" charset="2"/>
                </a:rPr>
                <a:t></a:t>
              </a:r>
              <a:r>
                <a:rPr lang="en-US" sz="2800" i="1"/>
                <a:t>p</a:t>
              </a:r>
            </a:p>
          </p:txBody>
        </p:sp>
        <p:sp>
          <p:nvSpPr>
            <p:cNvPr id="7206" name="Line 19"/>
            <p:cNvSpPr>
              <a:spLocks noChangeShapeType="1"/>
            </p:cNvSpPr>
            <p:nvPr/>
          </p:nvSpPr>
          <p:spPr bwMode="auto">
            <a:xfrm>
              <a:off x="2850" y="2400"/>
              <a:ext cx="0" cy="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7" name="Line 20"/>
            <p:cNvSpPr>
              <a:spLocks noChangeShapeType="1"/>
            </p:cNvSpPr>
            <p:nvPr/>
          </p:nvSpPr>
          <p:spPr bwMode="auto">
            <a:xfrm>
              <a:off x="3589" y="2400"/>
              <a:ext cx="0" cy="9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8" name="Line 21"/>
            <p:cNvSpPr>
              <a:spLocks noChangeShapeType="1"/>
            </p:cNvSpPr>
            <p:nvPr/>
          </p:nvSpPr>
          <p:spPr bwMode="auto">
            <a:xfrm>
              <a:off x="2112" y="2400"/>
              <a:ext cx="14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" name="Line 23"/>
            <p:cNvSpPr>
              <a:spLocks noChangeShapeType="1"/>
            </p:cNvSpPr>
            <p:nvPr/>
          </p:nvSpPr>
          <p:spPr bwMode="auto">
            <a:xfrm>
              <a:off x="1344" y="3360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10" name="Line 24"/>
            <p:cNvSpPr>
              <a:spLocks noChangeShapeType="1"/>
            </p:cNvSpPr>
            <p:nvPr/>
          </p:nvSpPr>
          <p:spPr bwMode="auto">
            <a:xfrm>
              <a:off x="1344" y="2736"/>
              <a:ext cx="22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75" name="Group 27"/>
          <p:cNvGrpSpPr>
            <a:grpSpLocks/>
          </p:cNvGrpSpPr>
          <p:nvPr/>
        </p:nvGrpSpPr>
        <p:grpSpPr bwMode="auto">
          <a:xfrm>
            <a:off x="4876800" y="3505200"/>
            <a:ext cx="3581400" cy="1547813"/>
            <a:chOff x="1344" y="2400"/>
            <a:chExt cx="2256" cy="975"/>
          </a:xfrm>
        </p:grpSpPr>
        <p:sp>
          <p:nvSpPr>
            <p:cNvPr id="7177" name="Rectangle 28"/>
            <p:cNvSpPr>
              <a:spLocks noChangeArrowheads="1"/>
            </p:cNvSpPr>
            <p:nvPr/>
          </p:nvSpPr>
          <p:spPr bwMode="auto">
            <a:xfrm>
              <a:off x="2082" y="2726"/>
              <a:ext cx="739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/>
                <a:t>T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/>
                <a:t>F</a:t>
              </a:r>
            </a:p>
          </p:txBody>
        </p:sp>
        <p:sp>
          <p:nvSpPr>
            <p:cNvPr id="7178" name="Rectangle 29"/>
            <p:cNvSpPr>
              <a:spLocks noChangeArrowheads="1"/>
            </p:cNvSpPr>
            <p:nvPr/>
          </p:nvSpPr>
          <p:spPr bwMode="auto">
            <a:xfrm>
              <a:off x="1344" y="2726"/>
              <a:ext cx="738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/>
                <a:t>T</a:t>
              </a:r>
            </a:p>
          </p:txBody>
        </p:sp>
        <p:sp>
          <p:nvSpPr>
            <p:cNvPr id="7179" name="Rectangle 30"/>
            <p:cNvSpPr>
              <a:spLocks noChangeArrowheads="1"/>
            </p:cNvSpPr>
            <p:nvPr/>
          </p:nvSpPr>
          <p:spPr bwMode="auto">
            <a:xfrm>
              <a:off x="2082" y="2400"/>
              <a:ext cx="73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>
                  <a:sym typeface="Symbol" pitchFamily="18" charset="2"/>
                </a:rPr>
                <a:t></a:t>
              </a:r>
              <a:r>
                <a:rPr lang="en-US" sz="2800" i="1"/>
                <a:t>p</a:t>
              </a:r>
            </a:p>
          </p:txBody>
        </p:sp>
        <p:sp>
          <p:nvSpPr>
            <p:cNvPr id="7180" name="Rectangle 31"/>
            <p:cNvSpPr>
              <a:spLocks noChangeArrowheads="1"/>
            </p:cNvSpPr>
            <p:nvPr/>
          </p:nvSpPr>
          <p:spPr bwMode="auto">
            <a:xfrm>
              <a:off x="1344" y="2400"/>
              <a:ext cx="73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 i="1"/>
                <a:t>p</a:t>
              </a:r>
            </a:p>
          </p:txBody>
        </p:sp>
        <p:sp>
          <p:nvSpPr>
            <p:cNvPr id="7181" name="Line 32"/>
            <p:cNvSpPr>
              <a:spLocks noChangeShapeType="1"/>
            </p:cNvSpPr>
            <p:nvPr/>
          </p:nvSpPr>
          <p:spPr bwMode="auto">
            <a:xfrm>
              <a:off x="1344" y="2400"/>
              <a:ext cx="14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2" name="Line 33"/>
            <p:cNvSpPr>
              <a:spLocks noChangeShapeType="1"/>
            </p:cNvSpPr>
            <p:nvPr/>
          </p:nvSpPr>
          <p:spPr bwMode="auto">
            <a:xfrm>
              <a:off x="1344" y="2726"/>
              <a:ext cx="14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3" name="Line 34"/>
            <p:cNvSpPr>
              <a:spLocks noChangeShapeType="1"/>
            </p:cNvSpPr>
            <p:nvPr/>
          </p:nvSpPr>
          <p:spPr bwMode="auto">
            <a:xfrm>
              <a:off x="1344" y="3375"/>
              <a:ext cx="14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4" name="Line 35"/>
            <p:cNvSpPr>
              <a:spLocks noChangeShapeType="1"/>
            </p:cNvSpPr>
            <p:nvPr/>
          </p:nvSpPr>
          <p:spPr bwMode="auto">
            <a:xfrm>
              <a:off x="1344" y="2400"/>
              <a:ext cx="0" cy="9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5" name="Line 36"/>
            <p:cNvSpPr>
              <a:spLocks noChangeShapeType="1"/>
            </p:cNvSpPr>
            <p:nvPr/>
          </p:nvSpPr>
          <p:spPr bwMode="auto">
            <a:xfrm>
              <a:off x="2082" y="2400"/>
              <a:ext cx="0" cy="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6" name="Line 37"/>
            <p:cNvSpPr>
              <a:spLocks noChangeShapeType="1"/>
            </p:cNvSpPr>
            <p:nvPr/>
          </p:nvSpPr>
          <p:spPr bwMode="auto">
            <a:xfrm>
              <a:off x="2821" y="2400"/>
              <a:ext cx="0" cy="9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7" name="Rectangle 38"/>
            <p:cNvSpPr>
              <a:spLocks noChangeArrowheads="1"/>
            </p:cNvSpPr>
            <p:nvPr/>
          </p:nvSpPr>
          <p:spPr bwMode="auto">
            <a:xfrm>
              <a:off x="2850" y="2726"/>
              <a:ext cx="739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/>
                <a:t>F</a:t>
              </a: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/>
                <a:t>F</a:t>
              </a:r>
            </a:p>
          </p:txBody>
        </p:sp>
        <p:sp>
          <p:nvSpPr>
            <p:cNvPr id="7188" name="Rectangle 39"/>
            <p:cNvSpPr>
              <a:spLocks noChangeArrowheads="1"/>
            </p:cNvSpPr>
            <p:nvPr/>
          </p:nvSpPr>
          <p:spPr bwMode="auto">
            <a:xfrm>
              <a:off x="2850" y="2400"/>
              <a:ext cx="73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sz="2800" i="1"/>
                <a:t>p </a:t>
              </a:r>
              <a:r>
                <a:rPr lang="en-US" sz="2800">
                  <a:sym typeface="Symbol" pitchFamily="18" charset="2"/>
                </a:rPr>
                <a:t></a:t>
              </a:r>
              <a:r>
                <a:rPr lang="en-US" sz="2800" i="1"/>
                <a:t>p</a:t>
              </a:r>
            </a:p>
          </p:txBody>
        </p:sp>
        <p:sp>
          <p:nvSpPr>
            <p:cNvPr id="7189" name="Line 40"/>
            <p:cNvSpPr>
              <a:spLocks noChangeShapeType="1"/>
            </p:cNvSpPr>
            <p:nvPr/>
          </p:nvSpPr>
          <p:spPr bwMode="auto">
            <a:xfrm>
              <a:off x="2850" y="2400"/>
              <a:ext cx="0" cy="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0" name="Line 41"/>
            <p:cNvSpPr>
              <a:spLocks noChangeShapeType="1"/>
            </p:cNvSpPr>
            <p:nvPr/>
          </p:nvSpPr>
          <p:spPr bwMode="auto">
            <a:xfrm>
              <a:off x="3589" y="2400"/>
              <a:ext cx="0" cy="9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1" name="Line 42"/>
            <p:cNvSpPr>
              <a:spLocks noChangeShapeType="1"/>
            </p:cNvSpPr>
            <p:nvPr/>
          </p:nvSpPr>
          <p:spPr bwMode="auto">
            <a:xfrm>
              <a:off x="2112" y="2400"/>
              <a:ext cx="14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2" name="Line 43"/>
            <p:cNvSpPr>
              <a:spLocks noChangeShapeType="1"/>
            </p:cNvSpPr>
            <p:nvPr/>
          </p:nvSpPr>
          <p:spPr bwMode="auto">
            <a:xfrm>
              <a:off x="1344" y="3360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3" name="Line 44"/>
            <p:cNvSpPr>
              <a:spLocks noChangeShapeType="1"/>
            </p:cNvSpPr>
            <p:nvPr/>
          </p:nvSpPr>
          <p:spPr bwMode="auto">
            <a:xfrm>
              <a:off x="1344" y="2736"/>
              <a:ext cx="22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76" name="Text Box 45"/>
          <p:cNvSpPr txBox="1">
            <a:spLocks noChangeArrowheads="1"/>
          </p:cNvSpPr>
          <p:nvPr/>
        </p:nvSpPr>
        <p:spPr bwMode="auto">
          <a:xfrm>
            <a:off x="838200" y="525780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53230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/>
            <a:r>
              <a:rPr lang="en-US" sz="1400"/>
              <a:t>L3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/>
            <a:fld id="{F9C54B2C-804D-42EE-B1D6-65F8F6A2905D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Tautology example (1.2.8.a)</a:t>
            </a:r>
            <a:b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Part 1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z="1800" dirty="0">
                <a:latin typeface="Comic Sans MS" pitchFamily="66" charset="0"/>
              </a:rPr>
              <a:t>Demonstrate that</a:t>
            </a:r>
          </a:p>
          <a:p>
            <a:pPr marL="609600" indent="-609600" algn="ctr" eaLnBrk="1" hangingPunct="1">
              <a:buFont typeface="Wingdings" pitchFamily="2" charset="2"/>
              <a:buNone/>
            </a:pPr>
            <a:r>
              <a:rPr lang="en-US" sz="1800" dirty="0">
                <a:latin typeface="Comic Sans MS" pitchFamily="66" charset="0"/>
                <a:cs typeface="Arial" charset="0"/>
              </a:rPr>
              <a:t>[</a:t>
            </a:r>
            <a:r>
              <a:rPr lang="en-US" sz="1800" b="1" i="1" dirty="0">
                <a:latin typeface="Comic Sans MS" pitchFamily="66" charset="0"/>
                <a:cs typeface="Arial" charset="0"/>
              </a:rPr>
              <a:t>¬</a:t>
            </a:r>
            <a:r>
              <a:rPr lang="en-US" sz="1800" i="1" dirty="0">
                <a:latin typeface="Comic Sans MS" pitchFamily="66" charset="0"/>
              </a:rPr>
              <a:t>p</a:t>
            </a: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(</a:t>
            </a:r>
            <a:r>
              <a:rPr lang="en-US" sz="1800" i="1" dirty="0">
                <a:latin typeface="Comic Sans MS" pitchFamily="66" charset="0"/>
              </a:rPr>
              <a:t>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i="1" dirty="0">
                <a:latin typeface="Comic Sans MS" pitchFamily="66" charset="0"/>
              </a:rPr>
              <a:t>q </a:t>
            </a:r>
            <a:r>
              <a:rPr lang="en-US" sz="1800" dirty="0">
                <a:latin typeface="Comic Sans MS" pitchFamily="66" charset="0"/>
              </a:rPr>
              <a:t>)]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</a:t>
            </a:r>
            <a:r>
              <a:rPr lang="en-US" sz="1800" i="1" dirty="0">
                <a:latin typeface="Comic Sans MS" pitchFamily="66" charset="0"/>
              </a:rPr>
              <a:t>q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1800" dirty="0">
                <a:latin typeface="Comic Sans MS" pitchFamily="66" charset="0"/>
              </a:rPr>
              <a:t>is a tautology in two ways: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sz="1800" dirty="0">
              <a:latin typeface="Comic Sans MS" pitchFamily="66" charset="0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sz="1800" dirty="0">
                <a:latin typeface="Comic Sans MS" pitchFamily="66" charset="0"/>
              </a:rPr>
              <a:t>Using a truth table – show that 		</a:t>
            </a:r>
            <a:r>
              <a:rPr lang="en-US" sz="1800" dirty="0">
                <a:latin typeface="Comic Sans MS" pitchFamily="66" charset="0"/>
                <a:cs typeface="Arial" charset="0"/>
              </a:rPr>
              <a:t>[</a:t>
            </a:r>
            <a:r>
              <a:rPr lang="en-US" sz="1800" b="1" i="1" dirty="0">
                <a:latin typeface="Comic Sans MS" pitchFamily="66" charset="0"/>
                <a:cs typeface="Arial" charset="0"/>
              </a:rPr>
              <a:t>¬</a:t>
            </a:r>
            <a:r>
              <a:rPr lang="en-US" sz="1800" i="1" dirty="0">
                <a:latin typeface="Comic Sans MS" pitchFamily="66" charset="0"/>
              </a:rPr>
              <a:t>p</a:t>
            </a: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1800" dirty="0">
                <a:latin typeface="Comic Sans MS" pitchFamily="66" charset="0"/>
              </a:rPr>
              <a:t>(</a:t>
            </a:r>
            <a:r>
              <a:rPr lang="en-US" sz="1800" i="1" dirty="0">
                <a:latin typeface="Comic Sans MS" pitchFamily="66" charset="0"/>
              </a:rPr>
              <a:t>p 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</a:t>
            </a:r>
            <a:r>
              <a:rPr lang="en-US" sz="1800" i="1" dirty="0">
                <a:latin typeface="Comic Sans MS" pitchFamily="66" charset="0"/>
              </a:rPr>
              <a:t>q </a:t>
            </a:r>
            <a:r>
              <a:rPr lang="en-US" sz="1800" dirty="0">
                <a:latin typeface="Comic Sans MS" pitchFamily="66" charset="0"/>
              </a:rPr>
              <a:t>)]</a:t>
            </a:r>
            <a:r>
              <a:rPr lang="en-US" sz="1800" dirty="0">
                <a:latin typeface="Comic Sans MS" pitchFamily="66" charset="0"/>
                <a:sym typeface="Symbol" pitchFamily="18" charset="2"/>
              </a:rPr>
              <a:t></a:t>
            </a:r>
            <a:r>
              <a:rPr lang="en-US" sz="1800" i="1" dirty="0">
                <a:latin typeface="Comic Sans MS" pitchFamily="66" charset="0"/>
              </a:rPr>
              <a:t>q</a:t>
            </a:r>
            <a:r>
              <a:rPr lang="en-US" sz="1800" dirty="0">
                <a:latin typeface="Comic Sans MS" pitchFamily="66" charset="0"/>
              </a:rPr>
              <a:t>  is always true</a:t>
            </a:r>
          </a:p>
          <a:p>
            <a:pPr marL="609600" indent="-609600" eaLnBrk="1" hangingPunct="1">
              <a:buFontTx/>
              <a:buAutoNum type="arabicPeriod"/>
            </a:pPr>
            <a:endParaRPr lang="en-US" sz="1800" dirty="0">
              <a:latin typeface="Comic Sans MS" pitchFamily="66" charset="0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sz="1800" dirty="0">
                <a:latin typeface="Comic Sans MS" pitchFamily="66" charset="0"/>
              </a:rPr>
              <a:t>Using a proof (will get to this later).</a:t>
            </a:r>
            <a:r>
              <a:rPr lang="en-US" sz="2400" dirty="0">
                <a:latin typeface="Comic Sans MS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4299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/>
            <a:r>
              <a:rPr lang="en-US" sz="1400"/>
              <a:t>L3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/>
            <a:fld id="{E4F550F7-5557-4618-A17A-19A846568391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Tautology by truth table</a:t>
            </a:r>
          </a:p>
        </p:txBody>
      </p:sp>
      <p:graphicFrame>
        <p:nvGraphicFramePr>
          <p:cNvPr id="53251" name="Group 3"/>
          <p:cNvGraphicFramePr>
            <a:graphicFrameLocks noGrp="1"/>
          </p:cNvGraphicFramePr>
          <p:nvPr/>
        </p:nvGraphicFramePr>
        <p:xfrm>
          <a:off x="914400" y="1828800"/>
          <a:ext cx="7848600" cy="38862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pitchFamily="34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q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pitchFamily="34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q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[</a:t>
                      </a: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pitchFamily="34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q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)]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q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325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/>
            <a:r>
              <a:rPr lang="en-US" sz="1400"/>
              <a:t>L3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/>
            <a:fld id="{7D5C6420-32BC-44C9-AD59-8485762B685D}" type="slidenum">
              <a:rPr lang="en-US" sz="1400"/>
              <a:pPr eaLnBrk="1" hangingPunct="1"/>
              <a:t>36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Tautology by truth table</a:t>
            </a:r>
          </a:p>
        </p:txBody>
      </p:sp>
      <p:graphicFrame>
        <p:nvGraphicFramePr>
          <p:cNvPr id="54275" name="Group 3"/>
          <p:cNvGraphicFramePr>
            <a:graphicFrameLocks noGrp="1"/>
          </p:cNvGraphicFramePr>
          <p:nvPr/>
        </p:nvGraphicFramePr>
        <p:xfrm>
          <a:off x="914400" y="1828800"/>
          <a:ext cx="7848600" cy="38862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pitchFamily="34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q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pitchFamily="34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q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[</a:t>
                      </a: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pitchFamily="34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q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)]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q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907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/>
            <a:r>
              <a:rPr lang="en-US" sz="1400"/>
              <a:t>L3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/>
            <a:fld id="{E4F71D10-0EF7-4029-92F1-CFDEDF0671E2}" type="slidenum">
              <a:rPr lang="en-US" sz="1400"/>
              <a:pPr eaLnBrk="1" hangingPunct="1"/>
              <a:t>37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Tautology by truth table</a:t>
            </a:r>
          </a:p>
        </p:txBody>
      </p:sp>
      <p:graphicFrame>
        <p:nvGraphicFramePr>
          <p:cNvPr id="55299" name="Group 3"/>
          <p:cNvGraphicFramePr>
            <a:graphicFrameLocks noGrp="1"/>
          </p:cNvGraphicFramePr>
          <p:nvPr/>
        </p:nvGraphicFramePr>
        <p:xfrm>
          <a:off x="914400" y="1828800"/>
          <a:ext cx="7848600" cy="38862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pitchFamily="34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q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pitchFamily="34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q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[</a:t>
                      </a: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pitchFamily="34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q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)]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q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309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/>
            <a:r>
              <a:rPr lang="en-US" sz="1400"/>
              <a:t>L3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/>
            <a:fld id="{E3ADAC82-192C-4059-B6B3-5E9FD8E90BF9}" type="slidenum">
              <a:rPr lang="en-US" sz="1400"/>
              <a:pPr eaLnBrk="1" hangingPunct="1"/>
              <a:t>38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Tautology by truth table</a:t>
            </a:r>
          </a:p>
        </p:txBody>
      </p:sp>
      <p:graphicFrame>
        <p:nvGraphicFramePr>
          <p:cNvPr id="56323" name="Group 3"/>
          <p:cNvGraphicFramePr>
            <a:graphicFrameLocks noGrp="1"/>
          </p:cNvGraphicFramePr>
          <p:nvPr/>
        </p:nvGraphicFramePr>
        <p:xfrm>
          <a:off x="914400" y="1828800"/>
          <a:ext cx="7848600" cy="38862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pitchFamily="34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q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pitchFamily="34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q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[</a:t>
                      </a: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pitchFamily="34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q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)]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q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539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/>
            <a:r>
              <a:rPr lang="en-US" sz="1400"/>
              <a:t>L3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/>
            <a:fld id="{301738C9-8C41-4C0B-A23E-737D5C079E5A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Tautology by truth table</a:t>
            </a:r>
          </a:p>
        </p:txBody>
      </p:sp>
      <p:graphicFrame>
        <p:nvGraphicFramePr>
          <p:cNvPr id="57347" name="Group 3"/>
          <p:cNvGraphicFramePr>
            <a:graphicFrameLocks noGrp="1"/>
          </p:cNvGraphicFramePr>
          <p:nvPr/>
        </p:nvGraphicFramePr>
        <p:xfrm>
          <a:off x="914400" y="1828800"/>
          <a:ext cx="7848600" cy="38862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pitchFamily="34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q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pitchFamily="34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q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[</a:t>
                      </a: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 pitchFamily="34" charset="0"/>
                        </a:rPr>
                        <a:t>¬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q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)]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q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49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latin typeface="Comic Sans MS" pitchFamily="1" charset="0"/>
              </a:rPr>
              <a:t>Propositional Logic</a:t>
            </a:r>
          </a:p>
        </p:txBody>
      </p:sp>
      <p:pic>
        <p:nvPicPr>
          <p:cNvPr id="2052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43125"/>
            <a:ext cx="25717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252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/>
            <a:r>
              <a:rPr lang="en-US" sz="1400"/>
              <a:t>L3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/>
            <a:fld id="{9FAF22E8-7430-418A-A55E-7FCED3E3DEB0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Tautologies, contradictions and programming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dirty="0">
                <a:latin typeface="Comic Sans MS" pitchFamily="66" charset="0"/>
              </a:rPr>
              <a:t>Tautologies and contradictions in your code usually correspond to poor programming design.  EG:</a:t>
            </a:r>
          </a:p>
          <a:p>
            <a:pPr eaLnBrk="1" hangingPunct="1">
              <a:buFont typeface="Wingdings" pitchFamily="2" charset="2"/>
              <a:buNone/>
            </a:pPr>
            <a:endParaRPr lang="en-US" sz="1800" dirty="0">
              <a:latin typeface="Comic Sans MS" pitchFamily="66" charset="0"/>
            </a:endParaRP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while(x &lt;= 3 || x &gt; 3)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	x++;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if(x &gt; y)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	if(x == y)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		return “never got here”;</a:t>
            </a:r>
          </a:p>
        </p:txBody>
      </p:sp>
    </p:spTree>
    <p:extLst>
      <p:ext uri="{BB962C8B-B14F-4D97-AF65-F5344CB8AC3E}">
        <p14:creationId xmlns:p14="http://schemas.microsoft.com/office/powerpoint/2010/main" val="1176311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5"/>
          <p:cNvSpPr txBox="1">
            <a:spLocks noChangeArrowheads="1"/>
          </p:cNvSpPr>
          <p:nvPr/>
        </p:nvSpPr>
        <p:spPr bwMode="auto">
          <a:xfrm>
            <a:off x="1951038" y="3808413"/>
            <a:ext cx="513556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sz="2800" dirty="0"/>
              <a:t>“The sentence below is </a:t>
            </a:r>
            <a:r>
              <a:rPr lang="en-US" sz="2800" dirty="0">
                <a:solidFill>
                  <a:srgbClr val="A50021"/>
                </a:solidFill>
              </a:rPr>
              <a:t>false</a:t>
            </a:r>
            <a:r>
              <a:rPr lang="en-US" sz="2800" dirty="0"/>
              <a:t>.”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“The sentence above is </a:t>
            </a:r>
            <a:r>
              <a:rPr lang="en-US" sz="2800" dirty="0">
                <a:solidFill>
                  <a:srgbClr val="008000"/>
                </a:solidFill>
              </a:rPr>
              <a:t>true</a:t>
            </a:r>
            <a:r>
              <a:rPr lang="en-US" sz="2800" dirty="0"/>
              <a:t>.”</a:t>
            </a:r>
          </a:p>
        </p:txBody>
      </p:sp>
      <p:sp>
        <p:nvSpPr>
          <p:cNvPr id="49155" name="AutoShape 6"/>
          <p:cNvSpPr>
            <a:spLocks noChangeArrowheads="1"/>
          </p:cNvSpPr>
          <p:nvPr/>
        </p:nvSpPr>
        <p:spPr bwMode="auto">
          <a:xfrm>
            <a:off x="5410200" y="990600"/>
            <a:ext cx="3276600" cy="2057400"/>
          </a:xfrm>
          <a:prstGeom prst="cloudCallout">
            <a:avLst>
              <a:gd name="adj1" fmla="val -48255"/>
              <a:gd name="adj2" fmla="val 5594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Which is true?</a:t>
            </a:r>
          </a:p>
          <a:p>
            <a:pPr algn="ctr"/>
            <a:endParaRPr lang="en-US"/>
          </a:p>
          <a:p>
            <a:pPr algn="ctr"/>
            <a:r>
              <a:rPr lang="en-US"/>
              <a:t>Which is false?</a:t>
            </a:r>
          </a:p>
        </p:txBody>
      </p:sp>
      <p:pic>
        <p:nvPicPr>
          <p:cNvPr id="4915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857250"/>
            <a:ext cx="25717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35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741613" y="457200"/>
            <a:ext cx="3659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3366"/>
                </a:solidFill>
              </a:rPr>
              <a:t>Statement (Proposition)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524000" y="1752600"/>
            <a:ext cx="60499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dirty="0"/>
              <a:t>A </a:t>
            </a:r>
            <a:r>
              <a:rPr kumimoji="0" lang="en-US" i="1" dirty="0">
                <a:solidFill>
                  <a:srgbClr val="0000FF"/>
                </a:solidFill>
              </a:rPr>
              <a:t>Statement</a:t>
            </a:r>
            <a:r>
              <a:rPr kumimoji="0" lang="en-US" dirty="0">
                <a:solidFill>
                  <a:srgbClr val="000000"/>
                </a:solidFill>
              </a:rPr>
              <a:t> is a sentence that is either </a:t>
            </a:r>
            <a:r>
              <a:rPr kumimoji="0" lang="en-US" b="1" dirty="0">
                <a:solidFill>
                  <a:srgbClr val="008000"/>
                </a:solidFill>
              </a:rPr>
              <a:t>True</a:t>
            </a:r>
            <a:r>
              <a:rPr kumimoji="0" lang="en-US" dirty="0">
                <a:solidFill>
                  <a:srgbClr val="000000"/>
                </a:solidFill>
              </a:rPr>
              <a:t> or </a:t>
            </a:r>
            <a:r>
              <a:rPr kumimoji="0" lang="en-US" b="1" dirty="0">
                <a:solidFill>
                  <a:srgbClr val="CC0000"/>
                </a:solidFill>
              </a:rPr>
              <a:t>False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676400" y="2667000"/>
            <a:ext cx="1246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>
                <a:solidFill>
                  <a:srgbClr val="0000FF"/>
                </a:solidFill>
              </a:rPr>
              <a:t>Examples: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752600" y="44196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>
                <a:solidFill>
                  <a:srgbClr val="CC0000"/>
                </a:solidFill>
              </a:rPr>
              <a:t>Non-</a:t>
            </a:r>
            <a:r>
              <a:rPr kumimoji="0" lang="en-US">
                <a:solidFill>
                  <a:srgbClr val="0000FF"/>
                </a:solidFill>
              </a:rPr>
              <a:t>examples: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971925" y="4419600"/>
            <a:ext cx="1066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>
                <a:solidFill>
                  <a:srgbClr val="000000"/>
                </a:solidFill>
              </a:rPr>
              <a:t>x+y&gt;0</a:t>
            </a:r>
          </a:p>
          <a:p>
            <a:pPr eaLnBrk="1" hangingPunct="1"/>
            <a:endParaRPr kumimoji="0" lang="en-US">
              <a:solidFill>
                <a:srgbClr val="000000"/>
              </a:solidFill>
            </a:endParaRPr>
          </a:p>
          <a:p>
            <a:pPr eaLnBrk="1" hangingPunct="1"/>
            <a:r>
              <a:rPr kumimoji="0" lang="en-US">
                <a:solidFill>
                  <a:srgbClr val="000000"/>
                </a:solidFill>
              </a:rPr>
              <a:t>x</a:t>
            </a:r>
            <a:r>
              <a:rPr kumimoji="0" lang="en-US" baseline="30000">
                <a:solidFill>
                  <a:srgbClr val="000000"/>
                </a:solidFill>
              </a:rPr>
              <a:t>2</a:t>
            </a:r>
            <a:r>
              <a:rPr kumimoji="0" lang="en-US">
                <a:solidFill>
                  <a:srgbClr val="000000"/>
                </a:solidFill>
              </a:rPr>
              <a:t>+y</a:t>
            </a:r>
            <a:r>
              <a:rPr kumimoji="0" lang="en-US" baseline="30000">
                <a:solidFill>
                  <a:srgbClr val="000000"/>
                </a:solidFill>
              </a:rPr>
              <a:t>2</a:t>
            </a:r>
            <a:r>
              <a:rPr kumimoji="0" lang="en-US">
                <a:solidFill>
                  <a:srgbClr val="000000"/>
                </a:solidFill>
              </a:rPr>
              <a:t>=z</a:t>
            </a:r>
            <a:r>
              <a:rPr kumimoji="0" lang="en-US" baseline="30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4827588" y="25908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>
                <a:solidFill>
                  <a:srgbClr val="008000"/>
                </a:solidFill>
              </a:rPr>
              <a:t>True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827588" y="306228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>
                <a:solidFill>
                  <a:srgbClr val="CC0000"/>
                </a:solidFill>
              </a:rPr>
              <a:t>False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3363913" y="2632075"/>
            <a:ext cx="1101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/>
              <a:t>2 + 2 = 4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3363913" y="3089275"/>
            <a:ext cx="1127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/>
              <a:t>3 x 3 = 8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379788" y="3622675"/>
            <a:ext cx="246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/>
              <a:t>787009911 is a prime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2895600" y="5562600"/>
            <a:ext cx="5257800" cy="7889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They are true for some values of x and y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but are false for some other values of x and y.</a:t>
            </a:r>
          </a:p>
        </p:txBody>
      </p:sp>
    </p:spTree>
    <p:extLst>
      <p:ext uri="{BB962C8B-B14F-4D97-AF65-F5344CB8AC3E}">
        <p14:creationId xmlns:p14="http://schemas.microsoft.com/office/powerpoint/2010/main" val="244222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13" grpId="0"/>
      <p:bldP spid="43014" grpId="0"/>
      <p:bldP spid="43015" grpId="0"/>
      <p:bldP spid="43016" grpId="0"/>
      <p:bldP spid="43017" grpId="0"/>
      <p:bldP spid="43018" grpId="0"/>
      <p:bldP spid="43019" grpId="0"/>
      <p:bldP spid="430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276600" y="457200"/>
            <a:ext cx="2538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3366"/>
                </a:solidFill>
              </a:rPr>
              <a:t>Logic Operators</a:t>
            </a:r>
          </a:p>
        </p:txBody>
      </p:sp>
      <p:pic>
        <p:nvPicPr>
          <p:cNvPr id="91139" name="Picture 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3429000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92350" y="3284538"/>
            <a:ext cx="2051050" cy="2659062"/>
            <a:chOff x="1707" y="1902"/>
            <a:chExt cx="1292" cy="1675"/>
          </a:xfrm>
        </p:grpSpPr>
        <p:sp>
          <p:nvSpPr>
            <p:cNvPr id="11334" name="Rectangle 5"/>
            <p:cNvSpPr>
              <a:spLocks noChangeArrowheads="1"/>
            </p:cNvSpPr>
            <p:nvPr/>
          </p:nvSpPr>
          <p:spPr bwMode="auto">
            <a:xfrm>
              <a:off x="2236" y="3251"/>
              <a:ext cx="7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latin typeface="Arial" charset="0"/>
                </a:rPr>
                <a:t>F</a:t>
              </a:r>
            </a:p>
          </p:txBody>
        </p:sp>
        <p:sp>
          <p:nvSpPr>
            <p:cNvPr id="11335" name="Rectangle 6"/>
            <p:cNvSpPr>
              <a:spLocks noChangeArrowheads="1"/>
            </p:cNvSpPr>
            <p:nvPr/>
          </p:nvSpPr>
          <p:spPr bwMode="auto">
            <a:xfrm>
              <a:off x="2236" y="2925"/>
              <a:ext cx="7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latin typeface="Arial" charset="0"/>
                </a:rPr>
                <a:t>F</a:t>
              </a:r>
            </a:p>
          </p:txBody>
        </p:sp>
        <p:sp>
          <p:nvSpPr>
            <p:cNvPr id="11336" name="Rectangle 7"/>
            <p:cNvSpPr>
              <a:spLocks noChangeArrowheads="1"/>
            </p:cNvSpPr>
            <p:nvPr/>
          </p:nvSpPr>
          <p:spPr bwMode="auto">
            <a:xfrm>
              <a:off x="2236" y="2599"/>
              <a:ext cx="7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latin typeface="Arial" charset="0"/>
                </a:rPr>
                <a:t>F</a:t>
              </a:r>
            </a:p>
          </p:txBody>
        </p:sp>
        <p:sp>
          <p:nvSpPr>
            <p:cNvPr id="11337" name="Rectangle 8"/>
            <p:cNvSpPr>
              <a:spLocks noChangeArrowheads="1"/>
            </p:cNvSpPr>
            <p:nvPr/>
          </p:nvSpPr>
          <p:spPr bwMode="auto">
            <a:xfrm>
              <a:off x="2236" y="2266"/>
              <a:ext cx="763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latin typeface="Arial" charset="0"/>
                </a:rPr>
                <a:t>T</a:t>
              </a:r>
            </a:p>
          </p:txBody>
        </p:sp>
        <p:sp>
          <p:nvSpPr>
            <p:cNvPr id="11338" name="Rectangle 9"/>
            <p:cNvSpPr>
              <a:spLocks noChangeArrowheads="1"/>
            </p:cNvSpPr>
            <p:nvPr/>
          </p:nvSpPr>
          <p:spPr bwMode="auto">
            <a:xfrm>
              <a:off x="1707" y="1902"/>
              <a:ext cx="1292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i="1">
                  <a:latin typeface="Arial" charset="0"/>
                </a:rPr>
                <a:t>P  </a:t>
              </a:r>
              <a:r>
                <a:rPr lang="en-US" sz="3200">
                  <a:latin typeface="Arial" charset="0"/>
                  <a:sym typeface="Symbol" pitchFamily="18" charset="2"/>
                </a:rPr>
                <a:t>  </a:t>
              </a:r>
              <a:r>
                <a:rPr lang="en-US" sz="3200" i="1">
                  <a:latin typeface="Arial" charset="0"/>
                  <a:sym typeface="Symbol" pitchFamily="18" charset="2"/>
                </a:rPr>
                <a:t>Q</a:t>
              </a:r>
              <a:endParaRPr lang="en-US" sz="3200">
                <a:latin typeface="Arial" charset="0"/>
                <a:sym typeface="Symbol" pitchFamily="18" charset="2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22288" y="3284538"/>
            <a:ext cx="1770062" cy="2659062"/>
            <a:chOff x="592" y="1902"/>
            <a:chExt cx="1115" cy="1675"/>
          </a:xfrm>
        </p:grpSpPr>
        <p:sp>
          <p:nvSpPr>
            <p:cNvPr id="11324" name="Rectangle 11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Arial" charset="0"/>
                </a:rPr>
                <a:t>F</a:t>
              </a:r>
            </a:p>
          </p:txBody>
        </p:sp>
        <p:sp>
          <p:nvSpPr>
            <p:cNvPr id="11325" name="Rectangle 12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Arial" charset="0"/>
                </a:rPr>
                <a:t>F</a:t>
              </a:r>
            </a:p>
          </p:txBody>
        </p:sp>
        <p:sp>
          <p:nvSpPr>
            <p:cNvPr id="11326" name="Rectangle 13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Arial" charset="0"/>
                </a:rPr>
                <a:t>T</a:t>
              </a:r>
            </a:p>
          </p:txBody>
        </p:sp>
        <p:sp>
          <p:nvSpPr>
            <p:cNvPr id="11327" name="Rectangle 14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Arial" charset="0"/>
                </a:rPr>
                <a:t>F</a:t>
              </a:r>
            </a:p>
          </p:txBody>
        </p:sp>
        <p:sp>
          <p:nvSpPr>
            <p:cNvPr id="11328" name="Rectangle 15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Arial" charset="0"/>
                </a:rPr>
                <a:t>F</a:t>
              </a:r>
            </a:p>
          </p:txBody>
        </p:sp>
        <p:sp>
          <p:nvSpPr>
            <p:cNvPr id="11329" name="Rectangle 16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Arial" charset="0"/>
                </a:rPr>
                <a:t>T</a:t>
              </a:r>
            </a:p>
          </p:txBody>
        </p:sp>
        <p:sp>
          <p:nvSpPr>
            <p:cNvPr id="11330" name="Rectangle 17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Arial" charset="0"/>
                </a:rPr>
                <a:t>T</a:t>
              </a:r>
            </a:p>
          </p:txBody>
        </p:sp>
        <p:sp>
          <p:nvSpPr>
            <p:cNvPr id="11331" name="Rectangle 18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Arial" charset="0"/>
                </a:rPr>
                <a:t>T</a:t>
              </a:r>
            </a:p>
          </p:txBody>
        </p:sp>
        <p:sp>
          <p:nvSpPr>
            <p:cNvPr id="11332" name="Rectangle 19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i="1">
                  <a:latin typeface="Arial" charset="0"/>
                </a:rPr>
                <a:t>Q</a:t>
              </a:r>
            </a:p>
          </p:txBody>
        </p:sp>
        <p:sp>
          <p:nvSpPr>
            <p:cNvPr id="11333" name="Rectangle 20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i="1">
                  <a:latin typeface="Arial" charset="0"/>
                </a:rPr>
                <a:t>P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360488" y="3284538"/>
            <a:ext cx="931862" cy="2659062"/>
            <a:chOff x="1120" y="1902"/>
            <a:chExt cx="587" cy="1675"/>
          </a:xfrm>
        </p:grpSpPr>
        <p:sp>
          <p:nvSpPr>
            <p:cNvPr id="11322" name="Line 22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3" name="Line 23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22288" y="3271838"/>
            <a:ext cx="3821112" cy="2659062"/>
            <a:chOff x="592" y="1894"/>
            <a:chExt cx="2407" cy="1675"/>
          </a:xfrm>
        </p:grpSpPr>
        <p:grpSp>
          <p:nvGrpSpPr>
            <p:cNvPr id="11311" name="Group 25"/>
            <p:cNvGrpSpPr>
              <a:grpSpLocks/>
            </p:cNvGrpSpPr>
            <p:nvPr/>
          </p:nvGrpSpPr>
          <p:grpSpPr bwMode="auto">
            <a:xfrm>
              <a:off x="592" y="2266"/>
              <a:ext cx="2407" cy="985"/>
              <a:chOff x="592" y="2266"/>
              <a:chExt cx="2407" cy="985"/>
            </a:xfrm>
          </p:grpSpPr>
          <p:sp>
            <p:nvSpPr>
              <p:cNvPr id="11318" name="Line 26"/>
              <p:cNvSpPr>
                <a:spLocks noChangeShapeType="1"/>
              </p:cNvSpPr>
              <p:nvPr/>
            </p:nvSpPr>
            <p:spPr bwMode="auto">
              <a:xfrm>
                <a:off x="592" y="2266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9" name="Line 27"/>
              <p:cNvSpPr>
                <a:spLocks noChangeShapeType="1"/>
              </p:cNvSpPr>
              <p:nvPr/>
            </p:nvSpPr>
            <p:spPr bwMode="auto">
              <a:xfrm>
                <a:off x="592" y="2599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0" name="Line 28"/>
              <p:cNvSpPr>
                <a:spLocks noChangeShapeType="1"/>
              </p:cNvSpPr>
              <p:nvPr/>
            </p:nvSpPr>
            <p:spPr bwMode="auto">
              <a:xfrm>
                <a:off x="592" y="2925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1" name="Line 29"/>
              <p:cNvSpPr>
                <a:spLocks noChangeShapeType="1"/>
              </p:cNvSpPr>
              <p:nvPr/>
            </p:nvSpPr>
            <p:spPr bwMode="auto">
              <a:xfrm>
                <a:off x="592" y="3251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12" name="Group 30"/>
            <p:cNvGrpSpPr>
              <a:grpSpLocks/>
            </p:cNvGrpSpPr>
            <p:nvPr/>
          </p:nvGrpSpPr>
          <p:grpSpPr bwMode="auto">
            <a:xfrm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11313" name="Group 31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11315" name="Line 32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6" name="Line 33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7" name="Line 34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14" name="Line 35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91172" name="Object 36"/>
          <p:cNvGraphicFramePr>
            <a:graphicFrameLocks noChangeAspect="1"/>
          </p:cNvGraphicFramePr>
          <p:nvPr/>
        </p:nvGraphicFramePr>
        <p:xfrm>
          <a:off x="4097338" y="36052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4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36052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1174" name="Picture 3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3429000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1175" name="Object 39"/>
          <p:cNvGraphicFramePr>
            <a:graphicFrameLocks noChangeAspect="1"/>
          </p:cNvGraphicFramePr>
          <p:nvPr/>
        </p:nvGraphicFramePr>
        <p:xfrm>
          <a:off x="1295400" y="2438400"/>
          <a:ext cx="23622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5" name="Equation" r:id="rId9" imgW="736600" imgH="203200" progId="Equation.3">
                  <p:embed/>
                </p:oleObj>
              </mc:Choice>
              <mc:Fallback>
                <p:oleObj name="Equation" r:id="rId9" imgW="736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23622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6559550" y="3284538"/>
            <a:ext cx="2051050" cy="2659062"/>
            <a:chOff x="1707" y="1902"/>
            <a:chExt cx="1292" cy="1675"/>
          </a:xfrm>
        </p:grpSpPr>
        <p:sp>
          <p:nvSpPr>
            <p:cNvPr id="11306" name="Rectangle 41"/>
            <p:cNvSpPr>
              <a:spLocks noChangeArrowheads="1"/>
            </p:cNvSpPr>
            <p:nvPr/>
          </p:nvSpPr>
          <p:spPr bwMode="auto">
            <a:xfrm>
              <a:off x="2236" y="3251"/>
              <a:ext cx="7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latin typeface="Arial" charset="0"/>
                </a:rPr>
                <a:t>F</a:t>
              </a:r>
            </a:p>
          </p:txBody>
        </p:sp>
        <p:sp>
          <p:nvSpPr>
            <p:cNvPr id="11307" name="Rectangle 42"/>
            <p:cNvSpPr>
              <a:spLocks noChangeArrowheads="1"/>
            </p:cNvSpPr>
            <p:nvPr/>
          </p:nvSpPr>
          <p:spPr bwMode="auto">
            <a:xfrm>
              <a:off x="2236" y="2925"/>
              <a:ext cx="7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latin typeface="Arial" charset="0"/>
                </a:rPr>
                <a:t>T</a:t>
              </a:r>
            </a:p>
          </p:txBody>
        </p:sp>
        <p:sp>
          <p:nvSpPr>
            <p:cNvPr id="11308" name="Rectangle 43"/>
            <p:cNvSpPr>
              <a:spLocks noChangeArrowheads="1"/>
            </p:cNvSpPr>
            <p:nvPr/>
          </p:nvSpPr>
          <p:spPr bwMode="auto">
            <a:xfrm>
              <a:off x="2236" y="2599"/>
              <a:ext cx="7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latin typeface="Arial" charset="0"/>
                </a:rPr>
                <a:t>T</a:t>
              </a:r>
            </a:p>
          </p:txBody>
        </p:sp>
        <p:sp>
          <p:nvSpPr>
            <p:cNvPr id="11309" name="Rectangle 44"/>
            <p:cNvSpPr>
              <a:spLocks noChangeArrowheads="1"/>
            </p:cNvSpPr>
            <p:nvPr/>
          </p:nvSpPr>
          <p:spPr bwMode="auto">
            <a:xfrm>
              <a:off x="2236" y="2266"/>
              <a:ext cx="763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latin typeface="Arial" charset="0"/>
                </a:rPr>
                <a:t>T</a:t>
              </a:r>
            </a:p>
          </p:txBody>
        </p:sp>
        <p:sp>
          <p:nvSpPr>
            <p:cNvPr id="11310" name="Rectangle 45"/>
            <p:cNvSpPr>
              <a:spLocks noChangeArrowheads="1"/>
            </p:cNvSpPr>
            <p:nvPr/>
          </p:nvSpPr>
          <p:spPr bwMode="auto">
            <a:xfrm>
              <a:off x="1707" y="1902"/>
              <a:ext cx="1292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i="1">
                  <a:latin typeface="Arial" charset="0"/>
                </a:rPr>
                <a:t>P  </a:t>
              </a:r>
              <a:r>
                <a:rPr lang="en-US" sz="3200">
                  <a:latin typeface="Arial" charset="0"/>
                  <a:sym typeface="Symbol" pitchFamily="18" charset="2"/>
                </a:rPr>
                <a:t>  </a:t>
              </a:r>
              <a:r>
                <a:rPr lang="en-US" sz="3200" i="1">
                  <a:latin typeface="Arial" charset="0"/>
                  <a:sym typeface="Symbol" pitchFamily="18" charset="2"/>
                </a:rPr>
                <a:t>Q</a:t>
              </a:r>
              <a:endParaRPr lang="en-US" sz="3200">
                <a:latin typeface="Arial" charset="0"/>
                <a:sym typeface="Symbol" pitchFamily="18" charset="2"/>
              </a:endParaRP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4789488" y="3284538"/>
            <a:ext cx="1770062" cy="2659062"/>
            <a:chOff x="592" y="1902"/>
            <a:chExt cx="1115" cy="1675"/>
          </a:xfrm>
        </p:grpSpPr>
        <p:sp>
          <p:nvSpPr>
            <p:cNvPr id="11296" name="Rectangle 47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Arial" charset="0"/>
                </a:rPr>
                <a:t>F</a:t>
              </a:r>
            </a:p>
          </p:txBody>
        </p:sp>
        <p:sp>
          <p:nvSpPr>
            <p:cNvPr id="11297" name="Rectangle 48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Arial" charset="0"/>
                </a:rPr>
                <a:t>F</a:t>
              </a:r>
            </a:p>
          </p:txBody>
        </p:sp>
        <p:sp>
          <p:nvSpPr>
            <p:cNvPr id="11298" name="Rectangle 4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Arial" charset="0"/>
                </a:rPr>
                <a:t>T</a:t>
              </a:r>
            </a:p>
          </p:txBody>
        </p:sp>
        <p:sp>
          <p:nvSpPr>
            <p:cNvPr id="11299" name="Rectangle 5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Arial" charset="0"/>
                </a:rPr>
                <a:t>F</a:t>
              </a:r>
            </a:p>
          </p:txBody>
        </p:sp>
        <p:sp>
          <p:nvSpPr>
            <p:cNvPr id="11300" name="Rectangle 51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Arial" charset="0"/>
                </a:rPr>
                <a:t>F</a:t>
              </a:r>
            </a:p>
          </p:txBody>
        </p:sp>
        <p:sp>
          <p:nvSpPr>
            <p:cNvPr id="11301" name="Rectangle 52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Arial" charset="0"/>
                </a:rPr>
                <a:t>T</a:t>
              </a:r>
            </a:p>
          </p:txBody>
        </p:sp>
        <p:sp>
          <p:nvSpPr>
            <p:cNvPr id="11302" name="Rectangle 53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Arial" charset="0"/>
                </a:rPr>
                <a:t>T</a:t>
              </a:r>
            </a:p>
          </p:txBody>
        </p:sp>
        <p:sp>
          <p:nvSpPr>
            <p:cNvPr id="11303" name="Rectangle 54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Arial" charset="0"/>
                </a:rPr>
                <a:t>T</a:t>
              </a:r>
            </a:p>
          </p:txBody>
        </p:sp>
        <p:sp>
          <p:nvSpPr>
            <p:cNvPr id="11304" name="Rectangle 55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i="1">
                  <a:latin typeface="Arial" charset="0"/>
                </a:rPr>
                <a:t>Q</a:t>
              </a:r>
            </a:p>
          </p:txBody>
        </p:sp>
        <p:sp>
          <p:nvSpPr>
            <p:cNvPr id="11305" name="Rectangle 56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i="1">
                  <a:latin typeface="Arial" charset="0"/>
                </a:rPr>
                <a:t>P</a:t>
              </a:r>
            </a:p>
          </p:txBody>
        </p:sp>
      </p:grpSp>
      <p:grpSp>
        <p:nvGrpSpPr>
          <p:cNvPr id="11" name="Group 57"/>
          <p:cNvGrpSpPr>
            <a:grpSpLocks/>
          </p:cNvGrpSpPr>
          <p:nvPr/>
        </p:nvGrpSpPr>
        <p:grpSpPr bwMode="auto">
          <a:xfrm>
            <a:off x="5627688" y="3284538"/>
            <a:ext cx="931862" cy="2659062"/>
            <a:chOff x="1120" y="1902"/>
            <a:chExt cx="587" cy="1675"/>
          </a:xfrm>
        </p:grpSpPr>
        <p:sp>
          <p:nvSpPr>
            <p:cNvPr id="11294" name="Line 58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Line 59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60"/>
          <p:cNvGrpSpPr>
            <a:grpSpLocks/>
          </p:cNvGrpSpPr>
          <p:nvPr/>
        </p:nvGrpSpPr>
        <p:grpSpPr bwMode="auto">
          <a:xfrm>
            <a:off x="4789488" y="3271838"/>
            <a:ext cx="3821112" cy="2659062"/>
            <a:chOff x="592" y="1894"/>
            <a:chExt cx="2407" cy="1675"/>
          </a:xfrm>
        </p:grpSpPr>
        <p:grpSp>
          <p:nvGrpSpPr>
            <p:cNvPr id="11283" name="Group 61"/>
            <p:cNvGrpSpPr>
              <a:grpSpLocks/>
            </p:cNvGrpSpPr>
            <p:nvPr/>
          </p:nvGrpSpPr>
          <p:grpSpPr bwMode="auto">
            <a:xfrm>
              <a:off x="592" y="2266"/>
              <a:ext cx="2407" cy="985"/>
              <a:chOff x="592" y="2266"/>
              <a:chExt cx="2407" cy="985"/>
            </a:xfrm>
          </p:grpSpPr>
          <p:sp>
            <p:nvSpPr>
              <p:cNvPr id="11290" name="Line 62"/>
              <p:cNvSpPr>
                <a:spLocks noChangeShapeType="1"/>
              </p:cNvSpPr>
              <p:nvPr/>
            </p:nvSpPr>
            <p:spPr bwMode="auto">
              <a:xfrm>
                <a:off x="592" y="2266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1" name="Line 63"/>
              <p:cNvSpPr>
                <a:spLocks noChangeShapeType="1"/>
              </p:cNvSpPr>
              <p:nvPr/>
            </p:nvSpPr>
            <p:spPr bwMode="auto">
              <a:xfrm>
                <a:off x="592" y="2599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2" name="Line 64"/>
              <p:cNvSpPr>
                <a:spLocks noChangeShapeType="1"/>
              </p:cNvSpPr>
              <p:nvPr/>
            </p:nvSpPr>
            <p:spPr bwMode="auto">
              <a:xfrm>
                <a:off x="592" y="2925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3" name="Line 65"/>
              <p:cNvSpPr>
                <a:spLocks noChangeShapeType="1"/>
              </p:cNvSpPr>
              <p:nvPr/>
            </p:nvSpPr>
            <p:spPr bwMode="auto">
              <a:xfrm>
                <a:off x="592" y="3251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84" name="Group 66"/>
            <p:cNvGrpSpPr>
              <a:grpSpLocks/>
            </p:cNvGrpSpPr>
            <p:nvPr/>
          </p:nvGrpSpPr>
          <p:grpSpPr bwMode="auto">
            <a:xfrm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11285" name="Group 67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11287" name="Line 68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88" name="Line 69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89" name="Line 7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286" name="Line 71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91208" name="Object 72"/>
          <p:cNvGraphicFramePr>
            <a:graphicFrameLocks noChangeAspect="1"/>
          </p:cNvGraphicFramePr>
          <p:nvPr/>
        </p:nvGraphicFramePr>
        <p:xfrm>
          <a:off x="8364538" y="36052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6" name="Equation" r:id="rId11" imgW="114102" imgH="177492" progId="Equation.DSMT4">
                  <p:embed/>
                </p:oleObj>
              </mc:Choice>
              <mc:Fallback>
                <p:oleObj name="Equation" r:id="rId11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4538" y="36052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09" name="Object 73"/>
          <p:cNvGraphicFramePr>
            <a:graphicFrameLocks noChangeAspect="1"/>
          </p:cNvGraphicFramePr>
          <p:nvPr/>
        </p:nvGraphicFramePr>
        <p:xfrm>
          <a:off x="5715000" y="2452688"/>
          <a:ext cx="20574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7" name="Equation" r:id="rId12" imgW="622030" imgH="203112" progId="Equation.3">
                  <p:embed/>
                </p:oleObj>
              </mc:Choice>
              <mc:Fallback>
                <p:oleObj name="Equation" r:id="rId12" imgW="62203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452688"/>
                        <a:ext cx="205740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76"/>
          <p:cNvGraphicFramePr>
            <a:graphicFrameLocks noChangeAspect="1"/>
          </p:cNvGraphicFramePr>
          <p:nvPr/>
        </p:nvGraphicFramePr>
        <p:xfrm>
          <a:off x="1295400" y="1447800"/>
          <a:ext cx="23209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8" name="Equation" r:id="rId14" imgW="736600" imgH="203200" progId="Equation.3">
                  <p:embed/>
                </p:oleObj>
              </mc:Choice>
              <mc:Fallback>
                <p:oleObj name="Equation" r:id="rId14" imgW="736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232092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77"/>
          <p:cNvSpPr txBox="1">
            <a:spLocks noChangeArrowheads="1"/>
          </p:cNvSpPr>
          <p:nvPr/>
        </p:nvSpPr>
        <p:spPr bwMode="auto">
          <a:xfrm>
            <a:off x="4198938" y="1600200"/>
            <a:ext cx="250666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~p is true if p is false</a:t>
            </a:r>
          </a:p>
        </p:txBody>
      </p:sp>
    </p:spTree>
    <p:extLst>
      <p:ext uri="{BB962C8B-B14F-4D97-AF65-F5344CB8AC3E}">
        <p14:creationId xmlns:p14="http://schemas.microsoft.com/office/powerpoint/2010/main" val="79408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895600" y="457200"/>
            <a:ext cx="327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Compound Statement</a:t>
            </a:r>
          </a:p>
        </p:txBody>
      </p:sp>
      <p:sp>
        <p:nvSpPr>
          <p:cNvPr id="12291" name="Text Box 79"/>
          <p:cNvSpPr txBox="1">
            <a:spLocks noChangeArrowheads="1"/>
          </p:cNvSpPr>
          <p:nvPr/>
        </p:nvSpPr>
        <p:spPr bwMode="auto">
          <a:xfrm>
            <a:off x="1981200" y="15240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 = “it is hot”</a:t>
            </a:r>
          </a:p>
        </p:txBody>
      </p:sp>
      <p:sp>
        <p:nvSpPr>
          <p:cNvPr id="12292" name="Text Box 80"/>
          <p:cNvSpPr txBox="1">
            <a:spLocks noChangeArrowheads="1"/>
          </p:cNvSpPr>
          <p:nvPr/>
        </p:nvSpPr>
        <p:spPr bwMode="auto">
          <a:xfrm>
            <a:off x="4665663" y="1538288"/>
            <a:ext cx="1806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q = “it is sunny”</a:t>
            </a:r>
          </a:p>
        </p:txBody>
      </p:sp>
      <p:sp>
        <p:nvSpPr>
          <p:cNvPr id="12293" name="Text Box 81"/>
          <p:cNvSpPr txBox="1">
            <a:spLocks noChangeArrowheads="1"/>
          </p:cNvSpPr>
          <p:nvPr/>
        </p:nvSpPr>
        <p:spPr bwMode="auto">
          <a:xfrm>
            <a:off x="1752600" y="2695575"/>
            <a:ext cx="301307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1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It is hot and sunny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It is not hot but sunny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It is neither hot nor sunny</a:t>
            </a:r>
          </a:p>
        </p:txBody>
      </p:sp>
      <p:pic>
        <p:nvPicPr>
          <p:cNvPr id="12294" name="Picture 8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79216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8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0" y="3595688"/>
            <a:ext cx="10033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4352925"/>
            <a:ext cx="12493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55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2659BE48-5DE1-4FA0-8E80-D6CE8D3AA530}" type="datetime1">
              <a:rPr lang="en-US" sz="1400"/>
              <a:pPr/>
              <a:t>10/12/2021</a:t>
            </a:fld>
            <a:endParaRPr 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Propositional Logic - negation</a:t>
            </a:r>
          </a:p>
        </p:txBody>
      </p:sp>
      <p:sp>
        <p:nvSpPr>
          <p:cNvPr id="13316" name="Rectangle 22"/>
          <p:cNvSpPr>
            <a:spLocks noChangeArrowheads="1"/>
          </p:cNvSpPr>
          <p:nvPr/>
        </p:nvSpPr>
        <p:spPr bwMode="auto">
          <a:xfrm>
            <a:off x="684213" y="1827213"/>
            <a:ext cx="7356475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mic Sans MS" pitchFamily="1" charset="0"/>
              </a:rPr>
              <a:t>Suppose </a:t>
            </a:r>
            <a:r>
              <a:rPr lang="en-US" i="1" dirty="0">
                <a:latin typeface="Comic Sans MS" pitchFamily="1" charset="0"/>
              </a:rPr>
              <a:t>p</a:t>
            </a:r>
            <a:r>
              <a:rPr lang="en-US" dirty="0">
                <a:latin typeface="Comic Sans MS" pitchFamily="1" charset="0"/>
              </a:rPr>
              <a:t> is a proposition.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mic Sans MS" pitchFamily="1" charset="0"/>
              </a:rPr>
              <a:t>The </a:t>
            </a:r>
            <a:r>
              <a:rPr lang="en-US" i="1" dirty="0">
                <a:latin typeface="Comic Sans MS" pitchFamily="1" charset="0"/>
              </a:rPr>
              <a:t>negation</a:t>
            </a:r>
            <a:r>
              <a:rPr lang="en-US" dirty="0">
                <a:latin typeface="Comic Sans MS" pitchFamily="1" charset="0"/>
              </a:rPr>
              <a:t> of </a:t>
            </a:r>
            <a:r>
              <a:rPr lang="en-US" i="1" dirty="0">
                <a:latin typeface="Comic Sans MS" pitchFamily="1" charset="0"/>
              </a:rPr>
              <a:t>p</a:t>
            </a:r>
            <a:r>
              <a:rPr lang="en-US" dirty="0">
                <a:latin typeface="Comic Sans MS" pitchFamily="1" charset="0"/>
              </a:rPr>
              <a:t> is written </a:t>
            </a:r>
            <a:r>
              <a:rPr lang="en-US" i="1" dirty="0">
                <a:latin typeface="Comic Sans MS" pitchFamily="1" charset="0"/>
                <a:sym typeface="Symbol" pitchFamily="18" charset="2"/>
              </a:rPr>
              <a:t></a:t>
            </a:r>
            <a:r>
              <a:rPr lang="en-US" i="1" dirty="0">
                <a:latin typeface="Comic Sans MS" pitchFamily="1" charset="0"/>
              </a:rPr>
              <a:t>p</a:t>
            </a:r>
            <a:r>
              <a:rPr lang="en-US" dirty="0">
                <a:latin typeface="Comic Sans MS" pitchFamily="1" charset="0"/>
              </a:rPr>
              <a:t> and has meaning:</a:t>
            </a:r>
          </a:p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mic Sans MS" pitchFamily="1" charset="0"/>
              </a:rPr>
              <a:t>“It is not the case that </a:t>
            </a:r>
            <a:r>
              <a:rPr lang="en-US" i="1" dirty="0">
                <a:latin typeface="Comic Sans MS" pitchFamily="1" charset="0"/>
              </a:rPr>
              <a:t>p</a:t>
            </a:r>
            <a:r>
              <a:rPr lang="en-US" dirty="0">
                <a:latin typeface="Comic Sans MS" pitchFamily="1" charset="0"/>
              </a:rPr>
              <a:t>.”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mic Sans MS" pitchFamily="1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dirty="0" err="1">
                <a:latin typeface="Comic Sans MS" pitchFamily="1" charset="0"/>
              </a:rPr>
              <a:t>Maths</a:t>
            </a:r>
            <a:r>
              <a:rPr lang="en-US" dirty="0">
                <a:latin typeface="Comic Sans MS" pitchFamily="1" charset="0"/>
              </a:rPr>
              <a:t> is NOT </a:t>
            </a:r>
            <a:r>
              <a:rPr lang="en-US" dirty="0" err="1">
                <a:latin typeface="Comic Sans MS" pitchFamily="1" charset="0"/>
              </a:rPr>
              <a:t>Aliya’s</a:t>
            </a:r>
            <a:r>
              <a:rPr lang="en-US" dirty="0">
                <a:latin typeface="Comic Sans MS" pitchFamily="1" charset="0"/>
              </a:rPr>
              <a:t> favorite class.</a:t>
            </a:r>
            <a:endParaRPr lang="en-US" sz="3200" dirty="0">
              <a:latin typeface="Comic Sans MS" pitchFamily="1" charset="0"/>
            </a:endParaRPr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685800" y="4951413"/>
            <a:ext cx="7356475" cy="10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Comic Sans MS" pitchFamily="1" charset="0"/>
              </a:rPr>
              <a:t>Truth table for negation:</a:t>
            </a:r>
          </a:p>
        </p:txBody>
      </p:sp>
      <p:graphicFrame>
        <p:nvGraphicFramePr>
          <p:cNvPr id="24616" name="Group 40"/>
          <p:cNvGraphicFramePr>
            <a:graphicFrameLocks noGrp="1"/>
          </p:cNvGraphicFramePr>
          <p:nvPr/>
        </p:nvGraphicFramePr>
        <p:xfrm>
          <a:off x="4800600" y="4660900"/>
          <a:ext cx="2133600" cy="16764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  <a:sym typeface="Symbol" pitchFamily="18" charset="2"/>
                        </a:rPr>
                        <a:t>p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1" charset="0"/>
                        <a:ea typeface="ＭＳ Ｐゴシック" pitchFamily="1" charset="-128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4618" name="Group 42"/>
          <p:cNvGrpSpPr>
            <a:grpSpLocks/>
          </p:cNvGrpSpPr>
          <p:nvPr/>
        </p:nvGrpSpPr>
        <p:grpSpPr bwMode="auto">
          <a:xfrm>
            <a:off x="6858000" y="5029200"/>
            <a:ext cx="2133600" cy="1676400"/>
            <a:chOff x="2448" y="3168"/>
            <a:chExt cx="1824" cy="912"/>
          </a:xfrm>
        </p:grpSpPr>
        <p:sp>
          <p:nvSpPr>
            <p:cNvPr id="13326" name="Oval 43"/>
            <p:cNvSpPr>
              <a:spLocks noChangeArrowheads="1"/>
            </p:cNvSpPr>
            <p:nvPr/>
          </p:nvSpPr>
          <p:spPr bwMode="auto">
            <a:xfrm>
              <a:off x="2448" y="3168"/>
              <a:ext cx="1824" cy="9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Text Box 44"/>
            <p:cNvSpPr txBox="1">
              <a:spLocks noChangeArrowheads="1"/>
            </p:cNvSpPr>
            <p:nvPr/>
          </p:nvSpPr>
          <p:spPr bwMode="auto">
            <a:xfrm>
              <a:off x="2690" y="3312"/>
              <a:ext cx="1340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omic Sans MS" pitchFamily="1" charset="0"/>
                </a:rPr>
                <a:t>Notice that </a:t>
              </a:r>
              <a:r>
                <a:rPr lang="en-US" sz="2000" i="1" dirty="0">
                  <a:latin typeface="Comic Sans MS" pitchFamily="1" charset="0"/>
                  <a:sym typeface="Symbol" pitchFamily="18" charset="2"/>
                </a:rPr>
                <a:t>p </a:t>
              </a:r>
              <a:r>
                <a:rPr lang="en-US" sz="2000" dirty="0">
                  <a:latin typeface="Comic Sans MS" pitchFamily="1" charset="0"/>
                  <a:sym typeface="Symbol" pitchFamily="18" charset="2"/>
                </a:rPr>
                <a:t>is a proposition!</a:t>
              </a:r>
              <a:r>
                <a:rPr lang="en-US" sz="1800" dirty="0">
                  <a:latin typeface="Comic Sans MS" pitchFamily="1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36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5F2A05CC-3DED-4EA8-AA9B-201876578840}" type="datetime1">
              <a:rPr lang="en-US" sz="1400"/>
              <a:pPr/>
              <a:t>10/12/2021</a:t>
            </a:fld>
            <a:endParaRPr 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Propositional Logic - conjunction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684213" y="1827213"/>
            <a:ext cx="7356475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mic Sans MS" pitchFamily="1" charset="0"/>
              </a:rPr>
              <a:t>Conjunction corresponds to English “and.” 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i="1" dirty="0">
                <a:latin typeface="Comic Sans MS" pitchFamily="1" charset="0"/>
              </a:rPr>
              <a:t>p </a:t>
            </a:r>
            <a:r>
              <a:rPr lang="en-US" dirty="0">
                <a:sym typeface="Symbol" pitchFamily="18" charset="2"/>
              </a:rPr>
              <a:t> </a:t>
            </a:r>
            <a:r>
              <a:rPr lang="en-US" i="1" dirty="0">
                <a:latin typeface="Comic Sans MS" pitchFamily="1" charset="0"/>
              </a:rPr>
              <a:t>q</a:t>
            </a:r>
            <a:r>
              <a:rPr lang="en-US" dirty="0">
                <a:latin typeface="Comic Sans MS" pitchFamily="1" charset="0"/>
              </a:rPr>
              <a:t> is true exactly when </a:t>
            </a:r>
            <a:r>
              <a:rPr lang="en-US" i="1" dirty="0">
                <a:latin typeface="Comic Sans MS" pitchFamily="1" charset="0"/>
              </a:rPr>
              <a:t>p</a:t>
            </a:r>
            <a:r>
              <a:rPr lang="en-US" dirty="0">
                <a:latin typeface="Comic Sans MS" pitchFamily="1" charset="0"/>
              </a:rPr>
              <a:t> and </a:t>
            </a:r>
            <a:r>
              <a:rPr lang="en-US" i="1" dirty="0">
                <a:latin typeface="Comic Sans MS" pitchFamily="1" charset="0"/>
              </a:rPr>
              <a:t>q</a:t>
            </a:r>
            <a:r>
              <a:rPr lang="en-US" dirty="0">
                <a:latin typeface="Comic Sans MS" pitchFamily="1" charset="0"/>
              </a:rPr>
              <a:t> are both true.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mic Sans MS" pitchFamily="1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dirty="0" err="1">
                <a:latin typeface="Comic Sans MS" pitchFamily="1" charset="0"/>
              </a:rPr>
              <a:t>Eg</a:t>
            </a:r>
            <a:r>
              <a:rPr lang="en-US" dirty="0">
                <a:latin typeface="Comic Sans MS" pitchFamily="1" charset="0"/>
              </a:rPr>
              <a:t> Vivien is curious AND clever.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85800" y="4951413"/>
            <a:ext cx="7356475" cy="10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Comic Sans MS" pitchFamily="1" charset="0"/>
              </a:rPr>
              <a:t>Truth table for conjunction:</a:t>
            </a:r>
          </a:p>
        </p:txBody>
      </p:sp>
      <p:graphicFrame>
        <p:nvGraphicFramePr>
          <p:cNvPr id="26642" name="Group 18"/>
          <p:cNvGraphicFramePr>
            <a:graphicFrameLocks noGrp="1"/>
          </p:cNvGraphicFramePr>
          <p:nvPr/>
        </p:nvGraphicFramePr>
        <p:xfrm>
          <a:off x="5181600" y="4064000"/>
          <a:ext cx="2438400" cy="27940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 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5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57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o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oplus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7"/>
  <p:tag name="PICTUREFILESIZE" val="28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(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416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8"/>
  <p:tag name="PICTUREFILESIZE" val="391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 \land \lnot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414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\lnot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414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\lnot q \land \lnot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6"/>
  <p:tag name="PICTUREFILESIZE" val="43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0"/>
  <p:tag name="PICTUREFILESIZE" val="406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q \land \lnot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4"/>
  <p:tag name="PICTUREFILESIZE" val="42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\lnot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4"/>
  <p:tag name="PICTUREFILESIZE" val="43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\lnot q \land \lnot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44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an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p \land q \land \lnot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557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or (p \land \lnot q \land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3"/>
  <p:tag name="PICTUREFILESIZE" val="65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or (\lnot p \land q \land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3"/>
  <p:tag name="PICTUREFILESIZE" val="660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or (\lnot p \land q \land \lnot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7"/>
  <p:tag name="PICTUREFILESIZE" val="666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or (\lnot p \land \lnot q \land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7"/>
  <p:tag name="PICTUREFILESIZE" val="676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8"/>
  <p:tag name="PICTUREFILESIZE" val="391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 \land \lnot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414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\lnot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414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\lnot q \land \lnot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6"/>
  <p:tag name="PICTUREFILESIZE" val="43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0"/>
  <p:tag name="PICTUREFILESIZE" val="406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6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q \land \lnot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4"/>
  <p:tag name="PICTUREFILESIZE" val="42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\lnot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4"/>
  <p:tag name="PICTUREFILESIZE" val="430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\lnot q \land \lnot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445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land q \land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9"/>
  <p:tag name="PICTUREFILESIZE" val="568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and \lnot (p \land \lnot q \land \lnot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1"/>
  <p:tag name="PICTUREFILESIZE" val="703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and \lnot (\lnot p \land \lnot q \land \lnot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20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416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22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or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288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22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7"/>
  <p:tag name="PICTUREFILESIZE" val="26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418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290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416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22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or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288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22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418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290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(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416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or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288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290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80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\lnot p \land q) \land (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6"/>
  <p:tag name="PICTUREFILESIZE" val="870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(\lnot \lnot p \lor \lnot q) \land (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3"/>
  <p:tag name="PICTUREFILESIZE" val="948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(p \lor \lnot q) \land (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5"/>
  <p:tag name="PICTUREFILESIZE" val="915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p \lor (\lnot q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11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p \lor {\rm False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7"/>
  <p:tag name="PICTUREFILESIZE" val="464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3"/>
  <p:tag name="PICTUREFILESIZE" val="11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79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p \land q) \lor (\lnot q \land p) \lor (\lnot p \land \lnot q) \lor (\lnot 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76"/>
  <p:tag name="PICTUREFILESIZE" val="180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p\land \lnot q) \lor (\lnot 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6"/>
  <p:tag name="PICTUREFILESIZE" val="908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74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(p \land r) \lor (q \land r)) \land (\lnot (p \lor q) \lor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20"/>
  <p:tag name="PICTUREFILESIZE" val="1517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p \lor q) \land (\lnot q \lor p) \land (\lnot p \lor \lnot q) \land (\lnot 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76"/>
  <p:tag name="PICTUREFILESIZE" val="1839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(p \land q) \land \lnot (\lnot p \land \lnot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5"/>
  <p:tag name="PICTUREFILESIZE" val="934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oplus q \equiv (p\lor q) \land \lnot (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8"/>
  <p:tag name="PICTUREFILESIZE" val="1206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2588</Words>
  <Application>Microsoft Office PowerPoint</Application>
  <PresentationFormat>On-screen Show (4:3)</PresentationFormat>
  <Paragraphs>727</Paragraphs>
  <Slides>41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Calibri</vt:lpstr>
      <vt:lpstr>Chalkboard</vt:lpstr>
      <vt:lpstr>Comic Sans MS</vt:lpstr>
      <vt:lpstr>Courier New</vt:lpstr>
      <vt:lpstr>Tahoma</vt:lpstr>
      <vt:lpstr>Times</vt:lpstr>
      <vt:lpstr>Times New Roman</vt:lpstr>
      <vt:lpstr>Wingdings</vt:lpstr>
      <vt:lpstr>Office Theme</vt:lpstr>
      <vt:lpstr>Equation</vt:lpstr>
      <vt:lpstr>CSC 1201 Discrete Mathematical Structures</vt:lpstr>
      <vt:lpstr>Grading</vt:lpstr>
      <vt:lpstr>Expectations</vt:lpstr>
      <vt:lpstr>Propositional Logic</vt:lpstr>
      <vt:lpstr>PowerPoint Presentation</vt:lpstr>
      <vt:lpstr>PowerPoint Presentation</vt:lpstr>
      <vt:lpstr>PowerPoint Presentation</vt:lpstr>
      <vt:lpstr>Propositional Logic - negation</vt:lpstr>
      <vt:lpstr>Propositional Logic - conjunction</vt:lpstr>
      <vt:lpstr>Propositional Logic - disjunction</vt:lpstr>
      <vt:lpstr>Propositional Logic - implication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Form</vt:lpstr>
      <vt:lpstr>Logical Form</vt:lpstr>
      <vt:lpstr>Logical Form</vt:lpstr>
      <vt:lpstr>Logical Form</vt:lpstr>
      <vt:lpstr>Logical Equivalence</vt:lpstr>
      <vt:lpstr>Exercises</vt:lpstr>
      <vt:lpstr>Propositional Logic - </vt:lpstr>
      <vt:lpstr>Propositional Logic - </vt:lpstr>
      <vt:lpstr>Propositional Logic -  proof</vt:lpstr>
      <vt:lpstr>Tautologies, contradictions, contingencies</vt:lpstr>
      <vt:lpstr>Tautologies and contradictions</vt:lpstr>
      <vt:lpstr>Tautology example (1.2.8.a) Part 1</vt:lpstr>
      <vt:lpstr>Tautology by truth table</vt:lpstr>
      <vt:lpstr>Tautology by truth table</vt:lpstr>
      <vt:lpstr>Tautology by truth table</vt:lpstr>
      <vt:lpstr>Tautology by truth table</vt:lpstr>
      <vt:lpstr>Tautology by truth table</vt:lpstr>
      <vt:lpstr>Tautologies, contradictions and programming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FariaJameel</dc:creator>
  <cp:lastModifiedBy>FariaJameel</cp:lastModifiedBy>
  <cp:revision>60</cp:revision>
  <dcterms:created xsi:type="dcterms:W3CDTF">2006-08-16T00:00:00Z</dcterms:created>
  <dcterms:modified xsi:type="dcterms:W3CDTF">2021-10-12T04:17:56Z</dcterms:modified>
</cp:coreProperties>
</file>