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9AEF6-1C4E-4024-B976-22B2D3A1C227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A7CD8-7FFD-4C91-AE9D-0C49F203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fld id="{FE29FFA9-7E19-4528-8B52-9CC7156787DD}" type="slidenum">
              <a:rPr lang="en-US" altLang="zh-TW">
                <a:latin typeface="Arial" charset="0"/>
              </a:rPr>
              <a:pPr eaLnBrk="1" hangingPunct="1"/>
              <a:t>5</a:t>
            </a:fld>
            <a:endParaRPr lang="en-US" altLang="zh-TW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CFA24-C7C5-4495-A10E-ADBDC27D7E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271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19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6.png"/><Relationship Id="rId3" Type="http://schemas.openxmlformats.org/officeDocument/2006/relationships/tags" Target="../tags/tag7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.png"/><Relationship Id="rId5" Type="http://schemas.openxmlformats.org/officeDocument/2006/relationships/tags" Target="../tags/tag9.xml"/><Relationship Id="rId10" Type="http://schemas.openxmlformats.org/officeDocument/2006/relationships/image" Target="../media/image3.png"/><Relationship Id="rId4" Type="http://schemas.openxmlformats.org/officeDocument/2006/relationships/tags" Target="../tags/tag8.xml"/><Relationship Id="rId9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image" Target="../media/image10.png"/><Relationship Id="rId3" Type="http://schemas.openxmlformats.org/officeDocument/2006/relationships/tags" Target="../tags/tag14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image" Target="../media/image9.png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29" Type="http://schemas.openxmlformats.org/officeDocument/2006/relationships/image" Target="../media/image13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image" Target="../media/image8.png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image" Target="../media/image1.png"/><Relationship Id="rId27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image" Target="../media/image14.png"/><Relationship Id="rId3" Type="http://schemas.openxmlformats.org/officeDocument/2006/relationships/tags" Target="../tags/tag34.xml"/><Relationship Id="rId21" Type="http://schemas.openxmlformats.org/officeDocument/2006/relationships/image" Target="../media/image16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image" Target="../media/image10.png"/><Relationship Id="rId2" Type="http://schemas.openxmlformats.org/officeDocument/2006/relationships/tags" Target="../tags/tag33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image" Target="../media/image1.png"/><Relationship Id="rId23" Type="http://schemas.openxmlformats.org/officeDocument/2006/relationships/image" Target="../media/image18.png"/><Relationship Id="rId10" Type="http://schemas.openxmlformats.org/officeDocument/2006/relationships/tags" Target="../tags/tag41.xml"/><Relationship Id="rId19" Type="http://schemas.openxmlformats.org/officeDocument/2006/relationships/image" Target="../media/image15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751263" y="457200"/>
            <a:ext cx="158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Argument</a:t>
            </a:r>
          </a:p>
        </p:txBody>
      </p:sp>
      <p:sp>
        <p:nvSpPr>
          <p:cNvPr id="36867" name="Text Box 13"/>
          <p:cNvSpPr txBox="1">
            <a:spLocks noChangeArrowheads="1"/>
          </p:cNvSpPr>
          <p:nvPr/>
        </p:nvSpPr>
        <p:spPr bwMode="auto">
          <a:xfrm>
            <a:off x="760413" y="1295400"/>
            <a:ext cx="76231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/>
              <a:t>An argument is a sequence of statements.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All statements but the final one are called </a:t>
            </a:r>
            <a:r>
              <a:rPr lang="en-US" altLang="zh-TW">
                <a:solidFill>
                  <a:srgbClr val="A50021"/>
                </a:solidFill>
              </a:rPr>
              <a:t>assumptions </a:t>
            </a:r>
            <a:r>
              <a:rPr lang="en-US" altLang="zh-TW"/>
              <a:t>or </a:t>
            </a:r>
            <a:r>
              <a:rPr lang="en-US" altLang="zh-TW">
                <a:solidFill>
                  <a:srgbClr val="A50021"/>
                </a:solidFill>
              </a:rPr>
              <a:t>hypothesis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 final statement is called the </a:t>
            </a:r>
            <a:r>
              <a:rPr lang="en-US" altLang="zh-TW">
                <a:solidFill>
                  <a:srgbClr val="006600"/>
                </a:solidFill>
              </a:rPr>
              <a:t>conclusion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 argument is </a:t>
            </a:r>
            <a:r>
              <a:rPr lang="en-US" altLang="zh-TW">
                <a:solidFill>
                  <a:schemeClr val="accent2"/>
                </a:solidFill>
              </a:rPr>
              <a:t>valid </a:t>
            </a:r>
            <a:r>
              <a:rPr lang="en-US" altLang="zh-TW">
                <a:solidFill>
                  <a:schemeClr val="tx2"/>
                </a:solidFill>
              </a:rPr>
              <a:t>if:</a:t>
            </a:r>
            <a:r>
              <a:rPr lang="en-US" altLang="zh-TW"/>
              <a:t> 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914400" y="3205163"/>
            <a:ext cx="7259638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whenever all the assumptions are true, then the conclusion is true.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1754188" y="4038600"/>
            <a:ext cx="563562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today is Wednesday, then yesterday is Tuesday.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Today is Wednesday.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Yesterday is Tuesday.</a:t>
            </a:r>
          </a:p>
        </p:txBody>
      </p:sp>
      <p:pic>
        <p:nvPicPr>
          <p:cNvPr id="58386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14938"/>
            <a:ext cx="2286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89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2" grpId="0" animBg="1"/>
      <p:bldP spid="583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514725" y="457200"/>
            <a:ext cx="212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Contradiction</a:t>
            </a:r>
          </a:p>
        </p:txBody>
      </p:sp>
      <p:pic>
        <p:nvPicPr>
          <p:cNvPr id="46083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494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812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1409700"/>
            <a:ext cx="1701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1447800" y="2895600"/>
            <a:ext cx="6213475" cy="1201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you can show that the assumption that the statement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p is false leads logically to a contradiction,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you can conclude that p is true.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1524000" y="4841875"/>
            <a:ext cx="6110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is similar to the method of denying (modus tollens)</a:t>
            </a:r>
          </a:p>
        </p:txBody>
      </p:sp>
    </p:spTree>
    <p:extLst>
      <p:ext uri="{BB962C8B-B14F-4D97-AF65-F5344CB8AC3E}">
        <p14:creationId xmlns:p14="http://schemas.microsoft.com/office/powerpoint/2010/main" val="265549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 animBg="1"/>
      <p:bldP spid="635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299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Knights and Knaves</a:t>
            </a:r>
          </a:p>
        </p:txBody>
      </p:sp>
      <p:sp>
        <p:nvSpPr>
          <p:cNvPr id="47107" name="Text Box 9"/>
          <p:cNvSpPr txBox="1">
            <a:spLocks noChangeArrowheads="1"/>
          </p:cNvSpPr>
          <p:nvPr/>
        </p:nvSpPr>
        <p:spPr bwMode="auto">
          <a:xfrm>
            <a:off x="2266950" y="1295400"/>
            <a:ext cx="3290888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Knights always tell the truth.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Knaves always lie.</a:t>
            </a:r>
          </a:p>
        </p:txBody>
      </p:sp>
      <p:sp>
        <p:nvSpPr>
          <p:cNvPr id="47108" name="Text Box 10"/>
          <p:cNvSpPr txBox="1">
            <a:spLocks noChangeArrowheads="1"/>
          </p:cNvSpPr>
          <p:nvPr/>
        </p:nvSpPr>
        <p:spPr bwMode="auto">
          <a:xfrm>
            <a:off x="1873250" y="2286000"/>
            <a:ext cx="4089400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says: B is a knight.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 says: A and I are of opposite type.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1855788" y="3429000"/>
            <a:ext cx="5849937" cy="28527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Suppose A is a knight.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B is a knight (because what A says is true).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A is a knave (because what B says is true)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 contradiction.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So A must be a knave.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So B must be a knave (because what A says is false). </a:t>
            </a:r>
          </a:p>
        </p:txBody>
      </p:sp>
    </p:spTree>
    <p:extLst>
      <p:ext uri="{BB962C8B-B14F-4D97-AF65-F5344CB8AC3E}">
        <p14:creationId xmlns:p14="http://schemas.microsoft.com/office/powerpoint/2010/main" val="265226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433513" y="1866900"/>
            <a:ext cx="63373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 typeface="Wingdings" pitchFamily="2" charset="2"/>
              <a:buChar char="n"/>
            </a:pPr>
            <a:r>
              <a:rPr lang="en-US" altLang="zh-TW" sz="2400"/>
              <a:t>Arguments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definition of a valid argument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method of affirming, denying, contradiction</a:t>
            </a:r>
            <a:endParaRPr lang="en-US" altLang="zh-TW" sz="240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22300" y="4038600"/>
            <a:ext cx="7908925" cy="14747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Key points:</a:t>
            </a:r>
          </a:p>
          <a:p>
            <a:pPr eaLnBrk="1" hangingPunct="1"/>
            <a:endParaRPr lang="en-US" altLang="zh-TW"/>
          </a:p>
          <a:p>
            <a:pPr eaLnBrk="1" hangingPunct="1">
              <a:buFontTx/>
              <a:buAutoNum type="arabicParenBoth"/>
            </a:pPr>
            <a:r>
              <a:rPr lang="en-US" altLang="zh-TW"/>
              <a:t>Make sure you understand conditional statements and contrapositive.</a:t>
            </a:r>
          </a:p>
          <a:p>
            <a:pPr eaLnBrk="1" hangingPunct="1">
              <a:buFontTx/>
              <a:buAutoNum type="arabicParenBoth"/>
            </a:pPr>
            <a:endParaRPr lang="en-US" altLang="zh-TW"/>
          </a:p>
          <a:p>
            <a:pPr eaLnBrk="1" hangingPunct="1">
              <a:buFontTx/>
              <a:buAutoNum type="arabicParenBoth"/>
            </a:pPr>
            <a:r>
              <a:rPr lang="en-US" altLang="zh-TW"/>
              <a:t>Make sure you can check whether an argument is valid.</a:t>
            </a:r>
          </a:p>
        </p:txBody>
      </p:sp>
    </p:spTree>
    <p:extLst>
      <p:ext uri="{BB962C8B-B14F-4D97-AF65-F5344CB8AC3E}">
        <p14:creationId xmlns:p14="http://schemas.microsoft.com/office/powerpoint/2010/main" val="12155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446463" y="457200"/>
            <a:ext cx="219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Modus Ponens</a:t>
            </a:r>
          </a:p>
        </p:txBody>
      </p:sp>
      <p:sp>
        <p:nvSpPr>
          <p:cNvPr id="37891" name="Text Box 7"/>
          <p:cNvSpPr txBox="1">
            <a:spLocks noChangeArrowheads="1"/>
          </p:cNvSpPr>
          <p:nvPr/>
        </p:nvSpPr>
        <p:spPr bwMode="auto">
          <a:xfrm>
            <a:off x="1711325" y="1184275"/>
            <a:ext cx="14128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p then q.</a:t>
            </a:r>
          </a:p>
          <a:p>
            <a:pPr eaLnBrk="1" hangingPunct="1"/>
            <a:r>
              <a:rPr lang="en-US" altLang="zh-TW"/>
              <a:t>p</a:t>
            </a:r>
          </a:p>
          <a:p>
            <a:pPr eaLnBrk="1" hangingPunct="1"/>
            <a:r>
              <a:rPr lang="en-US" altLang="zh-TW"/>
              <a:t>q</a:t>
            </a:r>
          </a:p>
        </p:txBody>
      </p:sp>
      <p:graphicFrame>
        <p:nvGraphicFramePr>
          <p:cNvPr id="91184" name="Group 48"/>
          <p:cNvGraphicFramePr>
            <a:graphicFrameLocks noGrp="1"/>
          </p:cNvGraphicFramePr>
          <p:nvPr/>
        </p:nvGraphicFramePr>
        <p:xfrm>
          <a:off x="1981200" y="2971800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/>
                <a:gridCol w="1022350"/>
                <a:gridCol w="1019175"/>
                <a:gridCol w="1022350"/>
                <a:gridCol w="1020762"/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185" name="Text Box 49"/>
          <p:cNvSpPr txBox="1">
            <a:spLocks noChangeArrowheads="1"/>
          </p:cNvSpPr>
          <p:nvPr/>
        </p:nvSpPr>
        <p:spPr bwMode="auto">
          <a:xfrm>
            <a:off x="1624013" y="6100763"/>
            <a:ext cx="590391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Modus ponens is Latin meaning “method of affirming”.</a:t>
            </a:r>
          </a:p>
        </p:txBody>
      </p:sp>
      <p:pic>
        <p:nvPicPr>
          <p:cNvPr id="37931" name="Picture 5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228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87" name="Rectangle 51"/>
          <p:cNvSpPr>
            <a:spLocks noChangeArrowheads="1"/>
          </p:cNvSpPr>
          <p:nvPr/>
        </p:nvSpPr>
        <p:spPr bwMode="auto">
          <a:xfrm>
            <a:off x="4267200" y="3581400"/>
            <a:ext cx="26670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88" name="AutoShape 52"/>
          <p:cNvSpPr>
            <a:spLocks/>
          </p:cNvSpPr>
          <p:nvPr/>
        </p:nvSpPr>
        <p:spPr bwMode="auto">
          <a:xfrm rot="-5400000">
            <a:off x="4914900" y="18669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89" name="Text Box 53"/>
          <p:cNvSpPr txBox="1">
            <a:spLocks noChangeArrowheads="1"/>
          </p:cNvSpPr>
          <p:nvPr/>
        </p:nvSpPr>
        <p:spPr bwMode="auto">
          <a:xfrm>
            <a:off x="4343400" y="2251075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assumptions</a:t>
            </a:r>
          </a:p>
        </p:txBody>
      </p:sp>
      <p:sp>
        <p:nvSpPr>
          <p:cNvPr id="91190" name="Text Box 54"/>
          <p:cNvSpPr txBox="1">
            <a:spLocks noChangeArrowheads="1"/>
          </p:cNvSpPr>
          <p:nvPr/>
        </p:nvSpPr>
        <p:spPr bwMode="auto">
          <a:xfrm>
            <a:off x="6096000" y="2286000"/>
            <a:ext cx="125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conclusion</a:t>
            </a:r>
          </a:p>
        </p:txBody>
      </p:sp>
      <p:sp>
        <p:nvSpPr>
          <p:cNvPr id="37936" name="Rectangle 55"/>
          <p:cNvSpPr>
            <a:spLocks noChangeArrowheads="1"/>
          </p:cNvSpPr>
          <p:nvPr/>
        </p:nvSpPr>
        <p:spPr bwMode="auto">
          <a:xfrm>
            <a:off x="1371600" y="1143000"/>
            <a:ext cx="1828800" cy="9906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1193" name="Picture 5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228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94" name="Rectangle 58"/>
          <p:cNvSpPr>
            <a:spLocks noChangeArrowheads="1"/>
          </p:cNvSpPr>
          <p:nvPr/>
        </p:nvSpPr>
        <p:spPr bwMode="auto">
          <a:xfrm>
            <a:off x="3429000" y="1143000"/>
            <a:ext cx="4267200" cy="990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95" name="Text Box 59"/>
          <p:cNvSpPr txBox="1">
            <a:spLocks noChangeArrowheads="1"/>
          </p:cNvSpPr>
          <p:nvPr/>
        </p:nvSpPr>
        <p:spPr bwMode="auto">
          <a:xfrm>
            <a:off x="3898900" y="1217613"/>
            <a:ext cx="3644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typhoon, then class cancelled.</a:t>
            </a:r>
          </a:p>
          <a:p>
            <a:pPr eaLnBrk="1" hangingPunct="1"/>
            <a:r>
              <a:rPr lang="en-US" altLang="zh-TW"/>
              <a:t>Typhoon.</a:t>
            </a:r>
          </a:p>
          <a:p>
            <a:pPr eaLnBrk="1" hangingPunct="1"/>
            <a:r>
              <a:rPr lang="en-US" altLang="zh-TW"/>
              <a:t>Class cancelled.</a:t>
            </a:r>
          </a:p>
        </p:txBody>
      </p:sp>
    </p:spTree>
    <p:extLst>
      <p:ext uri="{BB962C8B-B14F-4D97-AF65-F5344CB8AC3E}">
        <p14:creationId xmlns:p14="http://schemas.microsoft.com/office/powerpoint/2010/main" val="136875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85" grpId="0" animBg="1"/>
      <p:bldP spid="91187" grpId="0" animBg="1"/>
      <p:bldP spid="91188" grpId="0" animBg="1"/>
      <p:bldP spid="91189" grpId="0"/>
      <p:bldP spid="91190" grpId="0"/>
      <p:bldP spid="91194" grpId="0" animBg="1"/>
      <p:bldP spid="911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446463" y="457200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Modus Tollens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787525" y="1184275"/>
            <a:ext cx="14128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p then q.</a:t>
            </a:r>
          </a:p>
          <a:p>
            <a:pPr eaLnBrk="1" hangingPunct="1"/>
            <a:r>
              <a:rPr lang="en-US" altLang="zh-TW"/>
              <a:t>~q</a:t>
            </a:r>
          </a:p>
          <a:p>
            <a:pPr eaLnBrk="1" hangingPunct="1"/>
            <a:r>
              <a:rPr lang="en-US" altLang="zh-TW"/>
              <a:t>~p</a:t>
            </a:r>
          </a:p>
        </p:txBody>
      </p:sp>
      <p:graphicFrame>
        <p:nvGraphicFramePr>
          <p:cNvPr id="99332" name="Group 4"/>
          <p:cNvGraphicFramePr>
            <a:graphicFrameLocks noGrp="1"/>
          </p:cNvGraphicFramePr>
          <p:nvPr/>
        </p:nvGraphicFramePr>
        <p:xfrm>
          <a:off x="1981200" y="3124200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/>
                <a:gridCol w="1022350"/>
                <a:gridCol w="1019175"/>
                <a:gridCol w="1022350"/>
                <a:gridCol w="1020762"/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370" name="Text Box 42"/>
          <p:cNvSpPr txBox="1">
            <a:spLocks noChangeArrowheads="1"/>
          </p:cNvSpPr>
          <p:nvPr/>
        </p:nvSpPr>
        <p:spPr bwMode="auto">
          <a:xfrm>
            <a:off x="1676400" y="6100763"/>
            <a:ext cx="5692775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Modus tollens is Latin meaning “method of denying”.</a:t>
            </a:r>
          </a:p>
        </p:txBody>
      </p:sp>
      <p:pic>
        <p:nvPicPr>
          <p:cNvPr id="38955" name="Picture 4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228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4191000" y="5257800"/>
            <a:ext cx="27432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73" name="AutoShape 45"/>
          <p:cNvSpPr>
            <a:spLocks/>
          </p:cNvSpPr>
          <p:nvPr/>
        </p:nvSpPr>
        <p:spPr bwMode="auto">
          <a:xfrm rot="-5400000">
            <a:off x="4914900" y="20193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4343400" y="2403475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assumptions</a:t>
            </a:r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6096000" y="2438400"/>
            <a:ext cx="125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conclusion</a:t>
            </a:r>
          </a:p>
        </p:txBody>
      </p:sp>
      <p:sp>
        <p:nvSpPr>
          <p:cNvPr id="38960" name="Rectangle 49"/>
          <p:cNvSpPr>
            <a:spLocks noChangeArrowheads="1"/>
          </p:cNvSpPr>
          <p:nvPr/>
        </p:nvSpPr>
        <p:spPr bwMode="auto">
          <a:xfrm>
            <a:off x="1371600" y="1143000"/>
            <a:ext cx="1828800" cy="9906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9379" name="Picture 5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228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80" name="Rectangle 52"/>
          <p:cNvSpPr>
            <a:spLocks noChangeArrowheads="1"/>
          </p:cNvSpPr>
          <p:nvPr/>
        </p:nvSpPr>
        <p:spPr bwMode="auto">
          <a:xfrm>
            <a:off x="3429000" y="1143000"/>
            <a:ext cx="4267200" cy="990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81" name="Text Box 53"/>
          <p:cNvSpPr txBox="1">
            <a:spLocks noChangeArrowheads="1"/>
          </p:cNvSpPr>
          <p:nvPr/>
        </p:nvSpPr>
        <p:spPr bwMode="auto">
          <a:xfrm>
            <a:off x="3886200" y="1217613"/>
            <a:ext cx="3644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typhoon, then class cancelled.</a:t>
            </a:r>
          </a:p>
          <a:p>
            <a:pPr eaLnBrk="1" hangingPunct="1"/>
            <a:r>
              <a:rPr lang="en-US" altLang="zh-TW"/>
              <a:t>Class not cancelled.</a:t>
            </a:r>
          </a:p>
          <a:p>
            <a:pPr eaLnBrk="1" hangingPunct="1"/>
            <a:r>
              <a:rPr lang="en-US" altLang="zh-TW"/>
              <a:t>No typhoon.</a:t>
            </a:r>
          </a:p>
        </p:txBody>
      </p:sp>
    </p:spTree>
    <p:extLst>
      <p:ext uri="{BB962C8B-B14F-4D97-AF65-F5344CB8AC3E}">
        <p14:creationId xmlns:p14="http://schemas.microsoft.com/office/powerpoint/2010/main" val="204518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0" grpId="0" animBg="1"/>
      <p:bldP spid="99372" grpId="0" animBg="1"/>
      <p:bldP spid="99373" grpId="0" animBg="1"/>
      <p:bldP spid="99374" grpId="0"/>
      <p:bldP spid="99375" grpId="0"/>
      <p:bldP spid="99380" grpId="0" animBg="1"/>
      <p:bldP spid="993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762000" y="5410200"/>
          <a:ext cx="47244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879600" imgH="419100" progId="Equation.DSMT4">
                  <p:embed/>
                </p:oleObj>
              </mc:Choice>
              <mc:Fallback>
                <p:oleObj name="Equation" r:id="rId3" imgW="1879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10200"/>
                        <a:ext cx="47244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625850" y="457200"/>
            <a:ext cx="183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Equivalence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85800" y="1392238"/>
            <a:ext cx="777240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/>
              <a:t>A student is trying to prove that propositions </a:t>
            </a:r>
            <a:r>
              <a:rPr kumimoji="0" lang="en-US" i="1"/>
              <a:t>P</a:t>
            </a:r>
            <a:r>
              <a:rPr kumimoji="0" lang="en-US"/>
              <a:t>, </a:t>
            </a:r>
            <a:r>
              <a:rPr kumimoji="0" lang="en-US" i="1"/>
              <a:t>Q</a:t>
            </a:r>
            <a:r>
              <a:rPr kumimoji="0" lang="en-US"/>
              <a:t>, and </a:t>
            </a:r>
            <a:r>
              <a:rPr kumimoji="0" lang="en-US" i="1"/>
              <a:t>R</a:t>
            </a:r>
            <a:r>
              <a:rPr kumimoji="0" lang="en-US"/>
              <a:t> are all true. </a:t>
            </a:r>
          </a:p>
          <a:p>
            <a:pPr eaLnBrk="1" hangingPunct="1">
              <a:lnSpc>
                <a:spcPct val="140000"/>
              </a:lnSpc>
            </a:pPr>
            <a:r>
              <a:rPr kumimoji="0" lang="en-US"/>
              <a:t>She proceeds as follows. </a:t>
            </a:r>
          </a:p>
          <a:p>
            <a:pPr eaLnBrk="1" hangingPunct="1">
              <a:lnSpc>
                <a:spcPct val="140000"/>
              </a:lnSpc>
            </a:pPr>
            <a:r>
              <a:rPr kumimoji="0" lang="en-US"/>
              <a:t>First, she proves three facts:</a:t>
            </a:r>
          </a:p>
          <a:p>
            <a:pPr lvl="1" eaLnBrk="1" hangingPunct="1">
              <a:lnSpc>
                <a:spcPct val="140000"/>
              </a:lnSpc>
              <a:buFontTx/>
              <a:buChar char="•"/>
            </a:pPr>
            <a:r>
              <a:rPr kumimoji="0" lang="en-US"/>
              <a:t> </a:t>
            </a:r>
            <a:r>
              <a:rPr kumimoji="0" lang="en-US" i="1"/>
              <a:t>P</a:t>
            </a:r>
            <a:r>
              <a:rPr kumimoji="0" lang="en-US"/>
              <a:t> implies </a:t>
            </a:r>
            <a:r>
              <a:rPr kumimoji="0" lang="en-US" i="1"/>
              <a:t>Q</a:t>
            </a:r>
          </a:p>
          <a:p>
            <a:pPr lvl="1" eaLnBrk="1" hangingPunct="1">
              <a:lnSpc>
                <a:spcPct val="140000"/>
              </a:lnSpc>
              <a:buFontTx/>
              <a:buChar char="•"/>
            </a:pPr>
            <a:r>
              <a:rPr kumimoji="0" lang="en-US"/>
              <a:t> Q implies </a:t>
            </a:r>
            <a:r>
              <a:rPr kumimoji="0" lang="en-US" i="1"/>
              <a:t>R</a:t>
            </a:r>
          </a:p>
          <a:p>
            <a:pPr lvl="1" eaLnBrk="1" hangingPunct="1">
              <a:lnSpc>
                <a:spcPct val="140000"/>
              </a:lnSpc>
              <a:buFontTx/>
              <a:buChar char="•"/>
            </a:pPr>
            <a:r>
              <a:rPr kumimoji="0" lang="en-US"/>
              <a:t> </a:t>
            </a:r>
            <a:r>
              <a:rPr kumimoji="0" lang="en-US" i="1"/>
              <a:t>R</a:t>
            </a:r>
            <a:r>
              <a:rPr kumimoji="0" lang="en-US"/>
              <a:t> implies </a:t>
            </a:r>
            <a:r>
              <a:rPr kumimoji="0" lang="en-US" i="1"/>
              <a:t>P</a:t>
            </a:r>
            <a:r>
              <a:rPr kumimoji="0" lang="en-US"/>
              <a:t>.</a:t>
            </a:r>
          </a:p>
          <a:p>
            <a:pPr eaLnBrk="1" hangingPunct="1">
              <a:lnSpc>
                <a:spcPct val="140000"/>
              </a:lnSpc>
            </a:pPr>
            <a:r>
              <a:rPr kumimoji="0" lang="en-US"/>
              <a:t>Then she concludes,</a:t>
            </a:r>
          </a:p>
          <a:p>
            <a:pPr eaLnBrk="1" hangingPunct="1">
              <a:lnSpc>
                <a:spcPct val="140000"/>
              </a:lnSpc>
            </a:pPr>
            <a:r>
              <a:rPr kumimoji="0" lang="en-US"/>
              <a:t>      ``Thus  </a:t>
            </a:r>
            <a:r>
              <a:rPr kumimoji="0" lang="en-US" i="1"/>
              <a:t>P, Q</a:t>
            </a:r>
            <a:r>
              <a:rPr kumimoji="0" lang="en-US"/>
              <a:t>, and </a:t>
            </a:r>
            <a:r>
              <a:rPr kumimoji="0" lang="en-US" i="1"/>
              <a:t>R</a:t>
            </a:r>
            <a:r>
              <a:rPr kumimoji="0" lang="en-US"/>
              <a:t> are all true.''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46125" y="4805363"/>
            <a:ext cx="229076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Proposed argument: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6883400" y="5562600"/>
            <a:ext cx="1346200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Is it valid?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5394325" y="4841875"/>
            <a:ext cx="1363663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assumption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410200" y="6248400"/>
            <a:ext cx="1263650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conclusion</a:t>
            </a: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H="1">
            <a:off x="49530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 flipH="1" flipV="1">
            <a:off x="4267200" y="62484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/>
      <p:bldP spid="76806" grpId="0" animBg="1"/>
      <p:bldP spid="76807" grpId="0" animBg="1"/>
      <p:bldP spid="76808" grpId="0" animBg="1"/>
      <p:bldP spid="76809" grpId="0" animBg="1"/>
      <p:bldP spid="768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30"/>
          <p:cNvSpPr txBox="1">
            <a:spLocks noChangeArrowheads="1"/>
          </p:cNvSpPr>
          <p:nvPr/>
        </p:nvSpPr>
        <p:spPr bwMode="auto">
          <a:xfrm>
            <a:off x="3254375" y="457200"/>
            <a:ext cx="261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Valid Argument?</a:t>
            </a:r>
          </a:p>
        </p:txBody>
      </p:sp>
      <p:sp>
        <p:nvSpPr>
          <p:cNvPr id="81028" name="Text Box 132"/>
          <p:cNvSpPr txBox="1">
            <a:spLocks noChangeArrowheads="1"/>
          </p:cNvSpPr>
          <p:nvPr/>
        </p:nvSpPr>
        <p:spPr bwMode="auto">
          <a:xfrm>
            <a:off x="3429000" y="2057400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assumptions</a:t>
            </a:r>
          </a:p>
        </p:txBody>
      </p:sp>
      <p:sp>
        <p:nvSpPr>
          <p:cNvPr id="81029" name="Text Box 133"/>
          <p:cNvSpPr txBox="1">
            <a:spLocks noChangeArrowheads="1"/>
          </p:cNvSpPr>
          <p:nvPr/>
        </p:nvSpPr>
        <p:spPr bwMode="auto">
          <a:xfrm>
            <a:off x="6400800" y="2057400"/>
            <a:ext cx="125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conclusion</a:t>
            </a:r>
          </a:p>
        </p:txBody>
      </p:sp>
      <p:graphicFrame>
        <p:nvGraphicFramePr>
          <p:cNvPr id="81080" name="Group 184"/>
          <p:cNvGraphicFramePr>
            <a:graphicFrameLocks noGrp="1"/>
          </p:cNvGraphicFramePr>
          <p:nvPr>
            <p:ph/>
          </p:nvPr>
        </p:nvGraphicFramePr>
        <p:xfrm>
          <a:off x="762000" y="2514600"/>
          <a:ext cx="1143000" cy="3292479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261" name="Group 365"/>
          <p:cNvGraphicFramePr>
            <a:graphicFrameLocks noGrp="1"/>
          </p:cNvGraphicFramePr>
          <p:nvPr/>
        </p:nvGraphicFramePr>
        <p:xfrm>
          <a:off x="2743200" y="2514600"/>
          <a:ext cx="2743200" cy="3292479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311" name="Group 415"/>
          <p:cNvGraphicFramePr>
            <a:graphicFrameLocks noGrp="1"/>
          </p:cNvGraphicFramePr>
          <p:nvPr/>
        </p:nvGraphicFramePr>
        <p:xfrm>
          <a:off x="6400800" y="2514600"/>
          <a:ext cx="2133600" cy="3292479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OK?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300" name="Text Box 404"/>
          <p:cNvSpPr txBox="1">
            <a:spLocks noChangeArrowheads="1"/>
          </p:cNvSpPr>
          <p:nvPr/>
        </p:nvSpPr>
        <p:spPr bwMode="auto">
          <a:xfrm>
            <a:off x="617538" y="6137275"/>
            <a:ext cx="79930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To prove an argument is not valid, we just need to find a counterexample.</a:t>
            </a:r>
          </a:p>
        </p:txBody>
      </p:sp>
      <p:graphicFrame>
        <p:nvGraphicFramePr>
          <p:cNvPr id="41082" name="Object 2"/>
          <p:cNvGraphicFramePr>
            <a:graphicFrameLocks noChangeAspect="1"/>
          </p:cNvGraphicFramePr>
          <p:nvPr/>
        </p:nvGraphicFramePr>
        <p:xfrm>
          <a:off x="762000" y="1081088"/>
          <a:ext cx="47244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8" imgW="1879600" imgH="419100" progId="Equation.DSMT4">
                  <p:embed/>
                </p:oleObj>
              </mc:Choice>
              <mc:Fallback>
                <p:oleObj name="Equation" r:id="rId8" imgW="1879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81088"/>
                        <a:ext cx="47244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3" name="Text Box 406"/>
          <p:cNvSpPr txBox="1">
            <a:spLocks noChangeArrowheads="1"/>
          </p:cNvSpPr>
          <p:nvPr/>
        </p:nvSpPr>
        <p:spPr bwMode="auto">
          <a:xfrm>
            <a:off x="6883400" y="1233488"/>
            <a:ext cx="1346200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Is it valid?</a:t>
            </a:r>
          </a:p>
        </p:txBody>
      </p:sp>
      <p:pic>
        <p:nvPicPr>
          <p:cNvPr id="81304" name="Picture 40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16200"/>
            <a:ext cx="6826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307" name="Picture 4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16200"/>
            <a:ext cx="6937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308" name="Picture 4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2638425"/>
            <a:ext cx="68262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310" name="Picture 41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16200"/>
            <a:ext cx="10128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312" name="Rectangle 416"/>
          <p:cNvSpPr>
            <a:spLocks noChangeArrowheads="1"/>
          </p:cNvSpPr>
          <p:nvPr/>
        </p:nvSpPr>
        <p:spPr bwMode="auto">
          <a:xfrm>
            <a:off x="6172200" y="5486400"/>
            <a:ext cx="2743200" cy="228600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1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28" grpId="0"/>
      <p:bldP spid="81029" grpId="0"/>
      <p:bldP spid="81300" grpId="0" animBg="1"/>
      <p:bldP spid="813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60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Valid Arguments?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949325" y="2741613"/>
            <a:ext cx="14128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p then q.</a:t>
            </a:r>
          </a:p>
          <a:p>
            <a:pPr eaLnBrk="1" hangingPunct="1"/>
            <a:r>
              <a:rPr lang="en-US" altLang="zh-TW"/>
              <a:t>q</a:t>
            </a:r>
          </a:p>
          <a:p>
            <a:pPr eaLnBrk="1" hangingPunct="1"/>
            <a:r>
              <a:rPr lang="en-US" altLang="zh-TW"/>
              <a:t>p</a:t>
            </a:r>
          </a:p>
        </p:txBody>
      </p:sp>
      <p:pic>
        <p:nvPicPr>
          <p:cNvPr id="100395" name="Picture 4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86138"/>
            <a:ext cx="2286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98" name="Text Box 46"/>
          <p:cNvSpPr txBox="1">
            <a:spLocks noChangeArrowheads="1"/>
          </p:cNvSpPr>
          <p:nvPr/>
        </p:nvSpPr>
        <p:spPr bwMode="auto">
          <a:xfrm>
            <a:off x="2362200" y="5484813"/>
            <a:ext cx="4354513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you are a fish, then you drink water.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You drink water.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You are a fish.</a:t>
            </a:r>
          </a:p>
        </p:txBody>
      </p:sp>
      <p:graphicFrame>
        <p:nvGraphicFramePr>
          <p:cNvPr id="100400" name="Group 48"/>
          <p:cNvGraphicFramePr>
            <a:graphicFrameLocks noGrp="1"/>
          </p:cNvGraphicFramePr>
          <p:nvPr/>
        </p:nvGraphicFramePr>
        <p:xfrm>
          <a:off x="2743200" y="1863725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/>
                <a:gridCol w="1022350"/>
                <a:gridCol w="1019175"/>
                <a:gridCol w="1022350"/>
                <a:gridCol w="1020762"/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438" name="Rectangle 86"/>
          <p:cNvSpPr>
            <a:spLocks noChangeArrowheads="1"/>
          </p:cNvSpPr>
          <p:nvPr/>
        </p:nvSpPr>
        <p:spPr bwMode="auto">
          <a:xfrm>
            <a:off x="4953000" y="3505200"/>
            <a:ext cx="27432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39" name="AutoShape 87"/>
          <p:cNvSpPr>
            <a:spLocks/>
          </p:cNvSpPr>
          <p:nvPr/>
        </p:nvSpPr>
        <p:spPr bwMode="auto">
          <a:xfrm rot="-5400000">
            <a:off x="5676900" y="758825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40" name="Text Box 88"/>
          <p:cNvSpPr txBox="1">
            <a:spLocks noChangeArrowheads="1"/>
          </p:cNvSpPr>
          <p:nvPr/>
        </p:nvSpPr>
        <p:spPr bwMode="auto">
          <a:xfrm>
            <a:off x="5105400" y="1143000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assumptions</a:t>
            </a:r>
          </a:p>
        </p:txBody>
      </p:sp>
      <p:sp>
        <p:nvSpPr>
          <p:cNvPr id="100441" name="Text Box 89"/>
          <p:cNvSpPr txBox="1">
            <a:spLocks noChangeArrowheads="1"/>
          </p:cNvSpPr>
          <p:nvPr/>
        </p:nvSpPr>
        <p:spPr bwMode="auto">
          <a:xfrm>
            <a:off x="6858000" y="1177925"/>
            <a:ext cx="125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conclusion</a:t>
            </a:r>
          </a:p>
        </p:txBody>
      </p:sp>
      <p:sp>
        <p:nvSpPr>
          <p:cNvPr id="100442" name="Text Box 90"/>
          <p:cNvSpPr txBox="1">
            <a:spLocks noChangeArrowheads="1"/>
          </p:cNvSpPr>
          <p:nvPr/>
        </p:nvSpPr>
        <p:spPr bwMode="auto">
          <a:xfrm>
            <a:off x="3505200" y="4800600"/>
            <a:ext cx="501332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Assumptions are true, but not the conclusion.</a:t>
            </a:r>
          </a:p>
        </p:txBody>
      </p:sp>
      <p:sp>
        <p:nvSpPr>
          <p:cNvPr id="100443" name="Line 91"/>
          <p:cNvSpPr>
            <a:spLocks noChangeShapeType="1"/>
          </p:cNvSpPr>
          <p:nvPr/>
        </p:nvSpPr>
        <p:spPr bwMode="auto">
          <a:xfrm flipV="1">
            <a:off x="6477000" y="3886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6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98" grpId="0"/>
      <p:bldP spid="100438" grpId="0" animBg="1"/>
      <p:bldP spid="100439" grpId="0" animBg="1"/>
      <p:bldP spid="100440" grpId="0"/>
      <p:bldP spid="100441" grpId="0"/>
      <p:bldP spid="100442" grpId="0" animBg="1"/>
      <p:bldP spid="1004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60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Valid Arguments?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949325" y="2743200"/>
            <a:ext cx="14128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p then q.</a:t>
            </a:r>
          </a:p>
          <a:p>
            <a:pPr eaLnBrk="1" hangingPunct="1"/>
            <a:r>
              <a:rPr lang="en-US" altLang="zh-TW"/>
              <a:t>~p</a:t>
            </a:r>
          </a:p>
          <a:p>
            <a:pPr eaLnBrk="1" hangingPunct="1"/>
            <a:r>
              <a:rPr lang="en-US" altLang="zh-TW"/>
              <a:t>~q</a:t>
            </a:r>
          </a:p>
        </p:txBody>
      </p:sp>
      <p:pic>
        <p:nvPicPr>
          <p:cNvPr id="10547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87725"/>
            <a:ext cx="228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2362200" y="5410200"/>
            <a:ext cx="4354513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you are a fish, then you drink water.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You are not a fish.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You do not drink water.</a:t>
            </a:r>
          </a:p>
        </p:txBody>
      </p:sp>
      <p:graphicFrame>
        <p:nvGraphicFramePr>
          <p:cNvPr id="105481" name="Group 9"/>
          <p:cNvGraphicFramePr>
            <a:graphicFrameLocks noGrp="1"/>
          </p:cNvGraphicFramePr>
          <p:nvPr/>
        </p:nvGraphicFramePr>
        <p:xfrm>
          <a:off x="2743200" y="1863725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/>
                <a:gridCol w="1022350"/>
                <a:gridCol w="1019175"/>
                <a:gridCol w="1022350"/>
                <a:gridCol w="1020762"/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519" name="Rectangle 47"/>
          <p:cNvSpPr>
            <a:spLocks noChangeArrowheads="1"/>
          </p:cNvSpPr>
          <p:nvPr/>
        </p:nvSpPr>
        <p:spPr bwMode="auto">
          <a:xfrm>
            <a:off x="4953000" y="3505200"/>
            <a:ext cx="27432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20" name="AutoShape 48"/>
          <p:cNvSpPr>
            <a:spLocks/>
          </p:cNvSpPr>
          <p:nvPr/>
        </p:nvSpPr>
        <p:spPr bwMode="auto">
          <a:xfrm rot="-5400000">
            <a:off x="5676900" y="758825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21" name="Text Box 49"/>
          <p:cNvSpPr txBox="1">
            <a:spLocks noChangeArrowheads="1"/>
          </p:cNvSpPr>
          <p:nvPr/>
        </p:nvSpPr>
        <p:spPr bwMode="auto">
          <a:xfrm>
            <a:off x="5105400" y="1143000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assumptions</a:t>
            </a:r>
          </a:p>
        </p:txBody>
      </p:sp>
      <p:sp>
        <p:nvSpPr>
          <p:cNvPr id="105522" name="Text Box 50"/>
          <p:cNvSpPr txBox="1">
            <a:spLocks noChangeArrowheads="1"/>
          </p:cNvSpPr>
          <p:nvPr/>
        </p:nvSpPr>
        <p:spPr bwMode="auto">
          <a:xfrm>
            <a:off x="6858000" y="1177925"/>
            <a:ext cx="125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7901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  <p:bldP spid="105480" grpId="0"/>
      <p:bldP spid="105519" grpId="0" animBg="1"/>
      <p:bldP spid="105520" grpId="0" animBg="1"/>
      <p:bldP spid="105521" grpId="0"/>
      <p:bldP spid="1055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Exercises</a:t>
            </a:r>
          </a:p>
        </p:txBody>
      </p:sp>
      <p:pic>
        <p:nvPicPr>
          <p:cNvPr id="44035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970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446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780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9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224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0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700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1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034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3" name="Picture 1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480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6" name="Picture 2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702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7" name="Picture 23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798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8" name="Picture 24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972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0" name="Picture 26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4290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1" name="Picture 27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194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2" name="Picture 28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6562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4" name="Picture 30" descr="txp_fi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5880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5" name="Picture 31" descr="txp_fi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688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7" name="Picture 33" descr="txp_fi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54600"/>
            <a:ext cx="584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8" name="Picture 34" descr="txp_fi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6054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42" name="Picture 38" descr="txp_fi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4356100"/>
            <a:ext cx="1397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43" name="Picture 39" descr="txp_fig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27600"/>
            <a:ext cx="1320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45" name="Picture 41" descr="txp_fig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537200"/>
            <a:ext cx="137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50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55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More Exercises</a:t>
            </a:r>
          </a:p>
        </p:txBody>
      </p:sp>
      <p:pic>
        <p:nvPicPr>
          <p:cNvPr id="45059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082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400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06600"/>
            <a:ext cx="584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358900"/>
            <a:ext cx="1701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78" name="Picture 3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590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1" name="Picture 3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11300"/>
            <a:ext cx="2057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2" name="Picture 3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82800"/>
            <a:ext cx="1397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3" name="Picture 39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974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4" name="Picture 40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49700"/>
            <a:ext cx="2057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6" name="Picture 42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4521200"/>
            <a:ext cx="1346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7" name="Picture 43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339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90" name="Picture 46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735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91" name="Picture 47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495800"/>
            <a:ext cx="31877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92" name="Text Box 48"/>
          <p:cNvSpPr txBox="1">
            <a:spLocks noChangeArrowheads="1"/>
          </p:cNvSpPr>
          <p:nvPr/>
        </p:nvSpPr>
        <p:spPr bwMode="auto">
          <a:xfrm>
            <a:off x="2676525" y="5638800"/>
            <a:ext cx="39116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Valid argument       True conclusion</a:t>
            </a:r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>
            <a:off x="4495800" y="579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4495800" y="5638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 flipV="1">
            <a:off x="4419600" y="5638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6" name="Text Box 52"/>
          <p:cNvSpPr txBox="1">
            <a:spLocks noChangeArrowheads="1"/>
          </p:cNvSpPr>
          <p:nvPr/>
        </p:nvSpPr>
        <p:spPr bwMode="auto">
          <a:xfrm>
            <a:off x="2667000" y="6172200"/>
            <a:ext cx="39116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True conclusion       Valid argument</a:t>
            </a:r>
          </a:p>
        </p:txBody>
      </p:sp>
      <p:sp>
        <p:nvSpPr>
          <p:cNvPr id="57397" name="Line 53"/>
          <p:cNvSpPr>
            <a:spLocks noChangeShapeType="1"/>
          </p:cNvSpPr>
          <p:nvPr/>
        </p:nvSpPr>
        <p:spPr bwMode="auto">
          <a:xfrm>
            <a:off x="4486275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 flipH="1">
            <a:off x="4486275" y="6172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9" name="Line 55"/>
          <p:cNvSpPr>
            <a:spLocks noChangeShapeType="1"/>
          </p:cNvSpPr>
          <p:nvPr/>
        </p:nvSpPr>
        <p:spPr bwMode="auto">
          <a:xfrm flipH="1" flipV="1">
            <a:off x="4410075" y="6172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4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2" grpId="0" animBg="1"/>
      <p:bldP spid="57393" grpId="0" animBg="1"/>
      <p:bldP spid="57394" grpId="0" animBg="1"/>
      <p:bldP spid="57395" grpId="0" animBg="1"/>
      <p:bldP spid="57396" grpId="0" animBg="1"/>
      <p:bldP spid="57397" grpId="0" animBg="1"/>
      <p:bldP spid="57398" grpId="0" animBg="1"/>
      <p:bldP spid="5739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6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93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85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95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93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228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250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250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to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215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= -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9"/>
  <p:tag name="PICTUREFILESIZE" val="90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Today is Tuesday.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0"/>
  <p:tag name="PICTUREFILESIZE" val="827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c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220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rightarrow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8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rightarrow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31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 \rightarrow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25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5"/>
  <p:tag name="PICTUREFILESIZE" val="51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657</Words>
  <Application>Microsoft Office PowerPoint</Application>
  <PresentationFormat>On-screen Show (4:3)</PresentationFormat>
  <Paragraphs>267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FariaJameel</cp:lastModifiedBy>
  <cp:revision>4</cp:revision>
  <dcterms:created xsi:type="dcterms:W3CDTF">2006-08-16T00:00:00Z</dcterms:created>
  <dcterms:modified xsi:type="dcterms:W3CDTF">2013-02-07T13:51:31Z</dcterms:modified>
</cp:coreProperties>
</file>